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4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93" r:id="rId11"/>
    <p:sldId id="291" r:id="rId12"/>
    <p:sldId id="295" r:id="rId13"/>
  </p:sldIdLst>
  <p:sldSz cx="11522075" cy="6480175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4660"/>
  </p:normalViewPr>
  <p:slideViewPr>
    <p:cSldViewPr>
      <p:cViewPr>
        <p:scale>
          <a:sx n="110" d="100"/>
          <a:sy n="110" d="100"/>
        </p:scale>
        <p:origin x="-876" y="-228"/>
      </p:cViewPr>
      <p:guideLst>
        <p:guide orient="horz" pos="2041"/>
        <p:guide pos="36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D0009-5CBE-4AA2-A02F-55C7AB1E572E}" type="datetimeFigureOut">
              <a:rPr lang="pt-BR" smtClean="0"/>
              <a:t>29/08/2020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F5196-1C6F-4D9A-94D0-6A0D47DF5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439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55B3D-7485-4197-B531-A14A818A5BED}" type="datetimeFigureOut">
              <a:rPr lang="pt-BR" smtClean="0"/>
              <a:t>29/08/2020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C5180-B6D6-4F95-9E5B-DF2B972F78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6647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2470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64156" y="2013055"/>
            <a:ext cx="9793764" cy="13890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28311" y="3672099"/>
            <a:ext cx="8065453" cy="16560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Nome do professor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064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Nome do professor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634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53504" y="259508"/>
            <a:ext cx="2592467" cy="5529149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6104" y="259508"/>
            <a:ext cx="7585366" cy="552914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Nome do professor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658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Nome do professor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456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0164" y="4164113"/>
            <a:ext cx="9793764" cy="128703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0164" y="2746575"/>
            <a:ext cx="9793764" cy="1417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Nome do professor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759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6104" y="1512041"/>
            <a:ext cx="508891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857055" y="1512041"/>
            <a:ext cx="508891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Nome do professor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98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76104" y="1450540"/>
            <a:ext cx="5090917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104" y="2055056"/>
            <a:ext cx="5090917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853055" y="1450540"/>
            <a:ext cx="5092917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853055" y="2055056"/>
            <a:ext cx="5092917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Nome do professor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727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Nome do professor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51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Nome do professor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739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6105" y="258007"/>
            <a:ext cx="3790683" cy="10980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04811" y="258007"/>
            <a:ext cx="6441160" cy="5530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76105" y="1356037"/>
            <a:ext cx="3790683" cy="44326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Nome do professor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137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8407" y="4536122"/>
            <a:ext cx="6913245" cy="5355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58407" y="579016"/>
            <a:ext cx="6913245" cy="38881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58407" y="5071637"/>
            <a:ext cx="6913245" cy="7605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Nome do professor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52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76104" y="259508"/>
            <a:ext cx="10369868" cy="1080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76104" y="1512041"/>
            <a:ext cx="10369868" cy="4276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76104" y="6006163"/>
            <a:ext cx="2688484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936709" y="6006163"/>
            <a:ext cx="3648657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Nome do professor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57487" y="6006163"/>
            <a:ext cx="2688484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62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t-BR" b="1" dirty="0" smtClean="0"/>
              <a:t>Contrato pedagógico – 2020.02 – </a:t>
            </a:r>
            <a:r>
              <a:rPr lang="pt-BR" b="1" dirty="0" smtClean="0"/>
              <a:t>2ª</a:t>
            </a:r>
            <a:r>
              <a:rPr lang="pt-BR" b="1" dirty="0" smtClean="0"/>
              <a:t>. noturno</a:t>
            </a:r>
          </a:p>
          <a:p>
            <a:pPr algn="l"/>
            <a:r>
              <a:rPr lang="pt-BR" b="1" dirty="0" smtClean="0"/>
              <a:t>Prof. Me. Diego Fernandes Emiliano Silva</a:t>
            </a:r>
            <a:endParaRPr lang="pt-BR" b="1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Me. Diego Fernandes Emiliano Silva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</a:t>
            </a:fld>
            <a:endParaRPr lang="pt-BR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Métodos Quantitativos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47678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09. </a:t>
            </a:r>
            <a:r>
              <a:rPr lang="pt-BR" b="1" dirty="0" smtClean="0"/>
              <a:t>Ementa da disciplina</a:t>
            </a:r>
            <a:endParaRPr lang="pt-B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Espaço Reservado para Conteúdo 7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pt-BR" sz="2200" b="1" dirty="0" smtClean="0"/>
                  <a:t>Unidade 3: </a:t>
                </a:r>
                <a:r>
                  <a:rPr lang="pt-BR" sz="2200" b="1" dirty="0" smtClean="0"/>
                  <a:t>Estatística inferencial (parte I)</a:t>
                </a:r>
                <a:endParaRPr lang="pt-BR" sz="2200" b="1" dirty="0" smtClean="0"/>
              </a:p>
              <a:p>
                <a:pPr lvl="1"/>
                <a:r>
                  <a:rPr lang="pt-BR" sz="1800" dirty="0" smtClean="0"/>
                  <a:t>3.1: Noções de probabilidade</a:t>
                </a:r>
              </a:p>
              <a:p>
                <a:pPr lvl="1"/>
                <a:r>
                  <a:rPr lang="pt-BR" sz="1800" dirty="0" smtClean="0"/>
                  <a:t>3.2</a:t>
                </a:r>
                <a:r>
                  <a:rPr lang="pt-BR" sz="1800" dirty="0"/>
                  <a:t>: </a:t>
                </a:r>
                <a:r>
                  <a:rPr lang="pt-BR" sz="1800" dirty="0" smtClean="0"/>
                  <a:t>Distribuição dos estimadores</a:t>
                </a:r>
                <a:endParaRPr lang="pt-BR" sz="1800" dirty="0"/>
              </a:p>
              <a:p>
                <a:pPr lvl="1"/>
                <a:r>
                  <a:rPr lang="pt-BR" sz="1800" dirty="0"/>
                  <a:t>3.3: </a:t>
                </a:r>
                <a:r>
                  <a:rPr lang="pt-BR" sz="1800" dirty="0" smtClean="0"/>
                  <a:t>Testes de hipóteses para a média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1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t-BR" sz="180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pt-BR" sz="1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sz="1800" dirty="0" smtClean="0"/>
                  <a:t> conhecido)</a:t>
                </a:r>
                <a:endParaRPr lang="pt-BR" sz="1800" dirty="0"/>
              </a:p>
              <a:p>
                <a:pPr lvl="1"/>
                <a:r>
                  <a:rPr lang="pt-BR" sz="1800" dirty="0"/>
                  <a:t>3.4: </a:t>
                </a:r>
                <a:r>
                  <a:rPr lang="pt-BR" sz="1800" dirty="0"/>
                  <a:t>Testes de hipóteses para a média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1800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sz="1800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pt-BR" sz="1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sz="1800" dirty="0"/>
                  <a:t> </a:t>
                </a:r>
                <a:r>
                  <a:rPr lang="pt-BR" sz="1800" dirty="0" smtClean="0"/>
                  <a:t>desconhecido</a:t>
                </a:r>
                <a:r>
                  <a:rPr lang="pt-BR" sz="1800" dirty="0"/>
                  <a:t>)</a:t>
                </a:r>
                <a:endParaRPr lang="pt-BR" sz="1800" dirty="0"/>
              </a:p>
              <a:p>
                <a:pPr lvl="1"/>
                <a:endParaRPr lang="pt-BR" sz="2200" b="1" dirty="0"/>
              </a:p>
              <a:p>
                <a:r>
                  <a:rPr lang="pt-BR" sz="2200" b="1" dirty="0"/>
                  <a:t>Unidade 4: </a:t>
                </a:r>
                <a:r>
                  <a:rPr lang="pt-BR" sz="2200" b="1" dirty="0" smtClean="0"/>
                  <a:t>Estatística inferencial (parte II)</a:t>
                </a:r>
                <a:endParaRPr lang="pt-BR" sz="2200" b="1" dirty="0"/>
              </a:p>
              <a:p>
                <a:pPr lvl="1"/>
                <a:r>
                  <a:rPr lang="pt-BR" sz="1800" dirty="0"/>
                  <a:t>4.1: </a:t>
                </a:r>
                <a:r>
                  <a:rPr lang="pt-BR" sz="1800" dirty="0" smtClean="0"/>
                  <a:t>Correlação entre variáveis quantitativas</a:t>
                </a:r>
                <a:endParaRPr lang="pt-BR" sz="1800" dirty="0"/>
              </a:p>
              <a:p>
                <a:pPr lvl="1"/>
                <a:r>
                  <a:rPr lang="pt-BR" sz="1800" dirty="0"/>
                  <a:t>4.2: </a:t>
                </a:r>
                <a:r>
                  <a:rPr lang="pt-BR" sz="1800" dirty="0" smtClean="0"/>
                  <a:t>Teste de significância</a:t>
                </a:r>
                <a:endParaRPr lang="pt-BR" sz="1800" dirty="0"/>
              </a:p>
              <a:p>
                <a:pPr lvl="1"/>
                <a:r>
                  <a:rPr lang="pt-BR" sz="1800" dirty="0"/>
                  <a:t>4.3: </a:t>
                </a:r>
                <a:r>
                  <a:rPr lang="pt-BR" sz="1800" dirty="0" smtClean="0"/>
                  <a:t>Regressão linear</a:t>
                </a:r>
                <a:endParaRPr lang="pt-BR" sz="1800" dirty="0"/>
              </a:p>
              <a:p>
                <a:pPr lvl="1"/>
                <a:r>
                  <a:rPr lang="pt-BR" sz="1800" dirty="0"/>
                  <a:t>4.4: </a:t>
                </a:r>
                <a:r>
                  <a:rPr lang="pt-BR" sz="1800" dirty="0" smtClean="0"/>
                  <a:t>Estudando resíduos</a:t>
                </a:r>
                <a:endParaRPr lang="pt-BR" sz="1800" dirty="0"/>
              </a:p>
              <a:p>
                <a:endParaRPr lang="pt-BR" dirty="0"/>
              </a:p>
            </p:txBody>
          </p:sp>
        </mc:Choice>
        <mc:Fallback>
          <p:sp>
            <p:nvSpPr>
              <p:cNvPr id="8" name="Espaço Reservado para Conteúdo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1078" t="-71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Nome do professor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10</a:t>
            </a:fld>
            <a:endParaRPr lang="pt-BR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pt-BR" sz="2200" b="1" dirty="0"/>
              <a:t>Unidade 1: </a:t>
            </a:r>
            <a:r>
              <a:rPr lang="pt-BR" sz="2200" b="1" dirty="0" smtClean="0"/>
              <a:t>Função afim e função quadrática</a:t>
            </a:r>
            <a:endParaRPr lang="pt-BR" sz="2200" b="1" dirty="0"/>
          </a:p>
          <a:p>
            <a:pPr lvl="1"/>
            <a:r>
              <a:rPr lang="pt-BR" sz="1800" dirty="0"/>
              <a:t>1.1: </a:t>
            </a:r>
            <a:r>
              <a:rPr lang="pt-BR" sz="1800" dirty="0" smtClean="0"/>
              <a:t>Função</a:t>
            </a:r>
            <a:endParaRPr lang="pt-BR" sz="1800" dirty="0"/>
          </a:p>
          <a:p>
            <a:pPr lvl="1"/>
            <a:r>
              <a:rPr lang="pt-BR" sz="1800" dirty="0"/>
              <a:t>1.2: </a:t>
            </a:r>
            <a:r>
              <a:rPr lang="pt-BR" sz="1800" dirty="0" smtClean="0"/>
              <a:t>Função afim</a:t>
            </a:r>
            <a:endParaRPr lang="pt-BR" sz="1800" dirty="0"/>
          </a:p>
          <a:p>
            <a:pPr lvl="1"/>
            <a:r>
              <a:rPr lang="pt-BR" sz="1800" dirty="0"/>
              <a:t>1.3: </a:t>
            </a:r>
            <a:r>
              <a:rPr lang="pt-BR" sz="1800" dirty="0" smtClean="0"/>
              <a:t>Função quadrática</a:t>
            </a:r>
            <a:endParaRPr lang="pt-BR" sz="1800" dirty="0"/>
          </a:p>
          <a:p>
            <a:pPr lvl="1"/>
            <a:r>
              <a:rPr lang="pt-BR" sz="1800" dirty="0"/>
              <a:t>1.4: </a:t>
            </a:r>
            <a:r>
              <a:rPr lang="pt-BR" sz="1800" dirty="0" smtClean="0"/>
              <a:t>Sinal, mínimo e máximo da função quadrática</a:t>
            </a:r>
            <a:endParaRPr lang="pt-BR" sz="1800" dirty="0"/>
          </a:p>
          <a:p>
            <a:pPr lvl="1"/>
            <a:endParaRPr lang="pt-BR" sz="2200" b="1" dirty="0"/>
          </a:p>
          <a:p>
            <a:r>
              <a:rPr lang="pt-BR" sz="2200" b="1" dirty="0"/>
              <a:t>Unidade 2: </a:t>
            </a:r>
            <a:r>
              <a:rPr lang="pt-BR" sz="2200" b="1" dirty="0" smtClean="0"/>
              <a:t>Estatística descritiva</a:t>
            </a:r>
            <a:endParaRPr lang="pt-BR" sz="2200" b="1" dirty="0"/>
          </a:p>
          <a:p>
            <a:pPr lvl="1"/>
            <a:r>
              <a:rPr lang="pt-BR" sz="1800" dirty="0" smtClean="0"/>
              <a:t>2.1</a:t>
            </a:r>
            <a:r>
              <a:rPr lang="pt-BR" sz="1800" dirty="0" smtClean="0"/>
              <a:t>: Amostragem</a:t>
            </a:r>
            <a:endParaRPr lang="pt-BR" sz="1800" dirty="0"/>
          </a:p>
          <a:p>
            <a:pPr lvl="1"/>
            <a:r>
              <a:rPr lang="pt-BR" sz="1800" dirty="0"/>
              <a:t>2.2: </a:t>
            </a:r>
            <a:r>
              <a:rPr lang="pt-BR" sz="1800" dirty="0" smtClean="0"/>
              <a:t>Métodos tabulares e métodos gráficos</a:t>
            </a:r>
          </a:p>
          <a:p>
            <a:pPr lvl="1"/>
            <a:r>
              <a:rPr lang="pt-BR" sz="1800" dirty="0" smtClean="0"/>
              <a:t>2.3</a:t>
            </a:r>
            <a:r>
              <a:rPr lang="pt-BR" sz="1800" dirty="0"/>
              <a:t>: </a:t>
            </a:r>
            <a:r>
              <a:rPr lang="pt-BR" sz="1800" dirty="0" smtClean="0"/>
              <a:t>Medidas de posição</a:t>
            </a:r>
          </a:p>
          <a:p>
            <a:pPr lvl="1"/>
            <a:r>
              <a:rPr lang="pt-BR" sz="1800" dirty="0" smtClean="0"/>
              <a:t>2.4</a:t>
            </a:r>
            <a:r>
              <a:rPr lang="pt-BR" sz="1800" dirty="0"/>
              <a:t>: </a:t>
            </a:r>
            <a:r>
              <a:rPr lang="pt-BR" sz="1800" dirty="0" smtClean="0"/>
              <a:t>Medidas de dispersão</a:t>
            </a:r>
            <a:endParaRPr lang="pt-BR" sz="1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613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Nome do professor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11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10 – Cronograma (previsto)</a:t>
            </a:r>
            <a:endParaRPr lang="pt-BR" b="1" dirty="0"/>
          </a:p>
        </p:txBody>
      </p:sp>
      <p:graphicFrame>
        <p:nvGraphicFramePr>
          <p:cNvPr id="12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5785673"/>
              </p:ext>
            </p:extLst>
          </p:nvPr>
        </p:nvGraphicFramePr>
        <p:xfrm>
          <a:off x="648370" y="2015951"/>
          <a:ext cx="10225334" cy="2803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12667"/>
                <a:gridCol w="5112667"/>
              </a:tblGrid>
              <a:tr h="350409"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31/08</a:t>
                      </a:r>
                      <a:r>
                        <a:rPr lang="pt-BR" sz="1600" b="0" baseline="0" dirty="0" smtClean="0"/>
                        <a:t> – Apresentação + 1.1 + 1.2</a:t>
                      </a:r>
                      <a:endParaRPr lang="pt-BR" sz="1600" b="0" dirty="0"/>
                    </a:p>
                  </a:txBody>
                  <a:tcPr marL="107059" marR="107059" marT="43201" marB="43201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 smtClean="0"/>
                        <a:t>26/10</a:t>
                      </a:r>
                      <a:r>
                        <a:rPr lang="pt-BR" sz="1600" b="0" baseline="0" dirty="0" smtClean="0"/>
                        <a:t> </a:t>
                      </a:r>
                      <a:r>
                        <a:rPr lang="pt-BR" sz="1600" b="0" baseline="0" dirty="0" smtClean="0"/>
                        <a:t>– </a:t>
                      </a:r>
                      <a:r>
                        <a:rPr lang="pt-BR" sz="1600" b="0" baseline="0" dirty="0" smtClean="0"/>
                        <a:t>3.3 + 3.4</a:t>
                      </a:r>
                      <a:endParaRPr lang="pt-BR" sz="1600" b="0" dirty="0" smtClean="0"/>
                    </a:p>
                  </a:txBody>
                  <a:tcPr marL="107059" marR="107059" marT="43201" marB="43201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0409"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07/09</a:t>
                      </a:r>
                      <a:r>
                        <a:rPr lang="pt-BR" sz="1600" b="0" baseline="0" dirty="0" smtClean="0"/>
                        <a:t> – Independência</a:t>
                      </a:r>
                      <a:endParaRPr lang="pt-BR" sz="1600" b="0" dirty="0"/>
                    </a:p>
                  </a:txBody>
                  <a:tcPr marL="107059" marR="107059" marT="43201" marB="4320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02/11</a:t>
                      </a:r>
                      <a:r>
                        <a:rPr lang="pt-BR" sz="1600" b="0" baseline="0" dirty="0" smtClean="0"/>
                        <a:t> </a:t>
                      </a:r>
                      <a:r>
                        <a:rPr lang="pt-BR" sz="1600" b="0" baseline="0" dirty="0" smtClean="0"/>
                        <a:t>– </a:t>
                      </a:r>
                      <a:r>
                        <a:rPr lang="pt-BR" sz="1600" b="0" baseline="0" dirty="0" smtClean="0"/>
                        <a:t>Finados</a:t>
                      </a:r>
                      <a:endParaRPr lang="pt-BR" sz="1600" b="0" dirty="0"/>
                    </a:p>
                  </a:txBody>
                  <a:tcPr marL="107059" marR="107059" marT="43201" marB="4320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0409"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14/09</a:t>
                      </a:r>
                      <a:r>
                        <a:rPr lang="pt-BR" sz="1600" b="0" baseline="0" dirty="0" smtClean="0"/>
                        <a:t> – 1.3 + 1.4 </a:t>
                      </a:r>
                      <a:r>
                        <a:rPr lang="pt-BR" sz="1600" b="0" baseline="0" dirty="0" smtClean="0"/>
                        <a:t>+ </a:t>
                      </a:r>
                      <a:r>
                        <a:rPr lang="pt-BR" sz="1600" b="0" baseline="0" dirty="0" smtClean="0"/>
                        <a:t>Trabalho parcial 1</a:t>
                      </a:r>
                      <a:endParaRPr lang="pt-BR" sz="1600" b="0" dirty="0"/>
                    </a:p>
                  </a:txBody>
                  <a:tcPr marL="107059" marR="107059" marT="43201" marB="43201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09/11</a:t>
                      </a:r>
                      <a:r>
                        <a:rPr lang="pt-BR" sz="1600" b="0" baseline="0" dirty="0" smtClean="0"/>
                        <a:t> </a:t>
                      </a:r>
                      <a:r>
                        <a:rPr lang="pt-BR" sz="1600" b="0" baseline="0" dirty="0" smtClean="0"/>
                        <a:t>– </a:t>
                      </a:r>
                      <a:r>
                        <a:rPr lang="pt-BR" sz="1600" b="0" baseline="0" dirty="0" smtClean="0"/>
                        <a:t>4.1 + 4.2 + Trabalho parcial 3</a:t>
                      </a:r>
                      <a:endParaRPr lang="pt-BR" sz="1600" b="0" baseline="0" dirty="0" smtClean="0"/>
                    </a:p>
                  </a:txBody>
                  <a:tcPr marL="107059" marR="107059" marT="43201" marB="43201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0409"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21/09</a:t>
                      </a:r>
                      <a:r>
                        <a:rPr lang="pt-BR" sz="1600" b="0" baseline="0" dirty="0" smtClean="0"/>
                        <a:t> – 2.1 </a:t>
                      </a:r>
                      <a:r>
                        <a:rPr lang="pt-BR" sz="1600" b="0" baseline="0" dirty="0" smtClean="0"/>
                        <a:t>+ 2.2</a:t>
                      </a:r>
                      <a:endParaRPr lang="pt-BR" sz="1600" b="0" dirty="0"/>
                    </a:p>
                  </a:txBody>
                  <a:tcPr marL="107059" marR="107059" marT="43201" marB="43201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16/11</a:t>
                      </a:r>
                      <a:r>
                        <a:rPr lang="pt-BR" sz="1600" b="0" baseline="0" dirty="0" smtClean="0"/>
                        <a:t> </a:t>
                      </a:r>
                      <a:r>
                        <a:rPr lang="pt-BR" sz="1600" b="0" baseline="0" dirty="0" smtClean="0"/>
                        <a:t>– </a:t>
                      </a:r>
                      <a:r>
                        <a:rPr lang="pt-BR" sz="1600" b="0" baseline="0" dirty="0" smtClean="0"/>
                        <a:t>4.3 </a:t>
                      </a:r>
                      <a:r>
                        <a:rPr lang="pt-BR" sz="1600" b="0" baseline="0" dirty="0" smtClean="0"/>
                        <a:t>+ </a:t>
                      </a:r>
                      <a:r>
                        <a:rPr lang="pt-BR" sz="1600" b="0" baseline="0" dirty="0" smtClean="0"/>
                        <a:t>4.4</a:t>
                      </a:r>
                      <a:endParaRPr lang="pt-BR" sz="1600" b="0" dirty="0"/>
                    </a:p>
                  </a:txBody>
                  <a:tcPr marL="107059" marR="107059" marT="43201" marB="43201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0409"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28/09</a:t>
                      </a:r>
                      <a:r>
                        <a:rPr lang="pt-BR" sz="1600" b="0" baseline="0" dirty="0" smtClean="0"/>
                        <a:t> </a:t>
                      </a:r>
                      <a:r>
                        <a:rPr lang="pt-BR" sz="1600" b="0" baseline="0" dirty="0" smtClean="0"/>
                        <a:t>– 2.3 + </a:t>
                      </a:r>
                      <a:r>
                        <a:rPr lang="pt-BR" sz="1600" b="0" baseline="0" dirty="0" smtClean="0"/>
                        <a:t>2.4 + Trabalho parcial 2</a:t>
                      </a:r>
                      <a:endParaRPr lang="pt-BR" sz="1600" b="0" dirty="0"/>
                    </a:p>
                  </a:txBody>
                  <a:tcPr marL="107059" marR="107059" marT="43201" marB="4320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</a:rPr>
                        <a:t>23/11</a:t>
                      </a:r>
                      <a:r>
                        <a:rPr lang="pt-B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1600" b="0" baseline="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pt-BR" sz="1600" b="0" baseline="0" dirty="0" smtClean="0">
                          <a:solidFill>
                            <a:schemeClr val="tx1"/>
                          </a:solidFill>
                        </a:rPr>
                        <a:t>Revisão + Trabalho parcial 4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107059" marR="107059" marT="43201" marB="4320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0409"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05/10</a:t>
                      </a:r>
                      <a:r>
                        <a:rPr lang="pt-BR" sz="1600" b="0" baseline="0" dirty="0" smtClean="0"/>
                        <a:t> </a:t>
                      </a:r>
                      <a:r>
                        <a:rPr lang="pt-BR" sz="1600" b="0" baseline="0" dirty="0" smtClean="0"/>
                        <a:t>– </a:t>
                      </a:r>
                      <a:r>
                        <a:rPr lang="pt-BR" sz="1600" b="0" baseline="0" dirty="0" smtClean="0"/>
                        <a:t>Prova oficial 1 (conteúdo 1.1 até 2.4)</a:t>
                      </a:r>
                      <a:endParaRPr lang="pt-BR" sz="1600" b="0" dirty="0"/>
                    </a:p>
                  </a:txBody>
                  <a:tcPr marL="107059" marR="107059" marT="43201" marB="43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30/11</a:t>
                      </a:r>
                      <a:r>
                        <a:rPr lang="pt-BR" sz="1600" b="0" baseline="0" dirty="0" smtClean="0"/>
                        <a:t> </a:t>
                      </a:r>
                      <a:r>
                        <a:rPr lang="pt-BR" sz="1600" b="0" baseline="0" dirty="0" smtClean="0"/>
                        <a:t>– </a:t>
                      </a:r>
                      <a:r>
                        <a:rPr lang="pt-BR" sz="1600" b="0" baseline="0" dirty="0" smtClean="0"/>
                        <a:t>Prova oficial 2 (conteúdo 3.1 até 4.4)</a:t>
                      </a:r>
                      <a:endParaRPr lang="pt-BR" sz="1600" b="0" dirty="0"/>
                    </a:p>
                  </a:txBody>
                  <a:tcPr marL="107059" marR="107059" marT="43201" marB="43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0409"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12/10</a:t>
                      </a:r>
                      <a:r>
                        <a:rPr lang="pt-BR" sz="1600" b="0" baseline="0" dirty="0" smtClean="0"/>
                        <a:t> </a:t>
                      </a:r>
                      <a:r>
                        <a:rPr lang="pt-BR" sz="1600" b="0" baseline="0" dirty="0" smtClean="0"/>
                        <a:t>– </a:t>
                      </a:r>
                      <a:r>
                        <a:rPr lang="pt-BR" sz="1600" b="0" baseline="0" dirty="0" smtClean="0"/>
                        <a:t>Nossa Senhora Aparecida</a:t>
                      </a:r>
                      <a:endParaRPr lang="pt-BR" sz="1600" b="0" dirty="0"/>
                    </a:p>
                  </a:txBody>
                  <a:tcPr marL="107059" marR="107059" marT="43201" marB="43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07/12</a:t>
                      </a:r>
                      <a:r>
                        <a:rPr lang="pt-BR" sz="1600" b="0" baseline="0" dirty="0" smtClean="0"/>
                        <a:t> </a:t>
                      </a:r>
                      <a:r>
                        <a:rPr lang="pt-BR" sz="1600" b="0" baseline="0" dirty="0" smtClean="0"/>
                        <a:t>– </a:t>
                      </a:r>
                      <a:r>
                        <a:rPr lang="pt-BR" sz="1600" b="0" baseline="0" dirty="0" smtClean="0"/>
                        <a:t>Segunda chamada / Exame (toda a matéria)</a:t>
                      </a:r>
                      <a:endParaRPr lang="pt-BR" sz="1600" b="0" dirty="0"/>
                    </a:p>
                  </a:txBody>
                  <a:tcPr marL="107059" marR="107059" marT="43201" marB="43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0409"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19/10 </a:t>
                      </a:r>
                      <a:r>
                        <a:rPr lang="pt-BR" sz="1600" b="0" dirty="0" smtClean="0"/>
                        <a:t>– </a:t>
                      </a:r>
                      <a:r>
                        <a:rPr lang="pt-BR" sz="1600" b="0" dirty="0" smtClean="0"/>
                        <a:t>3.1 + 3.2</a:t>
                      </a:r>
                      <a:endParaRPr lang="pt-BR" sz="1600" b="0" dirty="0"/>
                    </a:p>
                  </a:txBody>
                  <a:tcPr marL="107059" marR="107059" marT="43201" marB="43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600" b="0" dirty="0"/>
                    </a:p>
                  </a:txBody>
                  <a:tcPr marL="107059" marR="107059" marT="43201" marB="43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92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Dúvidas ?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Nome do professor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8244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b="1" dirty="0" smtClean="0"/>
              <a:t>Horários:</a:t>
            </a:r>
          </a:p>
          <a:p>
            <a:pPr lvl="1">
              <a:lnSpc>
                <a:spcPct val="80000"/>
              </a:lnSpc>
            </a:pPr>
            <a:r>
              <a:rPr lang="pt-BR" b="1" dirty="0" smtClean="0"/>
              <a:t>1ª aula: 	</a:t>
            </a:r>
            <a:r>
              <a:rPr lang="pt-BR" dirty="0" smtClean="0"/>
              <a:t>19:10 – 20</a:t>
            </a:r>
            <a:r>
              <a:rPr lang="pt-BR" dirty="0"/>
              <a:t>:</a:t>
            </a:r>
            <a:r>
              <a:rPr lang="pt-BR" dirty="0" smtClean="0"/>
              <a:t>25</a:t>
            </a:r>
            <a:endParaRPr lang="pt-BR" dirty="0"/>
          </a:p>
          <a:p>
            <a:pPr lvl="1">
              <a:lnSpc>
                <a:spcPct val="80000"/>
              </a:lnSpc>
            </a:pPr>
            <a:r>
              <a:rPr lang="pt-BR" b="1" dirty="0" smtClean="0"/>
              <a:t>Intervalo:	</a:t>
            </a:r>
            <a:r>
              <a:rPr lang="pt-BR" dirty="0" smtClean="0"/>
              <a:t>20:25 – 20:45</a:t>
            </a:r>
          </a:p>
          <a:p>
            <a:pPr lvl="1">
              <a:lnSpc>
                <a:spcPct val="80000"/>
              </a:lnSpc>
            </a:pPr>
            <a:r>
              <a:rPr lang="pt-BR" b="1" dirty="0" smtClean="0"/>
              <a:t>2ª aula:	</a:t>
            </a:r>
            <a:r>
              <a:rPr lang="pt-BR" dirty="0" smtClean="0"/>
              <a:t>20:45 – 22:00</a:t>
            </a:r>
            <a:endParaRPr lang="pt-BR" b="1" dirty="0" smtClean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Nome do professor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01. </a:t>
            </a:r>
            <a:r>
              <a:rPr lang="pt-BR" b="1" dirty="0" smtClean="0"/>
              <a:t>Horário das aulas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75927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02. Avaliações</a:t>
            </a:r>
            <a:endParaRPr lang="pt-BR" b="1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Observações</a:t>
            </a:r>
            <a:r>
              <a:rPr lang="pt-BR" b="1" dirty="0"/>
              <a:t>:</a:t>
            </a:r>
          </a:p>
          <a:p>
            <a:pPr lvl="1"/>
            <a:r>
              <a:rPr lang="pt-BR" dirty="0" smtClean="0"/>
              <a:t>Toda a comunicação </a:t>
            </a:r>
            <a:r>
              <a:rPr lang="pt-BR" dirty="0" smtClean="0"/>
              <a:t>para a realização dos trabalhos e provas serão dadas durante as aulas, e sempre reforçadas, com pelo menos 7 dias de antecedência, dentro do AVA</a:t>
            </a:r>
            <a:r>
              <a:rPr lang="pt-BR" dirty="0" smtClean="0"/>
              <a:t>.</a:t>
            </a:r>
            <a:endParaRPr lang="pt-BR" dirty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Não </a:t>
            </a:r>
            <a:r>
              <a:rPr lang="pt-BR" dirty="0"/>
              <a:t>existe reposição de trabalho não entregue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Nome do professor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b="1" dirty="0" smtClean="0"/>
              <a:t>Avaliações:</a:t>
            </a:r>
          </a:p>
          <a:p>
            <a:pPr lvl="1"/>
            <a:r>
              <a:rPr lang="pt-BR" dirty="0" smtClean="0"/>
              <a:t>Provas oficiais</a:t>
            </a:r>
          </a:p>
          <a:p>
            <a:pPr lvl="1"/>
            <a:r>
              <a:rPr lang="pt-BR" dirty="0" smtClean="0"/>
              <a:t>Trabalhos parciais</a:t>
            </a:r>
          </a:p>
          <a:p>
            <a:pPr lvl="1"/>
            <a:r>
              <a:rPr lang="pt-BR" dirty="0" smtClean="0"/>
              <a:t>Atividades do AVA</a:t>
            </a:r>
          </a:p>
          <a:p>
            <a:pPr lvl="1"/>
            <a:endParaRPr lang="pt-BR" dirty="0"/>
          </a:p>
          <a:p>
            <a:r>
              <a:rPr lang="pt-BR" b="1" dirty="0" smtClean="0"/>
              <a:t>Avaliações transversais:</a:t>
            </a:r>
          </a:p>
          <a:p>
            <a:pPr lvl="1"/>
            <a:r>
              <a:rPr lang="pt-BR" dirty="0" smtClean="0"/>
              <a:t>Desafio Nota Máxima</a:t>
            </a:r>
          </a:p>
          <a:p>
            <a:pPr lvl="1"/>
            <a:r>
              <a:rPr lang="pt-BR" dirty="0" smtClean="0"/>
              <a:t>Estudo Dirigido do </a:t>
            </a:r>
            <a:r>
              <a:rPr lang="pt-BR" dirty="0" smtClean="0"/>
              <a:t>semestre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1015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endParaRPr lang="pt-BR" b="1" dirty="0" smtClean="0"/>
          </a:p>
          <a:p>
            <a:pPr>
              <a:lnSpc>
                <a:spcPct val="80000"/>
              </a:lnSpc>
            </a:pPr>
            <a:r>
              <a:rPr lang="pt-BR" b="1" dirty="0" smtClean="0"/>
              <a:t>Pontuação mínima: 	</a:t>
            </a:r>
            <a:r>
              <a:rPr lang="pt-BR" dirty="0" smtClean="0"/>
              <a:t>6.000 pontos</a:t>
            </a:r>
          </a:p>
          <a:p>
            <a:pPr marL="0" indent="0">
              <a:lnSpc>
                <a:spcPct val="80000"/>
              </a:lnSpc>
              <a:buNone/>
            </a:pPr>
            <a:endParaRPr lang="pt-BR" dirty="0"/>
          </a:p>
          <a:p>
            <a:pPr>
              <a:lnSpc>
                <a:spcPct val="80000"/>
              </a:lnSpc>
            </a:pPr>
            <a:r>
              <a:rPr lang="pt-BR" b="1" dirty="0" smtClean="0"/>
              <a:t>Mínimo em provas:	</a:t>
            </a:r>
            <a:r>
              <a:rPr lang="pt-BR" dirty="0" smtClean="0"/>
              <a:t>1.500 pontos para nível 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t-BR" dirty="0"/>
              <a:t>	</a:t>
            </a:r>
            <a:r>
              <a:rPr lang="pt-BR" dirty="0" smtClean="0"/>
              <a:t>		</a:t>
            </a:r>
            <a:r>
              <a:rPr lang="pt-BR" dirty="0" smtClean="0"/>
              <a:t>2.500 </a:t>
            </a:r>
            <a:r>
              <a:rPr lang="pt-BR" dirty="0" smtClean="0"/>
              <a:t>pontos para nível 2</a:t>
            </a:r>
          </a:p>
          <a:p>
            <a:pPr marL="0" indent="0">
              <a:lnSpc>
                <a:spcPct val="80000"/>
              </a:lnSpc>
              <a:buNone/>
            </a:pPr>
            <a:endParaRPr lang="pt-BR" b="1" dirty="0"/>
          </a:p>
          <a:p>
            <a:pPr>
              <a:lnSpc>
                <a:spcPct val="80000"/>
              </a:lnSpc>
            </a:pPr>
            <a:r>
              <a:rPr lang="pt-BR" b="1" dirty="0" smtClean="0"/>
              <a:t>Frequência mínima: 	</a:t>
            </a:r>
            <a:r>
              <a:rPr lang="pt-BR" dirty="0" smtClean="0"/>
              <a:t>75%</a:t>
            </a:r>
          </a:p>
          <a:p>
            <a:pPr marL="0" indent="0">
              <a:lnSpc>
                <a:spcPct val="80000"/>
              </a:lnSpc>
              <a:buNone/>
            </a:pPr>
            <a:endParaRPr lang="pt-BR" b="1" dirty="0"/>
          </a:p>
          <a:p>
            <a:pPr>
              <a:lnSpc>
                <a:spcPct val="120000"/>
              </a:lnSpc>
            </a:pPr>
            <a:r>
              <a:rPr lang="pt-BR" b="1" dirty="0" smtClean="0"/>
              <a:t>Observações</a:t>
            </a:r>
            <a:r>
              <a:rPr lang="pt-BR" b="1" dirty="0"/>
              <a:t>: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Enquanto as aulas </a:t>
            </a:r>
            <a:r>
              <a:rPr lang="pt-BR" dirty="0" smtClean="0"/>
              <a:t>forem ministradas de modo remoto</a:t>
            </a:r>
            <a:r>
              <a:rPr lang="pt-BR" dirty="0" smtClean="0"/>
              <a:t> (</a:t>
            </a:r>
            <a:r>
              <a:rPr lang="pt-BR" dirty="0" smtClean="0"/>
              <a:t>via TEAMS), ou até </a:t>
            </a:r>
            <a:r>
              <a:rPr lang="pt-BR" dirty="0" smtClean="0"/>
              <a:t>que </a:t>
            </a:r>
            <a:r>
              <a:rPr lang="pt-BR" dirty="0"/>
              <a:t>hajam novas comunicações oficiais da unidade, as frequências não serão </a:t>
            </a:r>
            <a:r>
              <a:rPr lang="pt-BR" dirty="0" smtClean="0"/>
              <a:t>computadas.</a:t>
            </a:r>
            <a:endParaRPr lang="pt-BR" dirty="0"/>
          </a:p>
          <a:p>
            <a:pPr lvl="1">
              <a:lnSpc>
                <a:spcPct val="120000"/>
              </a:lnSpc>
            </a:pPr>
            <a:r>
              <a:rPr lang="pt-BR" dirty="0" smtClean="0"/>
              <a:t>Turma será informada em breve se a disciplina é de nível 1 ou nível 2.</a:t>
            </a:r>
            <a:endParaRPr lang="pt-BR" b="1" dirty="0"/>
          </a:p>
          <a:p>
            <a:pPr marL="0" indent="0">
              <a:lnSpc>
                <a:spcPct val="80000"/>
              </a:lnSpc>
              <a:buNone/>
            </a:pPr>
            <a:endParaRPr lang="pt-BR" b="1" dirty="0" smtClean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Nome do professor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4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03. </a:t>
            </a:r>
            <a:r>
              <a:rPr lang="pt-BR" b="1" dirty="0" smtClean="0"/>
              <a:t>Aprovação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16394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Nome do professor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5</a:t>
            </a:fld>
            <a:endParaRPr lang="pt-BR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29" y="2592015"/>
            <a:ext cx="5400000" cy="201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645" y="2592015"/>
            <a:ext cx="5400000" cy="2008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1348876" y="1727919"/>
            <a:ext cx="32799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Disciplinas de nível 1</a:t>
            </a:r>
            <a:endParaRPr lang="pt-BR" sz="28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893676" y="1727919"/>
            <a:ext cx="32799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Disciplinas de nível 2</a:t>
            </a:r>
            <a:endParaRPr lang="pt-BR" sz="2800" b="1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04. </a:t>
            </a:r>
            <a:r>
              <a:rPr lang="pt-BR" b="1" dirty="0" smtClean="0"/>
              <a:t>Para aprovação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02227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pt-BR" dirty="0"/>
              <a:t>Individual, sem consulta e sem compartilhamento de material.</a:t>
            </a:r>
          </a:p>
          <a:p>
            <a:pPr>
              <a:lnSpc>
                <a:spcPct val="110000"/>
              </a:lnSpc>
            </a:pPr>
            <a:endParaRPr lang="pt-BR" dirty="0"/>
          </a:p>
          <a:p>
            <a:pPr>
              <a:lnSpc>
                <a:spcPct val="110000"/>
              </a:lnSpc>
            </a:pPr>
            <a:r>
              <a:rPr lang="pt-BR" dirty="0"/>
              <a:t>Cada aluno deve providenciar o seu próprio </a:t>
            </a:r>
            <a:r>
              <a:rPr lang="pt-BR" dirty="0" smtClean="0"/>
              <a:t>material para a realização da prova. Os materiais permitidos para a data de avaliação são: caneta, lápis, borracha e calculadora.</a:t>
            </a:r>
            <a:endParaRPr lang="pt-BR" dirty="0"/>
          </a:p>
          <a:p>
            <a:pPr>
              <a:lnSpc>
                <a:spcPct val="110000"/>
              </a:lnSpc>
            </a:pPr>
            <a:endParaRPr lang="pt-BR" dirty="0"/>
          </a:p>
          <a:p>
            <a:pPr>
              <a:lnSpc>
                <a:spcPct val="110000"/>
              </a:lnSpc>
            </a:pPr>
            <a:r>
              <a:rPr lang="pt-BR" dirty="0"/>
              <a:t>Alunos que forem pegos colando ou passando cola terão as suas provas </a:t>
            </a:r>
            <a:r>
              <a:rPr lang="pt-BR" dirty="0" smtClean="0"/>
              <a:t>zeradas.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Nome do professor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6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05. </a:t>
            </a:r>
            <a:r>
              <a:rPr lang="pt-BR" b="1" dirty="0" smtClean="0"/>
              <a:t>Regras para as avaliações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54081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pt-BR" b="1" dirty="0"/>
              <a:t>Segunda chamada: </a:t>
            </a:r>
            <a:r>
              <a:rPr lang="pt-BR" dirty="0"/>
              <a:t>somente para os alunos que perderam alguma prova oficial.</a:t>
            </a:r>
          </a:p>
          <a:p>
            <a:pPr>
              <a:lnSpc>
                <a:spcPct val="110000"/>
              </a:lnSpc>
            </a:pPr>
            <a:endParaRPr lang="pt-BR" b="1" dirty="0"/>
          </a:p>
          <a:p>
            <a:pPr>
              <a:lnSpc>
                <a:spcPct val="110000"/>
              </a:lnSpc>
            </a:pPr>
            <a:r>
              <a:rPr lang="pt-BR" b="1" dirty="0"/>
              <a:t>Exame: </a:t>
            </a:r>
            <a:r>
              <a:rPr lang="pt-BR" dirty="0"/>
              <a:t>somente para os alunos que não atingirem a média pelos critérios estabelecidos (geral e mínimo em provas), e que tenham pelo menos 1.000 pontos acumulados.</a:t>
            </a:r>
          </a:p>
          <a:p>
            <a:pPr>
              <a:lnSpc>
                <a:spcPct val="110000"/>
              </a:lnSpc>
            </a:pPr>
            <a:endParaRPr lang="pt-BR" b="1" dirty="0"/>
          </a:p>
          <a:p>
            <a:pPr>
              <a:lnSpc>
                <a:spcPct val="110000"/>
              </a:lnSpc>
            </a:pPr>
            <a:r>
              <a:rPr lang="pt-BR" b="1" dirty="0"/>
              <a:t>Conteúdo da segunda chamada / exame: </a:t>
            </a:r>
            <a:r>
              <a:rPr lang="pt-BR" dirty="0"/>
              <a:t>Toda a </a:t>
            </a:r>
            <a:r>
              <a:rPr lang="pt-BR" dirty="0" smtClean="0"/>
              <a:t>matéria.</a:t>
            </a:r>
            <a:endParaRPr lang="pt-BR" b="1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Nome do professor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7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06. </a:t>
            </a:r>
            <a:r>
              <a:rPr lang="pt-BR" b="1" dirty="0" smtClean="0"/>
              <a:t>Segunda chamada / exame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95846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1500" indent="-457200">
              <a:lnSpc>
                <a:spcPct val="110000"/>
              </a:lnSpc>
            </a:pPr>
            <a:r>
              <a:rPr lang="pt-BR" b="1" dirty="0" err="1"/>
              <a:t>Pré</a:t>
            </a:r>
            <a:r>
              <a:rPr lang="pt-BR" b="1" dirty="0"/>
              <a:t>-aula: </a:t>
            </a:r>
            <a:r>
              <a:rPr lang="pt-BR" dirty="0" smtClean="0"/>
              <a:t>Realizar leitura e atividade diagnóstica da </a:t>
            </a:r>
            <a:r>
              <a:rPr lang="pt-BR" dirty="0"/>
              <a:t>seção do </a:t>
            </a:r>
            <a:r>
              <a:rPr lang="pt-BR" dirty="0" smtClean="0"/>
              <a:t>encontro.</a:t>
            </a:r>
            <a:endParaRPr lang="pt-BR" dirty="0"/>
          </a:p>
          <a:p>
            <a:pPr marL="571500" indent="-457200">
              <a:lnSpc>
                <a:spcPct val="110000"/>
              </a:lnSpc>
            </a:pPr>
            <a:endParaRPr lang="pt-BR" b="1" dirty="0"/>
          </a:p>
          <a:p>
            <a:pPr marL="571500" indent="-457200">
              <a:lnSpc>
                <a:spcPct val="110000"/>
              </a:lnSpc>
            </a:pPr>
            <a:r>
              <a:rPr lang="pt-BR" b="1" dirty="0"/>
              <a:t>Aula: </a:t>
            </a:r>
            <a:r>
              <a:rPr lang="pt-BR" dirty="0"/>
              <a:t>Participar da </a:t>
            </a:r>
            <a:r>
              <a:rPr lang="pt-BR" dirty="0" smtClean="0"/>
              <a:t>aula, discutir os conteúdos, realizar as atividades propostas, e sanar as dúvidas que possam surgir.</a:t>
            </a:r>
          </a:p>
          <a:p>
            <a:pPr marL="571500" indent="-457200">
              <a:lnSpc>
                <a:spcPct val="110000"/>
              </a:lnSpc>
            </a:pPr>
            <a:endParaRPr lang="pt-BR" b="1" dirty="0"/>
          </a:p>
          <a:p>
            <a:pPr marL="571500" indent="-457200">
              <a:lnSpc>
                <a:spcPct val="110000"/>
              </a:lnSpc>
            </a:pPr>
            <a:r>
              <a:rPr lang="pt-BR" b="1" dirty="0"/>
              <a:t>Pós-aula: </a:t>
            </a:r>
            <a:r>
              <a:rPr lang="pt-BR" dirty="0" smtClean="0"/>
              <a:t>Realizar a atividade </a:t>
            </a:r>
            <a:r>
              <a:rPr lang="pt-BR" dirty="0"/>
              <a:t>de aprendizagem da </a:t>
            </a:r>
            <a:r>
              <a:rPr lang="pt-BR" dirty="0" smtClean="0"/>
              <a:t>seção.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Nome do professor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8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07. </a:t>
            </a:r>
            <a:r>
              <a:rPr lang="pt-BR" b="1" dirty="0" smtClean="0"/>
              <a:t>Para aprendizagem plena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1051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/>
              <a:t>Orientações gerais:  </a:t>
            </a:r>
          </a:p>
          <a:p>
            <a:pPr lvl="1">
              <a:lnSpc>
                <a:spcPct val="120000"/>
              </a:lnSpc>
            </a:pPr>
            <a:r>
              <a:rPr lang="pt-BR" b="1" dirty="0" smtClean="0"/>
              <a:t>Recados e comunicações importantes: </a:t>
            </a:r>
            <a:r>
              <a:rPr lang="pt-BR" dirty="0"/>
              <a:t>serão </a:t>
            </a:r>
            <a:r>
              <a:rPr lang="pt-BR" dirty="0" smtClean="0"/>
              <a:t>dadas </a:t>
            </a:r>
            <a:r>
              <a:rPr lang="pt-BR" dirty="0"/>
              <a:t>durante a </a:t>
            </a:r>
            <a:r>
              <a:rPr lang="pt-BR" dirty="0" smtClean="0"/>
              <a:t>aula, e reforçadas dentro do AVA.</a:t>
            </a:r>
            <a:endParaRPr lang="pt-BR" dirty="0"/>
          </a:p>
          <a:p>
            <a:pPr lvl="1">
              <a:lnSpc>
                <a:spcPct val="120000"/>
              </a:lnSpc>
            </a:pPr>
            <a:r>
              <a:rPr lang="pt-BR" b="1" dirty="0"/>
              <a:t>Dúvidas: </a:t>
            </a:r>
            <a:r>
              <a:rPr lang="pt-BR" dirty="0"/>
              <a:t>serão tiradas durante a aula.</a:t>
            </a:r>
          </a:p>
          <a:p>
            <a:pPr marL="57150" indent="0">
              <a:lnSpc>
                <a:spcPct val="120000"/>
              </a:lnSpc>
              <a:buNone/>
            </a:pPr>
            <a:endParaRPr lang="pt-BR" dirty="0"/>
          </a:p>
          <a:p>
            <a:pPr marL="514350" indent="-457200">
              <a:lnSpc>
                <a:spcPct val="120000"/>
              </a:lnSpc>
            </a:pPr>
            <a:r>
              <a:rPr lang="pt-BR" dirty="0" smtClean="0"/>
              <a:t>Se o aluno perder alguma comunicação, ele poderá: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Verificar se existem comunicados no AVA;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Assistir </a:t>
            </a:r>
            <a:r>
              <a:rPr lang="pt-BR" dirty="0"/>
              <a:t>ao encontro que ficará </a:t>
            </a:r>
            <a:r>
              <a:rPr lang="pt-BR" dirty="0" smtClean="0"/>
              <a:t>gravado;</a:t>
            </a:r>
            <a:endParaRPr lang="pt-BR" dirty="0"/>
          </a:p>
          <a:p>
            <a:pPr lvl="1">
              <a:lnSpc>
                <a:spcPct val="120000"/>
              </a:lnSpc>
            </a:pPr>
            <a:r>
              <a:rPr lang="pt-BR" dirty="0" smtClean="0"/>
              <a:t>Perguntar </a:t>
            </a:r>
            <a:r>
              <a:rPr lang="pt-BR" dirty="0"/>
              <a:t>para os seus colegas de </a:t>
            </a:r>
            <a:r>
              <a:rPr lang="pt-BR" dirty="0" smtClean="0"/>
              <a:t>turma;</a:t>
            </a:r>
            <a:endParaRPr lang="pt-BR" dirty="0"/>
          </a:p>
          <a:p>
            <a:pPr lvl="1">
              <a:lnSpc>
                <a:spcPct val="120000"/>
              </a:lnSpc>
            </a:pPr>
            <a:r>
              <a:rPr lang="pt-BR" dirty="0" smtClean="0"/>
              <a:t>Anotar </a:t>
            </a:r>
            <a:r>
              <a:rPr lang="pt-BR" dirty="0"/>
              <a:t>o questionamento </a:t>
            </a:r>
            <a:r>
              <a:rPr lang="pt-BR" dirty="0" smtClean="0"/>
              <a:t>e sanar a dúvida com o professor durante o </a:t>
            </a:r>
            <a:r>
              <a:rPr lang="pt-BR" dirty="0"/>
              <a:t>próximo </a:t>
            </a:r>
            <a:r>
              <a:rPr lang="pt-BR" dirty="0" smtClean="0"/>
              <a:t>encontro.</a:t>
            </a:r>
            <a:endParaRPr lang="pt-BR" dirty="0"/>
          </a:p>
          <a:p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Nome do professor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9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08. </a:t>
            </a:r>
            <a:r>
              <a:rPr lang="pt-BR" b="1" dirty="0" smtClean="0"/>
              <a:t>Da comunicação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00855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688</Words>
  <Application>Microsoft Office PowerPoint</Application>
  <PresentationFormat>Personalizar</PresentationFormat>
  <Paragraphs>141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Métodos Quantitativos</vt:lpstr>
      <vt:lpstr>01. Horário das aulas</vt:lpstr>
      <vt:lpstr>02. Avaliações</vt:lpstr>
      <vt:lpstr>03. Aprovação</vt:lpstr>
      <vt:lpstr>04. Para aprovação</vt:lpstr>
      <vt:lpstr>05. Regras para as avaliações</vt:lpstr>
      <vt:lpstr>06. Segunda chamada / exame</vt:lpstr>
      <vt:lpstr>07. Para aprendizagem plena</vt:lpstr>
      <vt:lpstr>08. Da comunicação</vt:lpstr>
      <vt:lpstr>09. Ementa da disciplina</vt:lpstr>
      <vt:lpstr>10 – Cronograma (previsto)</vt:lpstr>
      <vt:lpstr>Dúvidas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Microeconomia</dc:title>
  <dc:creator>Diego Fernandes Emiliano Silva</dc:creator>
  <cp:lastModifiedBy>Diego Fernandes Emiliano Silva</cp:lastModifiedBy>
  <cp:revision>99</cp:revision>
  <dcterms:created xsi:type="dcterms:W3CDTF">2019-02-06T19:16:14Z</dcterms:created>
  <dcterms:modified xsi:type="dcterms:W3CDTF">2020-08-29T13:32:21Z</dcterms:modified>
</cp:coreProperties>
</file>