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4" r:id="rId3"/>
    <p:sldId id="295" r:id="rId4"/>
    <p:sldId id="296" r:id="rId5"/>
    <p:sldId id="297" r:id="rId6"/>
    <p:sldId id="299" r:id="rId7"/>
    <p:sldId id="310" r:id="rId8"/>
    <p:sldId id="311" r:id="rId9"/>
    <p:sldId id="312" r:id="rId10"/>
    <p:sldId id="313" r:id="rId11"/>
    <p:sldId id="300" r:id="rId12"/>
    <p:sldId id="304" r:id="rId13"/>
    <p:sldId id="314" r:id="rId14"/>
    <p:sldId id="315" r:id="rId15"/>
    <p:sldId id="316" r:id="rId16"/>
    <p:sldId id="309" r:id="rId17"/>
  </p:sldIdLst>
  <p:sldSz cx="115220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64" y="-96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safionotamaxima.com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8669" y="842375"/>
            <a:ext cx="8568952" cy="1389038"/>
          </a:xfrm>
          <a:solidFill>
            <a:schemeClr val="tx2">
              <a:lumMod val="50000"/>
              <a:alpha val="70000"/>
            </a:schemeClr>
          </a:solidFill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Contabilidade Introdutória</a:t>
            </a:r>
            <a:endParaRPr lang="pt-BR" b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Aula 1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53" y="842375"/>
            <a:ext cx="1852800" cy="13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04453" y="842375"/>
            <a:ext cx="10513168" cy="138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ubtítulo 2"/>
          <p:cNvSpPr>
            <a:spLocks noGrp="1"/>
          </p:cNvSpPr>
          <p:nvPr/>
        </p:nvSpPr>
        <p:spPr>
          <a:xfrm>
            <a:off x="4248000" y="3168000"/>
            <a:ext cx="6985333" cy="1315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 smtClean="0"/>
              <a:t>1.1: </a:t>
            </a:r>
            <a:r>
              <a:rPr lang="pt-BR" b="1" dirty="0" smtClean="0"/>
              <a:t>A contabilidade</a:t>
            </a:r>
            <a:endParaRPr lang="pt-BR" b="1" dirty="0" smtClean="0"/>
          </a:p>
          <a:p>
            <a:pPr algn="l"/>
            <a:endParaRPr lang="pt-BR" b="1" dirty="0"/>
          </a:p>
          <a:p>
            <a:pPr algn="l"/>
            <a:r>
              <a:rPr lang="pt-BR" b="1" dirty="0" smtClean="0"/>
              <a:t>Prof. Me. Diego Fernandes Emiliano Silva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Usuários da 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Clientes: </a:t>
            </a:r>
            <a:r>
              <a:rPr lang="pt-BR" dirty="0" smtClean="0"/>
              <a:t>Os clientes possuem interesse em saber se a empresa é sólida e se possui capacidade de manter os negócios, com </a:t>
            </a:r>
            <a:r>
              <a:rPr lang="pt-BR" u="sng" dirty="0" smtClean="0"/>
              <a:t>foco nos seus processos operacionais</a:t>
            </a:r>
            <a:r>
              <a:rPr lang="pt-BR" dirty="0" smtClean="0"/>
              <a:t>.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Colaboradores: </a:t>
            </a:r>
            <a:r>
              <a:rPr lang="pt-BR" dirty="0" smtClean="0"/>
              <a:t>Basicamente possuem o mesmo interesse dos clientes, ou seja, desejam saber se a empresa é capaz de manter os seus negócios, e possuem </a:t>
            </a:r>
            <a:r>
              <a:rPr lang="pt-BR" u="sng" dirty="0" smtClean="0"/>
              <a:t>foco na remuneração e nos benefícios</a:t>
            </a:r>
            <a:r>
              <a:rPr lang="pt-BR" dirty="0" smtClean="0"/>
              <a:t>.</a:t>
            </a:r>
          </a:p>
          <a:p>
            <a:endParaRPr lang="pt-BR" b="1" dirty="0"/>
          </a:p>
          <a:p>
            <a:r>
              <a:rPr lang="pt-BR" b="1" dirty="0"/>
              <a:t>Sindicatos: </a:t>
            </a:r>
            <a:r>
              <a:rPr lang="pt-BR" dirty="0"/>
              <a:t>Utilizam informações para negociações de </a:t>
            </a:r>
            <a:r>
              <a:rPr lang="pt-BR" dirty="0" smtClean="0"/>
              <a:t>interesse dos funcionários, como reajustes de salário.</a:t>
            </a:r>
          </a:p>
          <a:p>
            <a:endParaRPr lang="pt-BR" dirty="0"/>
          </a:p>
          <a:p>
            <a:r>
              <a:rPr lang="pt-BR" b="1" dirty="0" smtClean="0"/>
              <a:t>Público em geral: </a:t>
            </a:r>
            <a:r>
              <a:rPr lang="pt-BR" dirty="0" smtClean="0"/>
              <a:t>Utilizam as informações para conhecer situação econômico-financeira da empresa, principalmente quanto as suas funções </a:t>
            </a:r>
            <a:r>
              <a:rPr lang="pt-BR" dirty="0" err="1" smtClean="0"/>
              <a:t>sócioambientais</a:t>
            </a:r>
            <a:r>
              <a:rPr lang="pt-BR" dirty="0"/>
              <a:t>.</a:t>
            </a:r>
            <a:r>
              <a:rPr lang="pt-BR" dirty="0" smtClean="0"/>
              <a:t> </a:t>
            </a:r>
            <a:endParaRPr lang="pt-BR" b="1" dirty="0"/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Tipos de entidades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Entidades </a:t>
            </a:r>
            <a:r>
              <a:rPr lang="pt-BR" b="1" dirty="0"/>
              <a:t>com fins econômicos: </a:t>
            </a:r>
            <a:r>
              <a:rPr lang="pt-BR" dirty="0"/>
              <a:t>são aquelas que visam ao lucro.</a:t>
            </a:r>
          </a:p>
          <a:p>
            <a:pPr lvl="1"/>
            <a:r>
              <a:rPr lang="pt-BR" dirty="0"/>
              <a:t>Exemplo: empresas industriais, comerciais, prestadoras de serviços</a:t>
            </a:r>
            <a:r>
              <a:rPr lang="pt-BR" dirty="0" smtClean="0"/>
              <a:t>, etc.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Entidades </a:t>
            </a:r>
            <a:r>
              <a:rPr lang="pt-BR" b="1" dirty="0"/>
              <a:t>com fins socioeconômicos: </a:t>
            </a:r>
            <a:r>
              <a:rPr lang="pt-BR" dirty="0"/>
              <a:t>são aquelas que visam </a:t>
            </a:r>
            <a:r>
              <a:rPr lang="pt-BR" dirty="0" smtClean="0"/>
              <a:t>ao superávit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Exemplo</a:t>
            </a:r>
            <a:r>
              <a:rPr lang="pt-BR" dirty="0"/>
              <a:t>: associações de classes, clubes sociais etc.</a:t>
            </a:r>
          </a:p>
          <a:p>
            <a:endParaRPr lang="pt-BR" dirty="0" smtClean="0"/>
          </a:p>
          <a:p>
            <a:r>
              <a:rPr lang="pt-BR" b="1" dirty="0" smtClean="0"/>
              <a:t>Entidades </a:t>
            </a:r>
            <a:r>
              <a:rPr lang="pt-BR" b="1" dirty="0"/>
              <a:t>com fins sociais: </a:t>
            </a:r>
            <a:r>
              <a:rPr lang="pt-BR" dirty="0"/>
              <a:t>são aquelas que visam atender </a:t>
            </a:r>
            <a:r>
              <a:rPr lang="pt-BR" dirty="0" smtClean="0"/>
              <a:t>às necessidades </a:t>
            </a:r>
            <a:r>
              <a:rPr lang="pt-BR" dirty="0"/>
              <a:t>da coletividade. </a:t>
            </a:r>
            <a:endParaRPr lang="pt-BR" dirty="0" smtClean="0"/>
          </a:p>
          <a:p>
            <a:pPr lvl="1"/>
            <a:r>
              <a:rPr lang="pt-BR" dirty="0" smtClean="0"/>
              <a:t>Exemplo</a:t>
            </a:r>
            <a:r>
              <a:rPr lang="pt-BR" dirty="0"/>
              <a:t>: União, Estados e Municípios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Observação: </a:t>
            </a:r>
            <a:r>
              <a:rPr lang="pt-BR" dirty="0"/>
              <a:t>As entidades com fins socioeconômicos e sociais são </a:t>
            </a:r>
            <a:r>
              <a:rPr lang="pt-BR" dirty="0" smtClean="0"/>
              <a:t>consideradas entidades </a:t>
            </a:r>
            <a:r>
              <a:rPr lang="pt-BR" dirty="0"/>
              <a:t>sem fins lucrativos ou </a:t>
            </a:r>
            <a:r>
              <a:rPr lang="pt-BR" dirty="0" smtClean="0"/>
              <a:t>organizações </a:t>
            </a:r>
            <a:r>
              <a:rPr lang="pt-BR" dirty="0"/>
              <a:t>da sociedade civil.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4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Aplicação da 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Pessoas jur</a:t>
            </a:r>
            <a:r>
              <a:rPr lang="pt-BR" dirty="0" smtClean="0"/>
              <a:t>ídicas</a:t>
            </a:r>
          </a:p>
          <a:p>
            <a:pPr lvl="1"/>
            <a:r>
              <a:rPr lang="pt-BR" dirty="0" smtClean="0"/>
              <a:t>Como empresas com ou sem fins lucrativos</a:t>
            </a:r>
          </a:p>
          <a:p>
            <a:pPr lvl="1"/>
            <a:r>
              <a:rPr lang="pt-BR" dirty="0" smtClean="0"/>
              <a:t>Para ser uma empresa sem fins lucrativos, a mesma não pode distribuir os seus resultados, e deverá aplicar os mesmos na consecução do seu respectivo objetivo social</a:t>
            </a:r>
          </a:p>
          <a:p>
            <a:endParaRPr lang="pt-BR" dirty="0"/>
          </a:p>
          <a:p>
            <a:r>
              <a:rPr lang="pt-BR" dirty="0" smtClean="0"/>
              <a:t>Pessoas físicas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Contador: o profissional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O </a:t>
            </a:r>
            <a:r>
              <a:rPr lang="pt-BR" dirty="0" smtClean="0"/>
              <a:t>contador produz </a:t>
            </a:r>
            <a:r>
              <a:rPr lang="pt-BR" dirty="0"/>
              <a:t>a informação e a distribui para seus </a:t>
            </a:r>
            <a:r>
              <a:rPr lang="pt-BR" dirty="0" smtClean="0"/>
              <a:t>usuários.</a:t>
            </a:r>
          </a:p>
          <a:p>
            <a:endParaRPr lang="pt-BR" dirty="0"/>
          </a:p>
          <a:p>
            <a:r>
              <a:rPr lang="pt-BR" dirty="0" smtClean="0"/>
              <a:t>Além de atender </a:t>
            </a:r>
            <a:r>
              <a:rPr lang="pt-BR" dirty="0"/>
              <a:t>às exigências do fisco, </a:t>
            </a:r>
            <a:r>
              <a:rPr lang="pt-BR" dirty="0" smtClean="0"/>
              <a:t>ele precisa:</a:t>
            </a:r>
          </a:p>
          <a:p>
            <a:pPr lvl="1"/>
            <a:r>
              <a:rPr lang="pt-BR" dirty="0" smtClean="0"/>
              <a:t>Saber </a:t>
            </a:r>
            <a:r>
              <a:rPr lang="pt-BR" dirty="0"/>
              <a:t>utilizar a </a:t>
            </a:r>
            <a:r>
              <a:rPr lang="pt-BR" dirty="0" smtClean="0"/>
              <a:t>informação para </a:t>
            </a:r>
            <a:r>
              <a:rPr lang="pt-BR" dirty="0"/>
              <a:t>gerar relatórios para seus </a:t>
            </a:r>
            <a:r>
              <a:rPr lang="pt-BR" dirty="0" smtClean="0"/>
              <a:t>usuários;</a:t>
            </a:r>
          </a:p>
          <a:p>
            <a:pPr lvl="1"/>
            <a:r>
              <a:rPr lang="pt-BR" dirty="0" smtClean="0"/>
              <a:t>Interpretar esses relatórios gerando informações úteis para as entidades no processo decisório.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profissional contábil </a:t>
            </a:r>
            <a:r>
              <a:rPr lang="pt-BR" dirty="0" smtClean="0"/>
              <a:t>precisa:	</a:t>
            </a:r>
          </a:p>
          <a:p>
            <a:pPr lvl="1"/>
            <a:r>
              <a:rPr lang="pt-BR" dirty="0" smtClean="0"/>
              <a:t>Saber o que ocorreu (estar sempre atualizado com as normas e legislações);</a:t>
            </a:r>
          </a:p>
          <a:p>
            <a:pPr lvl="1"/>
            <a:r>
              <a:rPr lang="pt-BR" dirty="0" smtClean="0"/>
              <a:t>Estar atento com o código de ética durante o exercício profissional.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13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Contador: algumas áreas de atuação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14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50409"/>
              </p:ext>
            </p:extLst>
          </p:nvPr>
        </p:nvGraphicFramePr>
        <p:xfrm>
          <a:off x="432444" y="2365191"/>
          <a:ext cx="10729192" cy="23164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682298"/>
                <a:gridCol w="2682298"/>
                <a:gridCol w="2682298"/>
                <a:gridCol w="268229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Empresa</a:t>
                      </a:r>
                      <a:endParaRPr lang="pt-BR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Prestação de serviços</a:t>
                      </a:r>
                      <a:endParaRPr lang="pt-BR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Área de estudo e ensino</a:t>
                      </a:r>
                      <a:endParaRPr lang="pt-BR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Órgãos</a:t>
                      </a:r>
                      <a:r>
                        <a:rPr lang="pt-BR" sz="2000" baseline="0" dirty="0" smtClean="0"/>
                        <a:t> públicos</a:t>
                      </a:r>
                      <a:endParaRPr lang="pt-BR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Auditor</a:t>
                      </a:r>
                      <a:r>
                        <a:rPr lang="pt-BR" sz="2000" baseline="0" dirty="0" smtClean="0"/>
                        <a:t> interno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aseline="0" dirty="0" smtClean="0"/>
                        <a:t>Contador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aseline="0" dirty="0" smtClean="0"/>
                        <a:t>Controles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Auditor</a:t>
                      </a:r>
                      <a:r>
                        <a:rPr lang="pt-BR" sz="2000" baseline="0" dirty="0" smtClean="0"/>
                        <a:t> externo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aseline="0" dirty="0" smtClean="0"/>
                        <a:t>Consultor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aseline="0" dirty="0" smtClean="0"/>
                        <a:t>Perito contábil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aseline="0" dirty="0" smtClean="0"/>
                        <a:t>Escritório de contabilidade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Consultor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Escritos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Pesquisador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Professor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Agente fiscal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dirty="0" smtClean="0"/>
                        <a:t>Auditor</a:t>
                      </a:r>
                      <a:r>
                        <a:rPr lang="pt-BR" sz="2000" baseline="0" dirty="0" smtClean="0"/>
                        <a:t> fiscal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2000" baseline="0" dirty="0" smtClean="0"/>
                        <a:t>Contador público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9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Atividade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Em grupos de 3 ou 4 pessoas, discutir os seguintes temas:</a:t>
            </a:r>
          </a:p>
          <a:p>
            <a:pPr lvl="1"/>
            <a:r>
              <a:rPr lang="pt-BR" dirty="0" smtClean="0"/>
              <a:t>O que é contabilidade, quais são as suas funções e os seus  objetivos.</a:t>
            </a:r>
          </a:p>
          <a:p>
            <a:pPr lvl="1"/>
            <a:r>
              <a:rPr lang="pt-BR" dirty="0" smtClean="0"/>
              <a:t>Por que a contabilidade é importante para as empresas, pessoas, governo, bancos, etc.</a:t>
            </a:r>
          </a:p>
          <a:p>
            <a:pPr lvl="1"/>
            <a:endParaRPr lang="pt-BR" dirty="0"/>
          </a:p>
          <a:p>
            <a:r>
              <a:rPr lang="pt-BR" dirty="0" smtClean="0"/>
              <a:t>A seguir, o grupo deverá redigir uma redação (20 a 30 linhas) com o título:</a:t>
            </a:r>
          </a:p>
          <a:p>
            <a:pPr lvl="1"/>
            <a:r>
              <a:rPr lang="pt-BR" dirty="0" smtClean="0"/>
              <a:t>Qual a importância da contabilidade e como elas ajudam as empresas no processo de tomada de decisão?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2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Recomendações </a:t>
            </a:r>
            <a:r>
              <a:rPr lang="pt-BR" b="1" smtClean="0">
                <a:solidFill>
                  <a:schemeClr val="accent6">
                    <a:lumMod val="75000"/>
                  </a:schemeClr>
                </a:solidFill>
              </a:rPr>
              <a:t>e avisos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Para a aula de hoje: </a:t>
            </a:r>
            <a:r>
              <a:rPr lang="pt-BR" dirty="0" smtClean="0"/>
              <a:t>realizar </a:t>
            </a:r>
            <a:r>
              <a:rPr lang="pt-BR" dirty="0" smtClean="0"/>
              <a:t>as atividades do portal </a:t>
            </a:r>
            <a:r>
              <a:rPr lang="pt-BR" dirty="0" smtClean="0"/>
              <a:t>da seção 1.1</a:t>
            </a:r>
          </a:p>
          <a:p>
            <a:endParaRPr lang="pt-BR" dirty="0"/>
          </a:p>
          <a:p>
            <a:r>
              <a:rPr lang="pt-BR" b="1" dirty="0" smtClean="0"/>
              <a:t>Para a próxima aula: </a:t>
            </a:r>
            <a:r>
              <a:rPr lang="pt-BR" dirty="0" smtClean="0"/>
              <a:t>realizar a leitura prévia da seção 1.2 e fazer as atividades de diagnóstico</a:t>
            </a:r>
            <a:endParaRPr lang="pt-BR" b="1" dirty="0" smtClean="0"/>
          </a:p>
          <a:p>
            <a:endParaRPr lang="pt-BR" dirty="0"/>
          </a:p>
          <a:p>
            <a:r>
              <a:rPr lang="pt-BR" b="1" dirty="0" smtClean="0"/>
              <a:t>Desafio Nota Máxima: </a:t>
            </a:r>
            <a:r>
              <a:rPr lang="pt-BR" dirty="0" smtClean="0"/>
              <a:t>re</a:t>
            </a:r>
            <a:r>
              <a:rPr lang="pt-BR" dirty="0" smtClean="0"/>
              <a:t>alizar </a:t>
            </a:r>
            <a:r>
              <a:rPr lang="pt-BR" dirty="0" smtClean="0"/>
              <a:t>as atividades propostas no site do Desafio Nota </a:t>
            </a:r>
            <a:r>
              <a:rPr lang="pt-BR" dirty="0" smtClean="0"/>
              <a:t>Máxima</a:t>
            </a:r>
          </a:p>
          <a:p>
            <a:pPr lvl="1"/>
            <a:r>
              <a:rPr lang="pt-BR" dirty="0" smtClean="0">
                <a:hlinkClick r:id="rId2"/>
              </a:rPr>
              <a:t>www.desafionotamaxima.com.br</a:t>
            </a:r>
            <a:endParaRPr lang="pt-BR" dirty="0" smtClean="0"/>
          </a:p>
          <a:p>
            <a:pPr lvl="1"/>
            <a:r>
              <a:rPr lang="pt-BR" dirty="0" err="1" smtClean="0"/>
              <a:t>Login</a:t>
            </a:r>
            <a:r>
              <a:rPr lang="pt-BR" dirty="0" smtClean="0"/>
              <a:t> e senha: </a:t>
            </a:r>
            <a:r>
              <a:rPr lang="pt-BR" dirty="0" err="1" smtClean="0"/>
              <a:t>cpf</a:t>
            </a:r>
            <a:endParaRPr lang="pt-BR" dirty="0" smtClean="0"/>
          </a:p>
          <a:p>
            <a:pPr lvl="1"/>
            <a:r>
              <a:rPr lang="pt-BR" dirty="0" smtClean="0"/>
              <a:t>Para quem não tiver acesso, clicar no campo que irá aparecer (problemas de acesso? Clique Aqui) para abrir chamado.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Contabilidade</a:t>
            </a:r>
            <a:r>
              <a:rPr lang="pt-BR" b="1" dirty="0" smtClean="0"/>
              <a:t>: </a:t>
            </a:r>
          </a:p>
          <a:p>
            <a:pPr lvl="1"/>
            <a:r>
              <a:rPr lang="pt-BR" dirty="0" smtClean="0"/>
              <a:t>Ciência </a:t>
            </a:r>
            <a:r>
              <a:rPr lang="pt-BR" b="1" dirty="0" smtClean="0"/>
              <a:t>social aplicada</a:t>
            </a:r>
            <a:r>
              <a:rPr lang="pt-BR" dirty="0" smtClean="0"/>
              <a:t>, de natureza econômica, que tem como objeto de estudo o </a:t>
            </a:r>
            <a:r>
              <a:rPr lang="pt-BR" b="1" u="sng" dirty="0" smtClean="0"/>
              <a:t>patrimônio</a:t>
            </a:r>
            <a:r>
              <a:rPr lang="pt-BR" b="1" dirty="0" smtClean="0"/>
              <a:t> das entidades</a:t>
            </a:r>
            <a:r>
              <a:rPr lang="pt-BR" dirty="0" smtClean="0"/>
              <a:t>, </a:t>
            </a:r>
            <a:r>
              <a:rPr lang="pt-BR" b="1" dirty="0" smtClean="0"/>
              <a:t>seus fenômenos e variações</a:t>
            </a:r>
            <a:r>
              <a:rPr lang="pt-BR" dirty="0" smtClean="0"/>
              <a:t> (quantitativo e qualitativo), registrando </a:t>
            </a:r>
            <a:r>
              <a:rPr lang="pt-BR" dirty="0" smtClean="0"/>
              <a:t>os fatos e atos de natureza econômico-financeira que os afetam e estudando suas consequências na dinâmica financeira.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Em suma, trata-se de uma ciência que </a:t>
            </a:r>
            <a:r>
              <a:rPr lang="pt-BR" b="1" dirty="0" smtClean="0"/>
              <a:t>mede a riqueza </a:t>
            </a:r>
            <a:r>
              <a:rPr lang="pt-BR" dirty="0" smtClean="0"/>
              <a:t>(patrimônio) </a:t>
            </a:r>
            <a:r>
              <a:rPr lang="pt-BR" b="1" dirty="0" smtClean="0"/>
              <a:t>e sua evolução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r>
              <a:rPr lang="pt-BR" b="1" dirty="0" smtClean="0"/>
              <a:t>Observação:</a:t>
            </a:r>
          </a:p>
          <a:p>
            <a:pPr lvl="1"/>
            <a:r>
              <a:rPr lang="pt-BR" dirty="0" smtClean="0"/>
              <a:t>Perceba que apesar de usar muitas ferramentas matemáticas, a contabilidade é uma ciência social, uma vez que estuda objetos, fenômenos e fatos resultantes de ações humanas (criação, manutenção e incremento de riquezas).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2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Patrimônio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Patrimônio </a:t>
            </a:r>
            <a:r>
              <a:rPr lang="pt-BR" dirty="0" smtClean="0"/>
              <a:t>pode ser definido como um conjunto de </a:t>
            </a:r>
            <a:r>
              <a:rPr lang="pt-BR" b="1" dirty="0" smtClean="0"/>
              <a:t>bens, direitos </a:t>
            </a:r>
            <a:r>
              <a:rPr lang="pt-BR" dirty="0" smtClean="0"/>
              <a:t>e </a:t>
            </a:r>
            <a:r>
              <a:rPr lang="pt-BR" b="1" dirty="0" smtClean="0"/>
              <a:t>obrigações</a:t>
            </a:r>
            <a:r>
              <a:rPr lang="pt-BR" dirty="0" smtClean="0"/>
              <a:t> da entidades (pessoas físicas ou jurídicas).</a:t>
            </a:r>
          </a:p>
          <a:p>
            <a:endParaRPr lang="pt-BR" b="1" dirty="0"/>
          </a:p>
          <a:p>
            <a:r>
              <a:rPr lang="pt-BR" dirty="0" smtClean="0"/>
              <a:t>Objetivo da contabilidade é </a:t>
            </a:r>
            <a:r>
              <a:rPr lang="pt-BR" b="1" dirty="0" smtClean="0"/>
              <a:t>estudar </a:t>
            </a:r>
            <a:r>
              <a:rPr lang="pt-BR" dirty="0" smtClean="0"/>
              <a:t>e </a:t>
            </a:r>
            <a:r>
              <a:rPr lang="pt-BR" b="1" dirty="0" smtClean="0"/>
              <a:t>controlar </a:t>
            </a:r>
            <a:r>
              <a:rPr lang="pt-BR" dirty="0" smtClean="0"/>
              <a:t> o patrimônio, bem como </a:t>
            </a:r>
            <a:r>
              <a:rPr lang="pt-BR" b="1" dirty="0" smtClean="0"/>
              <a:t>gerar as informações úteis para a tomada de decisão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Funções da 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Administrativa</a:t>
            </a:r>
            <a:r>
              <a:rPr lang="pt-BR" dirty="0" smtClean="0"/>
              <a:t>: </a:t>
            </a:r>
          </a:p>
          <a:p>
            <a:pPr lvl="1"/>
            <a:r>
              <a:rPr lang="pt-BR" b="1" dirty="0" smtClean="0"/>
              <a:t>Controlar o patrimônio</a:t>
            </a:r>
            <a:r>
              <a:rPr lang="pt-BR" dirty="0" smtClean="0"/>
              <a:t>, ou seja, c</a:t>
            </a:r>
            <a:r>
              <a:rPr lang="pt-BR" dirty="0" smtClean="0"/>
              <a:t>ontrole dos bens, direitos e obrigações da empresa.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Econômica: </a:t>
            </a:r>
          </a:p>
          <a:p>
            <a:pPr lvl="1"/>
            <a:r>
              <a:rPr lang="pt-BR" b="1" dirty="0" smtClean="0"/>
              <a:t>Apurar o resultado (lucro ou prejuízo)</a:t>
            </a:r>
          </a:p>
          <a:p>
            <a:pPr lvl="1"/>
            <a:endParaRPr lang="pt-BR" b="1" dirty="0"/>
          </a:p>
          <a:p>
            <a:pPr marL="0" indent="0">
              <a:buNone/>
            </a:pPr>
            <a:r>
              <a:rPr lang="pt-BR" dirty="0" smtClean="0"/>
              <a:t>Ambas as funções são utilizadas com a finalidade de fornecer informações para o processo decisório dentro da empresa.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3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Controle patrimonial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Controle Patrimonial: </a:t>
            </a:r>
            <a:r>
              <a:rPr lang="pt-BR" dirty="0" smtClean="0"/>
              <a:t>“O controle é </a:t>
            </a:r>
            <a:r>
              <a:rPr lang="pt-BR" dirty="0"/>
              <a:t>feito através da coleta, armazenamento e processamento </a:t>
            </a:r>
            <a:r>
              <a:rPr lang="pt-BR" dirty="0" smtClean="0"/>
              <a:t>das informações </a:t>
            </a:r>
            <a:r>
              <a:rPr lang="pt-BR" dirty="0"/>
              <a:t>oriundas dos fatos que alteram essa massa patrimonial</a:t>
            </a:r>
            <a:r>
              <a:rPr lang="pt-BR" dirty="0" smtClean="0"/>
              <a:t>”.</a:t>
            </a:r>
          </a:p>
          <a:p>
            <a:endParaRPr lang="pt-BR" dirty="0"/>
          </a:p>
          <a:p>
            <a:r>
              <a:rPr lang="pt-BR" b="1" dirty="0" smtClean="0"/>
              <a:t>Fases da informação contábil: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2405" y="4824263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Coleta de dados</a:t>
            </a:r>
            <a:endParaRPr lang="pt-BR" sz="2200" b="1" dirty="0"/>
          </a:p>
        </p:txBody>
      </p:sp>
      <p:sp>
        <p:nvSpPr>
          <p:cNvPr id="16" name="Retângulo 15"/>
          <p:cNvSpPr/>
          <p:nvPr/>
        </p:nvSpPr>
        <p:spPr>
          <a:xfrm>
            <a:off x="2952725" y="4824263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Armazenamento e processamento</a:t>
            </a:r>
            <a:endParaRPr lang="pt-BR" sz="2200" b="1" dirty="0"/>
          </a:p>
        </p:txBody>
      </p:sp>
      <p:sp>
        <p:nvSpPr>
          <p:cNvPr id="17" name="Retângulo 16"/>
          <p:cNvSpPr/>
          <p:nvPr/>
        </p:nvSpPr>
        <p:spPr>
          <a:xfrm>
            <a:off x="5833045" y="4824263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Relatórios</a:t>
            </a:r>
          </a:p>
          <a:p>
            <a:pPr algn="ctr"/>
            <a:r>
              <a:rPr lang="pt-BR" sz="2200" b="1" dirty="0" smtClean="0"/>
              <a:t>(informação)</a:t>
            </a:r>
            <a:endParaRPr lang="pt-BR" sz="2200" b="1" dirty="0"/>
          </a:p>
        </p:txBody>
      </p:sp>
      <p:sp>
        <p:nvSpPr>
          <p:cNvPr id="18" name="Retângulo 17"/>
          <p:cNvSpPr/>
          <p:nvPr/>
        </p:nvSpPr>
        <p:spPr>
          <a:xfrm>
            <a:off x="8713365" y="4824263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Tomada de decisão</a:t>
            </a:r>
            <a:endParaRPr lang="pt-BR" sz="2200" b="1" dirty="0"/>
          </a:p>
        </p:txBody>
      </p:sp>
      <p:cxnSp>
        <p:nvCxnSpPr>
          <p:cNvPr id="12" name="Conector em curva 11"/>
          <p:cNvCxnSpPr>
            <a:stCxn id="9" idx="0"/>
            <a:endCxn id="16" idx="0"/>
          </p:cNvCxnSpPr>
          <p:nvPr/>
        </p:nvCxnSpPr>
        <p:spPr>
          <a:xfrm rot="5400000" flipH="1" flipV="1">
            <a:off x="2880717" y="3384103"/>
            <a:ext cx="12700" cy="2880320"/>
          </a:xfrm>
          <a:prstGeom prst="curvedConnector3">
            <a:avLst>
              <a:gd name="adj1" fmla="val 2957142"/>
            </a:avLst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em curva 19"/>
          <p:cNvCxnSpPr>
            <a:stCxn id="16" idx="2"/>
            <a:endCxn id="17" idx="2"/>
          </p:cNvCxnSpPr>
          <p:nvPr/>
        </p:nvCxnSpPr>
        <p:spPr>
          <a:xfrm rot="16200000" flipH="1">
            <a:off x="5761037" y="4104183"/>
            <a:ext cx="12700" cy="2880320"/>
          </a:xfrm>
          <a:prstGeom prst="curvedConnector3">
            <a:avLst>
              <a:gd name="adj1" fmla="val 3471425"/>
            </a:avLst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em curva 21"/>
          <p:cNvCxnSpPr>
            <a:stCxn id="17" idx="0"/>
            <a:endCxn id="18" idx="0"/>
          </p:cNvCxnSpPr>
          <p:nvPr/>
        </p:nvCxnSpPr>
        <p:spPr>
          <a:xfrm rot="5400000" flipH="1" flipV="1">
            <a:off x="8641357" y="3384103"/>
            <a:ext cx="12700" cy="2880320"/>
          </a:xfrm>
          <a:prstGeom prst="curvedConnector3">
            <a:avLst>
              <a:gd name="adj1" fmla="val 3407134"/>
            </a:avLst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7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Usuários da 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Sócios, acionistas e investidores: </a:t>
            </a:r>
            <a:r>
              <a:rPr lang="pt-BR" dirty="0"/>
              <a:t>P</a:t>
            </a:r>
            <a:r>
              <a:rPr lang="pt-BR" dirty="0" smtClean="0"/>
              <a:t>ossuem interesse na situação </a:t>
            </a:r>
            <a:r>
              <a:rPr lang="pt-BR" dirty="0"/>
              <a:t>econômica e financeira da </a:t>
            </a:r>
            <a:r>
              <a:rPr lang="pt-BR" dirty="0" smtClean="0"/>
              <a:t>empresa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Os </a:t>
            </a:r>
            <a:r>
              <a:rPr lang="pt-BR" b="1" dirty="0"/>
              <a:t>sócios</a:t>
            </a:r>
            <a:r>
              <a:rPr lang="pt-BR" dirty="0"/>
              <a:t> e </a:t>
            </a:r>
            <a:r>
              <a:rPr lang="pt-BR" b="1" dirty="0" smtClean="0"/>
              <a:t>acionistas</a:t>
            </a:r>
            <a:r>
              <a:rPr lang="pt-BR" dirty="0" smtClean="0"/>
              <a:t> se </a:t>
            </a:r>
            <a:r>
              <a:rPr lang="pt-BR" dirty="0"/>
              <a:t>preocupam com o retorno do capital investido na </a:t>
            </a:r>
            <a:r>
              <a:rPr lang="pt-BR" dirty="0" smtClean="0"/>
              <a:t>organização.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Os </a:t>
            </a:r>
            <a:r>
              <a:rPr lang="pt-BR" b="1" dirty="0"/>
              <a:t>investidores</a:t>
            </a:r>
            <a:r>
              <a:rPr lang="pt-BR" dirty="0"/>
              <a:t> utilizam a informação contábil para </a:t>
            </a:r>
            <a:r>
              <a:rPr lang="pt-BR" dirty="0" smtClean="0"/>
              <a:t>decidir em </a:t>
            </a:r>
            <a:r>
              <a:rPr lang="pt-BR" dirty="0"/>
              <a:t>qual empresa </a:t>
            </a:r>
            <a:r>
              <a:rPr lang="pt-BR" dirty="0" smtClean="0"/>
              <a:t>investir (rentabilidade versus risco)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Usuários da 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Administradores: </a:t>
            </a:r>
            <a:r>
              <a:rPr lang="pt-BR" dirty="0" smtClean="0"/>
              <a:t>Utilizam </a:t>
            </a:r>
            <a:r>
              <a:rPr lang="pt-BR" dirty="0"/>
              <a:t>as informações contábeis </a:t>
            </a:r>
            <a:r>
              <a:rPr lang="pt-BR" dirty="0" smtClean="0"/>
              <a:t>para muitos </a:t>
            </a:r>
            <a:r>
              <a:rPr lang="pt-BR" dirty="0"/>
              <a:t>tipos de decisão que a empresa precisa </a:t>
            </a:r>
            <a:r>
              <a:rPr lang="pt-BR" dirty="0" smtClean="0"/>
              <a:t>tomar</a:t>
            </a:r>
          </a:p>
          <a:p>
            <a:endParaRPr lang="pt-BR" dirty="0"/>
          </a:p>
          <a:p>
            <a:r>
              <a:rPr lang="pt-BR" b="1" dirty="0" smtClean="0"/>
              <a:t>Exemplos de decisões:</a:t>
            </a:r>
            <a:endParaRPr lang="pt-BR" b="1" dirty="0"/>
          </a:p>
          <a:p>
            <a:pPr lvl="1"/>
            <a:r>
              <a:rPr lang="pt-BR" dirty="0" smtClean="0"/>
              <a:t>Como investir </a:t>
            </a:r>
            <a:r>
              <a:rPr lang="pt-BR" dirty="0"/>
              <a:t>o dinheiro? </a:t>
            </a:r>
            <a:endParaRPr lang="pt-BR" dirty="0" smtClean="0"/>
          </a:p>
          <a:p>
            <a:pPr lvl="1"/>
            <a:r>
              <a:rPr lang="pt-BR" dirty="0" smtClean="0"/>
              <a:t>Qual estratégia desenhar para gerar </a:t>
            </a:r>
            <a:r>
              <a:rPr lang="pt-BR" dirty="0"/>
              <a:t>mais receitas e reduzir os custos? </a:t>
            </a:r>
            <a:endParaRPr lang="pt-BR" dirty="0" smtClean="0"/>
          </a:p>
          <a:p>
            <a:pPr lvl="1"/>
            <a:r>
              <a:rPr lang="pt-BR" dirty="0" smtClean="0"/>
              <a:t>Quais investimentos realizar para expandir a empresa?</a:t>
            </a:r>
          </a:p>
          <a:p>
            <a:pPr lvl="1"/>
            <a:r>
              <a:rPr lang="pt-BR" dirty="0" smtClean="0"/>
              <a:t>Quais benefícios a empresa pode oferecer aos seus colaboradores?</a:t>
            </a:r>
          </a:p>
          <a:p>
            <a:pPr lvl="1"/>
            <a:r>
              <a:rPr lang="pt-BR" dirty="0" smtClean="0"/>
              <a:t>Etc.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5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Usuários da 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Governo: </a:t>
            </a:r>
            <a:r>
              <a:rPr lang="pt-BR" dirty="0" smtClean="0"/>
              <a:t>Utilizam </a:t>
            </a:r>
            <a:r>
              <a:rPr lang="pt-BR" dirty="0"/>
              <a:t>as informações contábeis </a:t>
            </a:r>
            <a:r>
              <a:rPr lang="pt-BR" dirty="0" smtClean="0"/>
              <a:t>para obtenção de receitas por meio dos impostos e tributos.</a:t>
            </a:r>
          </a:p>
          <a:p>
            <a:endParaRPr lang="pt-BR" dirty="0"/>
          </a:p>
          <a:p>
            <a:r>
              <a:rPr lang="pt-BR" dirty="0" smtClean="0"/>
              <a:t>Além dessa finalidade, o governo também usa as informações contábeis para auxiliar nas análises econômicas e conjunturais, bem como tomar decisões de políticas.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8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87224" y="259507"/>
            <a:ext cx="9358747" cy="840726"/>
          </a:xfrm>
          <a:solidFill>
            <a:schemeClr val="tx2">
              <a:lumMod val="50000"/>
              <a:alpha val="70000"/>
            </a:schemeClr>
          </a:solidFill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Usuários da contabilidade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Bancos: </a:t>
            </a:r>
            <a:r>
              <a:rPr lang="pt-BR" dirty="0" smtClean="0"/>
              <a:t>Utilizam </a:t>
            </a:r>
            <a:r>
              <a:rPr lang="pt-BR" dirty="0"/>
              <a:t>as informações contábeis </a:t>
            </a:r>
            <a:r>
              <a:rPr lang="pt-BR" dirty="0" smtClean="0"/>
              <a:t>para o processo de concessão de empréstimos às empresas, através de análises de rentabilidade e liquidez.</a:t>
            </a:r>
          </a:p>
          <a:p>
            <a:endParaRPr lang="pt-BR" dirty="0"/>
          </a:p>
          <a:p>
            <a:r>
              <a:rPr lang="pt-BR" b="1" dirty="0" smtClean="0"/>
              <a:t>Fornecedores: </a:t>
            </a:r>
            <a:r>
              <a:rPr lang="pt-BR" dirty="0" smtClean="0"/>
              <a:t>Basicamente possuem o mesmo interesse dos bancos, ou seja, desejam saber se a empresa é capaz de pagar as suas obrigações.</a:t>
            </a:r>
          </a:p>
          <a:p>
            <a:endParaRPr lang="pt-BR" b="1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5" y="259200"/>
            <a:ext cx="1123200" cy="84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2445" y="259200"/>
            <a:ext cx="10513168" cy="84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2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1148</Words>
  <Application>Microsoft Office PowerPoint</Application>
  <PresentationFormat>Personalizar</PresentationFormat>
  <Paragraphs>174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Contabilidade Introdutória</vt:lpstr>
      <vt:lpstr>Contabilidade</vt:lpstr>
      <vt:lpstr>Patrimônio</vt:lpstr>
      <vt:lpstr>Funções da contabilidade</vt:lpstr>
      <vt:lpstr>Controle patrimonial</vt:lpstr>
      <vt:lpstr>Usuários da contabilidade</vt:lpstr>
      <vt:lpstr>Usuários da contabilidade</vt:lpstr>
      <vt:lpstr>Usuários da contabilidade</vt:lpstr>
      <vt:lpstr>Usuários da contabilidade</vt:lpstr>
      <vt:lpstr>Usuários da contabilidade</vt:lpstr>
      <vt:lpstr>Tipos de entidades</vt:lpstr>
      <vt:lpstr>Aplicação da contabilidade</vt:lpstr>
      <vt:lpstr>Contador: o profissional</vt:lpstr>
      <vt:lpstr>Contador: algumas áreas de atuação</vt:lpstr>
      <vt:lpstr>Atividade</vt:lpstr>
      <vt:lpstr>Recomendações e avisos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120</cp:revision>
  <dcterms:created xsi:type="dcterms:W3CDTF">2019-02-06T19:16:14Z</dcterms:created>
  <dcterms:modified xsi:type="dcterms:W3CDTF">2020-03-03T18:50:28Z</dcterms:modified>
</cp:coreProperties>
</file>