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2" r:id="rId4"/>
    <p:sldId id="258" r:id="rId5"/>
    <p:sldId id="259" r:id="rId6"/>
    <p:sldId id="293" r:id="rId7"/>
    <p:sldId id="280" r:id="rId8"/>
    <p:sldId id="282" r:id="rId9"/>
    <p:sldId id="284" r:id="rId10"/>
    <p:sldId id="260" r:id="rId11"/>
    <p:sldId id="294" r:id="rId12"/>
    <p:sldId id="261" r:id="rId13"/>
    <p:sldId id="285" r:id="rId14"/>
    <p:sldId id="262" r:id="rId15"/>
    <p:sldId id="295" r:id="rId16"/>
    <p:sldId id="287" r:id="rId17"/>
    <p:sldId id="288" r:id="rId18"/>
    <p:sldId id="278" r:id="rId19"/>
    <p:sldId id="279" r:id="rId20"/>
    <p:sldId id="286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0B702-5B5F-46EE-A30A-7D6A812C0B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D919B7F-CCDE-4ABA-925E-2ECDEF32A6E0}">
      <dgm:prSet phldrT="[Texto]"/>
      <dgm:spPr/>
      <dgm:t>
        <a:bodyPr/>
        <a:lstStyle/>
        <a:p>
          <a:r>
            <a:rPr lang="pt-BR" dirty="0" smtClean="0"/>
            <a:t>Presidente executivo</a:t>
          </a:r>
          <a:endParaRPr lang="pt-BR" dirty="0"/>
        </a:p>
      </dgm:t>
    </dgm:pt>
    <dgm:pt modelId="{E4D50072-D309-46DB-AF61-9C5454519762}" type="parTrans" cxnId="{64C0BC4A-22CB-4412-A0D1-33EAB07D1AAC}">
      <dgm:prSet/>
      <dgm:spPr/>
      <dgm:t>
        <a:bodyPr/>
        <a:lstStyle/>
        <a:p>
          <a:endParaRPr lang="pt-BR"/>
        </a:p>
      </dgm:t>
    </dgm:pt>
    <dgm:pt modelId="{12B1D65D-1CEF-474E-A49E-230E41A92539}" type="sibTrans" cxnId="{64C0BC4A-22CB-4412-A0D1-33EAB07D1AAC}">
      <dgm:prSet/>
      <dgm:spPr/>
      <dgm:t>
        <a:bodyPr/>
        <a:lstStyle/>
        <a:p>
          <a:endParaRPr lang="pt-BR"/>
        </a:p>
      </dgm:t>
    </dgm:pt>
    <dgm:pt modelId="{FCBC4CEF-36FF-49DA-B4D7-E4862FE1F388}">
      <dgm:prSet phldrT="[Texto]"/>
      <dgm:spPr/>
      <dgm:t>
        <a:bodyPr/>
        <a:lstStyle/>
        <a:p>
          <a:r>
            <a:rPr lang="pt-BR" dirty="0" smtClean="0"/>
            <a:t>Dir. RH</a:t>
          </a:r>
          <a:endParaRPr lang="pt-BR" dirty="0"/>
        </a:p>
      </dgm:t>
    </dgm:pt>
    <dgm:pt modelId="{73AC49D2-5744-4641-92FB-8C5A06F4C791}" type="parTrans" cxnId="{47E44F01-9DD6-49EE-BCB7-59D5B510C9E1}">
      <dgm:prSet/>
      <dgm:spPr/>
      <dgm:t>
        <a:bodyPr/>
        <a:lstStyle/>
        <a:p>
          <a:endParaRPr lang="pt-BR"/>
        </a:p>
      </dgm:t>
    </dgm:pt>
    <dgm:pt modelId="{171717CF-84EB-44BE-8B66-A7D55024B7EA}" type="sibTrans" cxnId="{47E44F01-9DD6-49EE-BCB7-59D5B510C9E1}">
      <dgm:prSet/>
      <dgm:spPr/>
      <dgm:t>
        <a:bodyPr/>
        <a:lstStyle/>
        <a:p>
          <a:endParaRPr lang="pt-BR"/>
        </a:p>
      </dgm:t>
    </dgm:pt>
    <dgm:pt modelId="{515CCCC7-38C7-480D-88AD-2BE00FC8DE87}">
      <dgm:prSet phldrT="[Texto]"/>
      <dgm:spPr/>
      <dgm:t>
        <a:bodyPr/>
        <a:lstStyle/>
        <a:p>
          <a:r>
            <a:rPr lang="pt-BR" dirty="0" smtClean="0"/>
            <a:t>Dir. Operacional</a:t>
          </a:r>
          <a:endParaRPr lang="pt-BR" dirty="0"/>
        </a:p>
      </dgm:t>
    </dgm:pt>
    <dgm:pt modelId="{0B2FD69F-C5DE-4A99-9B81-5C89B8F24E75}" type="parTrans" cxnId="{988941F8-8436-452E-9639-8AD4DD1DE7CC}">
      <dgm:prSet/>
      <dgm:spPr/>
      <dgm:t>
        <a:bodyPr/>
        <a:lstStyle/>
        <a:p>
          <a:endParaRPr lang="pt-BR"/>
        </a:p>
      </dgm:t>
    </dgm:pt>
    <dgm:pt modelId="{A1A6CE85-C03A-4419-962D-0AC0ADA444BC}" type="sibTrans" cxnId="{988941F8-8436-452E-9639-8AD4DD1DE7CC}">
      <dgm:prSet/>
      <dgm:spPr/>
      <dgm:t>
        <a:bodyPr/>
        <a:lstStyle/>
        <a:p>
          <a:endParaRPr lang="pt-BR"/>
        </a:p>
      </dgm:t>
    </dgm:pt>
    <dgm:pt modelId="{58346E66-B11D-41A1-8AD4-2DABCEB732A9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Dir. Financeiro</a:t>
          </a:r>
          <a:endParaRPr lang="pt-BR" dirty="0"/>
        </a:p>
      </dgm:t>
    </dgm:pt>
    <dgm:pt modelId="{94588792-F029-4E6A-B8D1-53BAB6735677}" type="parTrans" cxnId="{B65EED73-AB02-4ED4-9DBA-A3AEA82248BE}">
      <dgm:prSet/>
      <dgm:spPr/>
      <dgm:t>
        <a:bodyPr/>
        <a:lstStyle/>
        <a:p>
          <a:endParaRPr lang="pt-BR"/>
        </a:p>
      </dgm:t>
    </dgm:pt>
    <dgm:pt modelId="{10E6A3A6-A1E2-4DB8-A29F-9F66767347C9}" type="sibTrans" cxnId="{B65EED73-AB02-4ED4-9DBA-A3AEA82248BE}">
      <dgm:prSet/>
      <dgm:spPr/>
      <dgm:t>
        <a:bodyPr/>
        <a:lstStyle/>
        <a:p>
          <a:endParaRPr lang="pt-BR"/>
        </a:p>
      </dgm:t>
    </dgm:pt>
    <dgm:pt modelId="{AA6EF50A-416A-4A57-89E4-AF609FAD0695}">
      <dgm:prSet phldrT="[Texto]"/>
      <dgm:spPr/>
      <dgm:t>
        <a:bodyPr/>
        <a:lstStyle/>
        <a:p>
          <a:r>
            <a:rPr lang="pt-BR" dirty="0" smtClean="0"/>
            <a:t>Dir. Marketing</a:t>
          </a:r>
          <a:endParaRPr lang="pt-BR" dirty="0"/>
        </a:p>
      </dgm:t>
    </dgm:pt>
    <dgm:pt modelId="{DE148DA1-6FD7-4204-BC54-02FDBA6D8010}" type="parTrans" cxnId="{45CCBBC0-1D02-4F6E-9E76-B4E2964349F5}">
      <dgm:prSet/>
      <dgm:spPr/>
      <dgm:t>
        <a:bodyPr/>
        <a:lstStyle/>
        <a:p>
          <a:endParaRPr lang="pt-BR"/>
        </a:p>
      </dgm:t>
    </dgm:pt>
    <dgm:pt modelId="{F8A7BD6F-6A49-4AC0-A137-F76D33B99B03}" type="sibTrans" cxnId="{45CCBBC0-1D02-4F6E-9E76-B4E2964349F5}">
      <dgm:prSet/>
      <dgm:spPr/>
      <dgm:t>
        <a:bodyPr/>
        <a:lstStyle/>
        <a:p>
          <a:endParaRPr lang="pt-BR"/>
        </a:p>
      </dgm:t>
    </dgm:pt>
    <dgm:pt modelId="{4C5DC6A1-185A-490F-9B3C-4B8ADAD932BA}" type="asst">
      <dgm:prSet/>
      <dgm:spPr/>
      <dgm:t>
        <a:bodyPr/>
        <a:lstStyle/>
        <a:p>
          <a:r>
            <a:rPr lang="pt-BR" dirty="0" smtClean="0"/>
            <a:t>Controladoria</a:t>
          </a:r>
          <a:endParaRPr lang="pt-BR" dirty="0"/>
        </a:p>
      </dgm:t>
    </dgm:pt>
    <dgm:pt modelId="{D64CD70A-BBAA-473E-AC14-830A8B4438D7}" type="parTrans" cxnId="{9EF38DDF-BB12-4B8F-A5B2-B232B11FA571}">
      <dgm:prSet/>
      <dgm:spPr/>
      <dgm:t>
        <a:bodyPr/>
        <a:lstStyle/>
        <a:p>
          <a:endParaRPr lang="pt-BR"/>
        </a:p>
      </dgm:t>
    </dgm:pt>
    <dgm:pt modelId="{7A218244-0A15-4110-AA30-40E296228750}" type="sibTrans" cxnId="{9EF38DDF-BB12-4B8F-A5B2-B232B11FA571}">
      <dgm:prSet/>
      <dgm:spPr/>
      <dgm:t>
        <a:bodyPr/>
        <a:lstStyle/>
        <a:p>
          <a:endParaRPr lang="pt-BR"/>
        </a:p>
      </dgm:t>
    </dgm:pt>
    <dgm:pt modelId="{B649786C-B647-40C7-A1E3-18A398AC2E06}" type="asst">
      <dgm:prSet/>
      <dgm:spPr/>
      <dgm:t>
        <a:bodyPr/>
        <a:lstStyle/>
        <a:p>
          <a:r>
            <a:rPr lang="pt-BR" dirty="0" smtClean="0"/>
            <a:t>Planejamento financeiro e tesouraria</a:t>
          </a:r>
          <a:endParaRPr lang="pt-BR" dirty="0"/>
        </a:p>
      </dgm:t>
    </dgm:pt>
    <dgm:pt modelId="{5194DB06-4C10-43D0-82DA-196805981FF5}" type="parTrans" cxnId="{448EB75B-920F-491F-8EF6-285C603E157E}">
      <dgm:prSet/>
      <dgm:spPr/>
      <dgm:t>
        <a:bodyPr/>
        <a:lstStyle/>
        <a:p>
          <a:endParaRPr lang="pt-BR"/>
        </a:p>
      </dgm:t>
    </dgm:pt>
    <dgm:pt modelId="{EF7D7843-76A3-47EF-B94A-B197D5ED24C7}" type="sibTrans" cxnId="{448EB75B-920F-491F-8EF6-285C603E157E}">
      <dgm:prSet/>
      <dgm:spPr/>
      <dgm:t>
        <a:bodyPr/>
        <a:lstStyle/>
        <a:p>
          <a:endParaRPr lang="pt-BR"/>
        </a:p>
      </dgm:t>
    </dgm:pt>
    <dgm:pt modelId="{0611E70D-9F01-47C0-B50E-D7E9078435E0}" type="pres">
      <dgm:prSet presAssocID="{E500B702-5B5F-46EE-A30A-7D6A812C0B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5E05049-DC2A-47C1-9B20-E35766B11824}" type="pres">
      <dgm:prSet presAssocID="{9D919B7F-CCDE-4ABA-925E-2ECDEF32A6E0}" presName="hierRoot1" presStyleCnt="0">
        <dgm:presLayoutVars>
          <dgm:hierBranch val="init"/>
        </dgm:presLayoutVars>
      </dgm:prSet>
      <dgm:spPr/>
    </dgm:pt>
    <dgm:pt modelId="{26A68759-6E66-4D5C-9649-5DF4657BA80D}" type="pres">
      <dgm:prSet presAssocID="{9D919B7F-CCDE-4ABA-925E-2ECDEF32A6E0}" presName="rootComposite1" presStyleCnt="0"/>
      <dgm:spPr/>
    </dgm:pt>
    <dgm:pt modelId="{E0783989-F665-4138-9331-40B16F9DDF78}" type="pres">
      <dgm:prSet presAssocID="{9D919B7F-CCDE-4ABA-925E-2ECDEF32A6E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F0051E-1200-4B5B-B23B-9C272490F58F}" type="pres">
      <dgm:prSet presAssocID="{9D919B7F-CCDE-4ABA-925E-2ECDEF32A6E0}" presName="rootConnector1" presStyleLbl="node1" presStyleIdx="0" presStyleCnt="0"/>
      <dgm:spPr/>
      <dgm:t>
        <a:bodyPr/>
        <a:lstStyle/>
        <a:p>
          <a:endParaRPr lang="pt-BR"/>
        </a:p>
      </dgm:t>
    </dgm:pt>
    <dgm:pt modelId="{A0FDEB6F-4364-4E91-9A54-6B4F53875C44}" type="pres">
      <dgm:prSet presAssocID="{9D919B7F-CCDE-4ABA-925E-2ECDEF32A6E0}" presName="hierChild2" presStyleCnt="0"/>
      <dgm:spPr/>
    </dgm:pt>
    <dgm:pt modelId="{B3BEB40F-D455-49FF-80DF-C20A2E80E359}" type="pres">
      <dgm:prSet presAssocID="{73AC49D2-5744-4641-92FB-8C5A06F4C791}" presName="Name37" presStyleLbl="parChTrans1D2" presStyleIdx="0" presStyleCnt="4"/>
      <dgm:spPr/>
      <dgm:t>
        <a:bodyPr/>
        <a:lstStyle/>
        <a:p>
          <a:endParaRPr lang="pt-BR"/>
        </a:p>
      </dgm:t>
    </dgm:pt>
    <dgm:pt modelId="{EEFC5692-A00F-4B9A-A0BB-9A85A4E7FB11}" type="pres">
      <dgm:prSet presAssocID="{FCBC4CEF-36FF-49DA-B4D7-E4862FE1F388}" presName="hierRoot2" presStyleCnt="0">
        <dgm:presLayoutVars>
          <dgm:hierBranch val="init"/>
        </dgm:presLayoutVars>
      </dgm:prSet>
      <dgm:spPr/>
    </dgm:pt>
    <dgm:pt modelId="{63EBE68B-24D8-4594-8BC1-0A1E26ABAE6D}" type="pres">
      <dgm:prSet presAssocID="{FCBC4CEF-36FF-49DA-B4D7-E4862FE1F388}" presName="rootComposite" presStyleCnt="0"/>
      <dgm:spPr/>
    </dgm:pt>
    <dgm:pt modelId="{9710CCE6-ECAA-46A3-804D-9425BABA769B}" type="pres">
      <dgm:prSet presAssocID="{FCBC4CEF-36FF-49DA-B4D7-E4862FE1F38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57A18B-F9DD-4F8D-979E-92C920DBBA8B}" type="pres">
      <dgm:prSet presAssocID="{FCBC4CEF-36FF-49DA-B4D7-E4862FE1F388}" presName="rootConnector" presStyleLbl="node2" presStyleIdx="0" presStyleCnt="4"/>
      <dgm:spPr/>
      <dgm:t>
        <a:bodyPr/>
        <a:lstStyle/>
        <a:p>
          <a:endParaRPr lang="pt-BR"/>
        </a:p>
      </dgm:t>
    </dgm:pt>
    <dgm:pt modelId="{D74349B3-1353-4C59-9420-4F5869C0D309}" type="pres">
      <dgm:prSet presAssocID="{FCBC4CEF-36FF-49DA-B4D7-E4862FE1F388}" presName="hierChild4" presStyleCnt="0"/>
      <dgm:spPr/>
    </dgm:pt>
    <dgm:pt modelId="{3ED1FD30-9DE8-4F39-A46C-2CC9BD63C70C}" type="pres">
      <dgm:prSet presAssocID="{FCBC4CEF-36FF-49DA-B4D7-E4862FE1F388}" presName="hierChild5" presStyleCnt="0"/>
      <dgm:spPr/>
    </dgm:pt>
    <dgm:pt modelId="{8430CFBB-3461-4935-A8BE-E551FAF26491}" type="pres">
      <dgm:prSet presAssocID="{0B2FD69F-C5DE-4A99-9B81-5C89B8F24E75}" presName="Name37" presStyleLbl="parChTrans1D2" presStyleIdx="1" presStyleCnt="4"/>
      <dgm:spPr/>
      <dgm:t>
        <a:bodyPr/>
        <a:lstStyle/>
        <a:p>
          <a:endParaRPr lang="pt-BR"/>
        </a:p>
      </dgm:t>
    </dgm:pt>
    <dgm:pt modelId="{4EAA6E78-083B-47D0-AB63-89C9A938592F}" type="pres">
      <dgm:prSet presAssocID="{515CCCC7-38C7-480D-88AD-2BE00FC8DE87}" presName="hierRoot2" presStyleCnt="0">
        <dgm:presLayoutVars>
          <dgm:hierBranch val="init"/>
        </dgm:presLayoutVars>
      </dgm:prSet>
      <dgm:spPr/>
    </dgm:pt>
    <dgm:pt modelId="{15DF4710-5503-4EA0-A132-A824BB36B30F}" type="pres">
      <dgm:prSet presAssocID="{515CCCC7-38C7-480D-88AD-2BE00FC8DE87}" presName="rootComposite" presStyleCnt="0"/>
      <dgm:spPr/>
    </dgm:pt>
    <dgm:pt modelId="{4BB638A2-DE67-4C5D-A8CA-55EDAA85C679}" type="pres">
      <dgm:prSet presAssocID="{515CCCC7-38C7-480D-88AD-2BE00FC8DE8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690C79-6438-4115-BD9F-CD0FEF166B96}" type="pres">
      <dgm:prSet presAssocID="{515CCCC7-38C7-480D-88AD-2BE00FC8DE87}" presName="rootConnector" presStyleLbl="node2" presStyleIdx="1" presStyleCnt="4"/>
      <dgm:spPr/>
      <dgm:t>
        <a:bodyPr/>
        <a:lstStyle/>
        <a:p>
          <a:endParaRPr lang="pt-BR"/>
        </a:p>
      </dgm:t>
    </dgm:pt>
    <dgm:pt modelId="{BB9B7490-2A74-43A7-9CAB-D81FA1591064}" type="pres">
      <dgm:prSet presAssocID="{515CCCC7-38C7-480D-88AD-2BE00FC8DE87}" presName="hierChild4" presStyleCnt="0"/>
      <dgm:spPr/>
    </dgm:pt>
    <dgm:pt modelId="{B856D78C-D0ED-4249-BD26-79B764FAAA76}" type="pres">
      <dgm:prSet presAssocID="{515CCCC7-38C7-480D-88AD-2BE00FC8DE87}" presName="hierChild5" presStyleCnt="0"/>
      <dgm:spPr/>
    </dgm:pt>
    <dgm:pt modelId="{28F4C2F8-13DF-4851-82DB-931A753C63C4}" type="pres">
      <dgm:prSet presAssocID="{94588792-F029-4E6A-B8D1-53BAB6735677}" presName="Name37" presStyleLbl="parChTrans1D2" presStyleIdx="2" presStyleCnt="4"/>
      <dgm:spPr/>
      <dgm:t>
        <a:bodyPr/>
        <a:lstStyle/>
        <a:p>
          <a:endParaRPr lang="pt-BR"/>
        </a:p>
      </dgm:t>
    </dgm:pt>
    <dgm:pt modelId="{153ECCAA-4679-4346-9105-35A28210476C}" type="pres">
      <dgm:prSet presAssocID="{58346E66-B11D-41A1-8AD4-2DABCEB732A9}" presName="hierRoot2" presStyleCnt="0">
        <dgm:presLayoutVars>
          <dgm:hierBranch val="init"/>
        </dgm:presLayoutVars>
      </dgm:prSet>
      <dgm:spPr/>
    </dgm:pt>
    <dgm:pt modelId="{A765FE9F-52FC-4466-AFCA-CF2DE6E87CC7}" type="pres">
      <dgm:prSet presAssocID="{58346E66-B11D-41A1-8AD4-2DABCEB732A9}" presName="rootComposite" presStyleCnt="0"/>
      <dgm:spPr/>
    </dgm:pt>
    <dgm:pt modelId="{1A704C0D-AC6C-402B-8186-8721BA85F5EE}" type="pres">
      <dgm:prSet presAssocID="{58346E66-B11D-41A1-8AD4-2DABCEB732A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21D6BC-CFCA-4B95-8D62-658F89FF251A}" type="pres">
      <dgm:prSet presAssocID="{58346E66-B11D-41A1-8AD4-2DABCEB732A9}" presName="rootConnector" presStyleLbl="node2" presStyleIdx="2" presStyleCnt="4"/>
      <dgm:spPr/>
      <dgm:t>
        <a:bodyPr/>
        <a:lstStyle/>
        <a:p>
          <a:endParaRPr lang="pt-BR"/>
        </a:p>
      </dgm:t>
    </dgm:pt>
    <dgm:pt modelId="{953307FC-2F3B-4EB2-A6D7-835A40B42827}" type="pres">
      <dgm:prSet presAssocID="{58346E66-B11D-41A1-8AD4-2DABCEB732A9}" presName="hierChild4" presStyleCnt="0"/>
      <dgm:spPr/>
    </dgm:pt>
    <dgm:pt modelId="{C939DE9D-D360-4BC3-AB90-D3F1189FB59E}" type="pres">
      <dgm:prSet presAssocID="{58346E66-B11D-41A1-8AD4-2DABCEB732A9}" presName="hierChild5" presStyleCnt="0"/>
      <dgm:spPr/>
    </dgm:pt>
    <dgm:pt modelId="{A9966447-5F0C-411C-8889-95D71C1D225E}" type="pres">
      <dgm:prSet presAssocID="{D64CD70A-BBAA-473E-AC14-830A8B4438D7}" presName="Name111" presStyleLbl="parChTrans1D3" presStyleIdx="0" presStyleCnt="2"/>
      <dgm:spPr/>
      <dgm:t>
        <a:bodyPr/>
        <a:lstStyle/>
        <a:p>
          <a:endParaRPr lang="pt-BR"/>
        </a:p>
      </dgm:t>
    </dgm:pt>
    <dgm:pt modelId="{43057AD6-356A-4BB8-8E34-7DDFBC3DD3AC}" type="pres">
      <dgm:prSet presAssocID="{4C5DC6A1-185A-490F-9B3C-4B8ADAD932BA}" presName="hierRoot3" presStyleCnt="0">
        <dgm:presLayoutVars>
          <dgm:hierBranch val="init"/>
        </dgm:presLayoutVars>
      </dgm:prSet>
      <dgm:spPr/>
    </dgm:pt>
    <dgm:pt modelId="{6291ABAF-4F02-46C8-9A2C-15E53AC5E017}" type="pres">
      <dgm:prSet presAssocID="{4C5DC6A1-185A-490F-9B3C-4B8ADAD932BA}" presName="rootComposite3" presStyleCnt="0"/>
      <dgm:spPr/>
    </dgm:pt>
    <dgm:pt modelId="{AC7E8A2F-6BD8-40C0-985E-4A74914DE54F}" type="pres">
      <dgm:prSet presAssocID="{4C5DC6A1-185A-490F-9B3C-4B8ADAD932BA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42C2F5-3300-4177-BD23-80830A4E3D7C}" type="pres">
      <dgm:prSet presAssocID="{4C5DC6A1-185A-490F-9B3C-4B8ADAD932BA}" presName="rootConnector3" presStyleLbl="asst2" presStyleIdx="0" presStyleCnt="2"/>
      <dgm:spPr/>
      <dgm:t>
        <a:bodyPr/>
        <a:lstStyle/>
        <a:p>
          <a:endParaRPr lang="pt-BR"/>
        </a:p>
      </dgm:t>
    </dgm:pt>
    <dgm:pt modelId="{8FE1AF82-DB1E-44E9-A8F3-C343CDF7528A}" type="pres">
      <dgm:prSet presAssocID="{4C5DC6A1-185A-490F-9B3C-4B8ADAD932BA}" presName="hierChild6" presStyleCnt="0"/>
      <dgm:spPr/>
    </dgm:pt>
    <dgm:pt modelId="{B6A27AAC-C24F-4565-A6F8-F2FA3AC25C41}" type="pres">
      <dgm:prSet presAssocID="{4C5DC6A1-185A-490F-9B3C-4B8ADAD932BA}" presName="hierChild7" presStyleCnt="0"/>
      <dgm:spPr/>
    </dgm:pt>
    <dgm:pt modelId="{162BF51D-70F5-4C2B-8314-CC7ECA0B0C32}" type="pres">
      <dgm:prSet presAssocID="{5194DB06-4C10-43D0-82DA-196805981FF5}" presName="Name111" presStyleLbl="parChTrans1D3" presStyleIdx="1" presStyleCnt="2"/>
      <dgm:spPr/>
      <dgm:t>
        <a:bodyPr/>
        <a:lstStyle/>
        <a:p>
          <a:endParaRPr lang="pt-BR"/>
        </a:p>
      </dgm:t>
    </dgm:pt>
    <dgm:pt modelId="{5DF05692-6F1F-480A-9D98-337CC7B9A85F}" type="pres">
      <dgm:prSet presAssocID="{B649786C-B647-40C7-A1E3-18A398AC2E06}" presName="hierRoot3" presStyleCnt="0">
        <dgm:presLayoutVars>
          <dgm:hierBranch val="init"/>
        </dgm:presLayoutVars>
      </dgm:prSet>
      <dgm:spPr/>
    </dgm:pt>
    <dgm:pt modelId="{8428B7B2-0423-4CF7-B65C-EE5985BFA5B2}" type="pres">
      <dgm:prSet presAssocID="{B649786C-B647-40C7-A1E3-18A398AC2E06}" presName="rootComposite3" presStyleCnt="0"/>
      <dgm:spPr/>
    </dgm:pt>
    <dgm:pt modelId="{2ACB2F44-3992-4831-BF40-4F12A40B1D47}" type="pres">
      <dgm:prSet presAssocID="{B649786C-B647-40C7-A1E3-18A398AC2E06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187396-06E7-4311-8BF6-2F0AA7BA28AF}" type="pres">
      <dgm:prSet presAssocID="{B649786C-B647-40C7-A1E3-18A398AC2E06}" presName="rootConnector3" presStyleLbl="asst2" presStyleIdx="1" presStyleCnt="2"/>
      <dgm:spPr/>
      <dgm:t>
        <a:bodyPr/>
        <a:lstStyle/>
        <a:p>
          <a:endParaRPr lang="pt-BR"/>
        </a:p>
      </dgm:t>
    </dgm:pt>
    <dgm:pt modelId="{62474E08-45B2-4998-A269-DCA4BA0F11A4}" type="pres">
      <dgm:prSet presAssocID="{B649786C-B647-40C7-A1E3-18A398AC2E06}" presName="hierChild6" presStyleCnt="0"/>
      <dgm:spPr/>
    </dgm:pt>
    <dgm:pt modelId="{49939D30-A102-4C9A-A274-F4B45E379288}" type="pres">
      <dgm:prSet presAssocID="{B649786C-B647-40C7-A1E3-18A398AC2E06}" presName="hierChild7" presStyleCnt="0"/>
      <dgm:spPr/>
    </dgm:pt>
    <dgm:pt modelId="{67B417F2-D39E-442B-919D-4F7CEF1BA8F5}" type="pres">
      <dgm:prSet presAssocID="{DE148DA1-6FD7-4204-BC54-02FDBA6D8010}" presName="Name37" presStyleLbl="parChTrans1D2" presStyleIdx="3" presStyleCnt="4"/>
      <dgm:spPr/>
      <dgm:t>
        <a:bodyPr/>
        <a:lstStyle/>
        <a:p>
          <a:endParaRPr lang="pt-BR"/>
        </a:p>
      </dgm:t>
    </dgm:pt>
    <dgm:pt modelId="{A4DD67E6-31D2-438F-A6BE-24998699690D}" type="pres">
      <dgm:prSet presAssocID="{AA6EF50A-416A-4A57-89E4-AF609FAD0695}" presName="hierRoot2" presStyleCnt="0">
        <dgm:presLayoutVars>
          <dgm:hierBranch val="init"/>
        </dgm:presLayoutVars>
      </dgm:prSet>
      <dgm:spPr/>
    </dgm:pt>
    <dgm:pt modelId="{57750BC8-5ABE-4CA0-AEBD-B9B17DD4CEA3}" type="pres">
      <dgm:prSet presAssocID="{AA6EF50A-416A-4A57-89E4-AF609FAD0695}" presName="rootComposite" presStyleCnt="0"/>
      <dgm:spPr/>
    </dgm:pt>
    <dgm:pt modelId="{6B722C39-93F1-4903-8D58-10E7C6B461D6}" type="pres">
      <dgm:prSet presAssocID="{AA6EF50A-416A-4A57-89E4-AF609FAD06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E86CB7-EDE5-4DDF-A2DF-3DEB2A8425B4}" type="pres">
      <dgm:prSet presAssocID="{AA6EF50A-416A-4A57-89E4-AF609FAD0695}" presName="rootConnector" presStyleLbl="node2" presStyleIdx="3" presStyleCnt="4"/>
      <dgm:spPr/>
      <dgm:t>
        <a:bodyPr/>
        <a:lstStyle/>
        <a:p>
          <a:endParaRPr lang="pt-BR"/>
        </a:p>
      </dgm:t>
    </dgm:pt>
    <dgm:pt modelId="{691C5A06-8A21-4D91-850E-B80321EE937A}" type="pres">
      <dgm:prSet presAssocID="{AA6EF50A-416A-4A57-89E4-AF609FAD0695}" presName="hierChild4" presStyleCnt="0"/>
      <dgm:spPr/>
    </dgm:pt>
    <dgm:pt modelId="{831E3E20-FDEE-4536-A7EA-3DE9E6362DD1}" type="pres">
      <dgm:prSet presAssocID="{AA6EF50A-416A-4A57-89E4-AF609FAD0695}" presName="hierChild5" presStyleCnt="0"/>
      <dgm:spPr/>
    </dgm:pt>
    <dgm:pt modelId="{67EBE495-0CED-45FF-86D7-4DE136407B45}" type="pres">
      <dgm:prSet presAssocID="{9D919B7F-CCDE-4ABA-925E-2ECDEF32A6E0}" presName="hierChild3" presStyleCnt="0"/>
      <dgm:spPr/>
    </dgm:pt>
  </dgm:ptLst>
  <dgm:cxnLst>
    <dgm:cxn modelId="{8DECB51F-96AE-498B-ACE7-BAD3EFE5AD42}" type="presOf" srcId="{94588792-F029-4E6A-B8D1-53BAB6735677}" destId="{28F4C2F8-13DF-4851-82DB-931A753C63C4}" srcOrd="0" destOrd="0" presId="urn:microsoft.com/office/officeart/2005/8/layout/orgChart1"/>
    <dgm:cxn modelId="{47E44F01-9DD6-49EE-BCB7-59D5B510C9E1}" srcId="{9D919B7F-CCDE-4ABA-925E-2ECDEF32A6E0}" destId="{FCBC4CEF-36FF-49DA-B4D7-E4862FE1F388}" srcOrd="0" destOrd="0" parTransId="{73AC49D2-5744-4641-92FB-8C5A06F4C791}" sibTransId="{171717CF-84EB-44BE-8B66-A7D55024B7EA}"/>
    <dgm:cxn modelId="{3AE01A1D-6DF9-45CD-AFBC-C788861F6F9A}" type="presOf" srcId="{5194DB06-4C10-43D0-82DA-196805981FF5}" destId="{162BF51D-70F5-4C2B-8314-CC7ECA0B0C32}" srcOrd="0" destOrd="0" presId="urn:microsoft.com/office/officeart/2005/8/layout/orgChart1"/>
    <dgm:cxn modelId="{A880C1E6-C70C-491B-95CD-300BB1C02649}" type="presOf" srcId="{FCBC4CEF-36FF-49DA-B4D7-E4862FE1F388}" destId="{9710CCE6-ECAA-46A3-804D-9425BABA769B}" srcOrd="0" destOrd="0" presId="urn:microsoft.com/office/officeart/2005/8/layout/orgChart1"/>
    <dgm:cxn modelId="{62DC06AF-4C41-468B-8F22-AB2A886A838D}" type="presOf" srcId="{AA6EF50A-416A-4A57-89E4-AF609FAD0695}" destId="{6B722C39-93F1-4903-8D58-10E7C6B461D6}" srcOrd="0" destOrd="0" presId="urn:microsoft.com/office/officeart/2005/8/layout/orgChart1"/>
    <dgm:cxn modelId="{B0BD448D-F7AF-4CAB-A0C1-60285DEBBEB2}" type="presOf" srcId="{D64CD70A-BBAA-473E-AC14-830A8B4438D7}" destId="{A9966447-5F0C-411C-8889-95D71C1D225E}" srcOrd="0" destOrd="0" presId="urn:microsoft.com/office/officeart/2005/8/layout/orgChart1"/>
    <dgm:cxn modelId="{251CE24D-303A-467A-BE31-5DEBA7D86537}" type="presOf" srcId="{E500B702-5B5F-46EE-A30A-7D6A812C0B2D}" destId="{0611E70D-9F01-47C0-B50E-D7E9078435E0}" srcOrd="0" destOrd="0" presId="urn:microsoft.com/office/officeart/2005/8/layout/orgChart1"/>
    <dgm:cxn modelId="{1656F0F2-37CA-4F1F-9900-4FFC20F41A35}" type="presOf" srcId="{73AC49D2-5744-4641-92FB-8C5A06F4C791}" destId="{B3BEB40F-D455-49FF-80DF-C20A2E80E359}" srcOrd="0" destOrd="0" presId="urn:microsoft.com/office/officeart/2005/8/layout/orgChart1"/>
    <dgm:cxn modelId="{379821CA-A678-48DC-8A87-74FE64E9F6CB}" type="presOf" srcId="{4C5DC6A1-185A-490F-9B3C-4B8ADAD932BA}" destId="{AC7E8A2F-6BD8-40C0-985E-4A74914DE54F}" srcOrd="0" destOrd="0" presId="urn:microsoft.com/office/officeart/2005/8/layout/orgChart1"/>
    <dgm:cxn modelId="{DA22892A-E9B8-4B1E-B3B0-C332775E9B0C}" type="presOf" srcId="{4C5DC6A1-185A-490F-9B3C-4B8ADAD932BA}" destId="{F042C2F5-3300-4177-BD23-80830A4E3D7C}" srcOrd="1" destOrd="0" presId="urn:microsoft.com/office/officeart/2005/8/layout/orgChart1"/>
    <dgm:cxn modelId="{DF542B64-2DF5-4D23-9B65-ABE2F8C96CBB}" type="presOf" srcId="{B649786C-B647-40C7-A1E3-18A398AC2E06}" destId="{2ACB2F44-3992-4831-BF40-4F12A40B1D47}" srcOrd="0" destOrd="0" presId="urn:microsoft.com/office/officeart/2005/8/layout/orgChart1"/>
    <dgm:cxn modelId="{AAF06C9B-61DC-472D-A121-9514B02F1D38}" type="presOf" srcId="{9D919B7F-CCDE-4ABA-925E-2ECDEF32A6E0}" destId="{8DF0051E-1200-4B5B-B23B-9C272490F58F}" srcOrd="1" destOrd="0" presId="urn:microsoft.com/office/officeart/2005/8/layout/orgChart1"/>
    <dgm:cxn modelId="{C2B459F2-27EA-459C-9F9E-3A89E55C6FF4}" type="presOf" srcId="{515CCCC7-38C7-480D-88AD-2BE00FC8DE87}" destId="{58690C79-6438-4115-BD9F-CD0FEF166B96}" srcOrd="1" destOrd="0" presId="urn:microsoft.com/office/officeart/2005/8/layout/orgChart1"/>
    <dgm:cxn modelId="{AC3C8F31-84C1-4DA2-8E06-E60DE5914A83}" type="presOf" srcId="{9D919B7F-CCDE-4ABA-925E-2ECDEF32A6E0}" destId="{E0783989-F665-4138-9331-40B16F9DDF78}" srcOrd="0" destOrd="0" presId="urn:microsoft.com/office/officeart/2005/8/layout/orgChart1"/>
    <dgm:cxn modelId="{9EF38DDF-BB12-4B8F-A5B2-B232B11FA571}" srcId="{58346E66-B11D-41A1-8AD4-2DABCEB732A9}" destId="{4C5DC6A1-185A-490F-9B3C-4B8ADAD932BA}" srcOrd="0" destOrd="0" parTransId="{D64CD70A-BBAA-473E-AC14-830A8B4438D7}" sibTransId="{7A218244-0A15-4110-AA30-40E296228750}"/>
    <dgm:cxn modelId="{70FB23B8-CC62-4344-A3E8-D8CC623B1D6E}" type="presOf" srcId="{0B2FD69F-C5DE-4A99-9B81-5C89B8F24E75}" destId="{8430CFBB-3461-4935-A8BE-E551FAF26491}" srcOrd="0" destOrd="0" presId="urn:microsoft.com/office/officeart/2005/8/layout/orgChart1"/>
    <dgm:cxn modelId="{ECBE97C9-3AB7-46DA-A22C-AE353FA53A47}" type="presOf" srcId="{58346E66-B11D-41A1-8AD4-2DABCEB732A9}" destId="{1A704C0D-AC6C-402B-8186-8721BA85F5EE}" srcOrd="0" destOrd="0" presId="urn:microsoft.com/office/officeart/2005/8/layout/orgChart1"/>
    <dgm:cxn modelId="{B65EED73-AB02-4ED4-9DBA-A3AEA82248BE}" srcId="{9D919B7F-CCDE-4ABA-925E-2ECDEF32A6E0}" destId="{58346E66-B11D-41A1-8AD4-2DABCEB732A9}" srcOrd="2" destOrd="0" parTransId="{94588792-F029-4E6A-B8D1-53BAB6735677}" sibTransId="{10E6A3A6-A1E2-4DB8-A29F-9F66767347C9}"/>
    <dgm:cxn modelId="{448EB75B-920F-491F-8EF6-285C603E157E}" srcId="{58346E66-B11D-41A1-8AD4-2DABCEB732A9}" destId="{B649786C-B647-40C7-A1E3-18A398AC2E06}" srcOrd="1" destOrd="0" parTransId="{5194DB06-4C10-43D0-82DA-196805981FF5}" sibTransId="{EF7D7843-76A3-47EF-B94A-B197D5ED24C7}"/>
    <dgm:cxn modelId="{56F241E9-9669-4A6D-94A2-FC638BB5760C}" type="presOf" srcId="{AA6EF50A-416A-4A57-89E4-AF609FAD0695}" destId="{01E86CB7-EDE5-4DDF-A2DF-3DEB2A8425B4}" srcOrd="1" destOrd="0" presId="urn:microsoft.com/office/officeart/2005/8/layout/orgChart1"/>
    <dgm:cxn modelId="{A264DCE1-B8BA-470E-A7AF-415B28547155}" type="presOf" srcId="{515CCCC7-38C7-480D-88AD-2BE00FC8DE87}" destId="{4BB638A2-DE67-4C5D-A8CA-55EDAA85C679}" srcOrd="0" destOrd="0" presId="urn:microsoft.com/office/officeart/2005/8/layout/orgChart1"/>
    <dgm:cxn modelId="{45CCBBC0-1D02-4F6E-9E76-B4E2964349F5}" srcId="{9D919B7F-CCDE-4ABA-925E-2ECDEF32A6E0}" destId="{AA6EF50A-416A-4A57-89E4-AF609FAD0695}" srcOrd="3" destOrd="0" parTransId="{DE148DA1-6FD7-4204-BC54-02FDBA6D8010}" sibTransId="{F8A7BD6F-6A49-4AC0-A137-F76D33B99B03}"/>
    <dgm:cxn modelId="{E5AFC3DD-CBA3-4EA9-B14A-965D7B42DCBB}" type="presOf" srcId="{B649786C-B647-40C7-A1E3-18A398AC2E06}" destId="{2D187396-06E7-4311-8BF6-2F0AA7BA28AF}" srcOrd="1" destOrd="0" presId="urn:microsoft.com/office/officeart/2005/8/layout/orgChart1"/>
    <dgm:cxn modelId="{391FCBB2-139F-4408-892A-47CA3248A744}" type="presOf" srcId="{DE148DA1-6FD7-4204-BC54-02FDBA6D8010}" destId="{67B417F2-D39E-442B-919D-4F7CEF1BA8F5}" srcOrd="0" destOrd="0" presId="urn:microsoft.com/office/officeart/2005/8/layout/orgChart1"/>
    <dgm:cxn modelId="{52B8B7CB-8433-4733-81A0-D4ECD2745AA0}" type="presOf" srcId="{58346E66-B11D-41A1-8AD4-2DABCEB732A9}" destId="{F121D6BC-CFCA-4B95-8D62-658F89FF251A}" srcOrd="1" destOrd="0" presId="urn:microsoft.com/office/officeart/2005/8/layout/orgChart1"/>
    <dgm:cxn modelId="{D312E1DC-E909-47AC-8517-EAF134E27D5E}" type="presOf" srcId="{FCBC4CEF-36FF-49DA-B4D7-E4862FE1F388}" destId="{3457A18B-F9DD-4F8D-979E-92C920DBBA8B}" srcOrd="1" destOrd="0" presId="urn:microsoft.com/office/officeart/2005/8/layout/orgChart1"/>
    <dgm:cxn modelId="{64C0BC4A-22CB-4412-A0D1-33EAB07D1AAC}" srcId="{E500B702-5B5F-46EE-A30A-7D6A812C0B2D}" destId="{9D919B7F-CCDE-4ABA-925E-2ECDEF32A6E0}" srcOrd="0" destOrd="0" parTransId="{E4D50072-D309-46DB-AF61-9C5454519762}" sibTransId="{12B1D65D-1CEF-474E-A49E-230E41A92539}"/>
    <dgm:cxn modelId="{988941F8-8436-452E-9639-8AD4DD1DE7CC}" srcId="{9D919B7F-CCDE-4ABA-925E-2ECDEF32A6E0}" destId="{515CCCC7-38C7-480D-88AD-2BE00FC8DE87}" srcOrd="1" destOrd="0" parTransId="{0B2FD69F-C5DE-4A99-9B81-5C89B8F24E75}" sibTransId="{A1A6CE85-C03A-4419-962D-0AC0ADA444BC}"/>
    <dgm:cxn modelId="{2EDA3D37-7B29-46BD-9B22-C2914599978D}" type="presParOf" srcId="{0611E70D-9F01-47C0-B50E-D7E9078435E0}" destId="{65E05049-DC2A-47C1-9B20-E35766B11824}" srcOrd="0" destOrd="0" presId="urn:microsoft.com/office/officeart/2005/8/layout/orgChart1"/>
    <dgm:cxn modelId="{4FB4C1E8-1FAC-4D18-9A40-A94F33615E27}" type="presParOf" srcId="{65E05049-DC2A-47C1-9B20-E35766B11824}" destId="{26A68759-6E66-4D5C-9649-5DF4657BA80D}" srcOrd="0" destOrd="0" presId="urn:microsoft.com/office/officeart/2005/8/layout/orgChart1"/>
    <dgm:cxn modelId="{EC0D6F8D-40C9-4C38-9D5A-5710B8061408}" type="presParOf" srcId="{26A68759-6E66-4D5C-9649-5DF4657BA80D}" destId="{E0783989-F665-4138-9331-40B16F9DDF78}" srcOrd="0" destOrd="0" presId="urn:microsoft.com/office/officeart/2005/8/layout/orgChart1"/>
    <dgm:cxn modelId="{5AB7BFBF-A649-4936-992C-E00E2821E091}" type="presParOf" srcId="{26A68759-6E66-4D5C-9649-5DF4657BA80D}" destId="{8DF0051E-1200-4B5B-B23B-9C272490F58F}" srcOrd="1" destOrd="0" presId="urn:microsoft.com/office/officeart/2005/8/layout/orgChart1"/>
    <dgm:cxn modelId="{FCEC28CD-033D-428A-8DC3-E01BA010CE47}" type="presParOf" srcId="{65E05049-DC2A-47C1-9B20-E35766B11824}" destId="{A0FDEB6F-4364-4E91-9A54-6B4F53875C44}" srcOrd="1" destOrd="0" presId="urn:microsoft.com/office/officeart/2005/8/layout/orgChart1"/>
    <dgm:cxn modelId="{26EEFFE1-B144-4BBF-BFC1-C2E91178601D}" type="presParOf" srcId="{A0FDEB6F-4364-4E91-9A54-6B4F53875C44}" destId="{B3BEB40F-D455-49FF-80DF-C20A2E80E359}" srcOrd="0" destOrd="0" presId="urn:microsoft.com/office/officeart/2005/8/layout/orgChart1"/>
    <dgm:cxn modelId="{A42C7357-265B-481A-A702-3C933C5D5E31}" type="presParOf" srcId="{A0FDEB6F-4364-4E91-9A54-6B4F53875C44}" destId="{EEFC5692-A00F-4B9A-A0BB-9A85A4E7FB11}" srcOrd="1" destOrd="0" presId="urn:microsoft.com/office/officeart/2005/8/layout/orgChart1"/>
    <dgm:cxn modelId="{3A526355-57CB-47D2-95B5-C840742F60E2}" type="presParOf" srcId="{EEFC5692-A00F-4B9A-A0BB-9A85A4E7FB11}" destId="{63EBE68B-24D8-4594-8BC1-0A1E26ABAE6D}" srcOrd="0" destOrd="0" presId="urn:microsoft.com/office/officeart/2005/8/layout/orgChart1"/>
    <dgm:cxn modelId="{EA47F88E-E2AE-441C-8FA0-616BEE0E3003}" type="presParOf" srcId="{63EBE68B-24D8-4594-8BC1-0A1E26ABAE6D}" destId="{9710CCE6-ECAA-46A3-804D-9425BABA769B}" srcOrd="0" destOrd="0" presId="urn:microsoft.com/office/officeart/2005/8/layout/orgChart1"/>
    <dgm:cxn modelId="{AA79C8A9-2177-448E-88C7-A85D6C646C50}" type="presParOf" srcId="{63EBE68B-24D8-4594-8BC1-0A1E26ABAE6D}" destId="{3457A18B-F9DD-4F8D-979E-92C920DBBA8B}" srcOrd="1" destOrd="0" presId="urn:microsoft.com/office/officeart/2005/8/layout/orgChart1"/>
    <dgm:cxn modelId="{FEBC15B3-23CD-4C72-94AA-52ECE8F16895}" type="presParOf" srcId="{EEFC5692-A00F-4B9A-A0BB-9A85A4E7FB11}" destId="{D74349B3-1353-4C59-9420-4F5869C0D309}" srcOrd="1" destOrd="0" presId="urn:microsoft.com/office/officeart/2005/8/layout/orgChart1"/>
    <dgm:cxn modelId="{E2745FBD-677B-4473-B6EA-825C76C33E58}" type="presParOf" srcId="{EEFC5692-A00F-4B9A-A0BB-9A85A4E7FB11}" destId="{3ED1FD30-9DE8-4F39-A46C-2CC9BD63C70C}" srcOrd="2" destOrd="0" presId="urn:microsoft.com/office/officeart/2005/8/layout/orgChart1"/>
    <dgm:cxn modelId="{ABF00470-2F18-4DF6-826A-5DDD11761743}" type="presParOf" srcId="{A0FDEB6F-4364-4E91-9A54-6B4F53875C44}" destId="{8430CFBB-3461-4935-A8BE-E551FAF26491}" srcOrd="2" destOrd="0" presId="urn:microsoft.com/office/officeart/2005/8/layout/orgChart1"/>
    <dgm:cxn modelId="{B6A3C717-A16C-4568-B4D8-0646C475BAA7}" type="presParOf" srcId="{A0FDEB6F-4364-4E91-9A54-6B4F53875C44}" destId="{4EAA6E78-083B-47D0-AB63-89C9A938592F}" srcOrd="3" destOrd="0" presId="urn:microsoft.com/office/officeart/2005/8/layout/orgChart1"/>
    <dgm:cxn modelId="{9C119B7E-D86A-459E-A339-9CB7F6B5222D}" type="presParOf" srcId="{4EAA6E78-083B-47D0-AB63-89C9A938592F}" destId="{15DF4710-5503-4EA0-A132-A824BB36B30F}" srcOrd="0" destOrd="0" presId="urn:microsoft.com/office/officeart/2005/8/layout/orgChart1"/>
    <dgm:cxn modelId="{749EACFD-BEF5-47B3-9274-42E8666CAFD7}" type="presParOf" srcId="{15DF4710-5503-4EA0-A132-A824BB36B30F}" destId="{4BB638A2-DE67-4C5D-A8CA-55EDAA85C679}" srcOrd="0" destOrd="0" presId="urn:microsoft.com/office/officeart/2005/8/layout/orgChart1"/>
    <dgm:cxn modelId="{C9305C09-EE42-4CE3-A8BA-B99C335F0D73}" type="presParOf" srcId="{15DF4710-5503-4EA0-A132-A824BB36B30F}" destId="{58690C79-6438-4115-BD9F-CD0FEF166B96}" srcOrd="1" destOrd="0" presId="urn:microsoft.com/office/officeart/2005/8/layout/orgChart1"/>
    <dgm:cxn modelId="{2B687A3F-9B6E-421A-BCB1-96AABBF8D469}" type="presParOf" srcId="{4EAA6E78-083B-47D0-AB63-89C9A938592F}" destId="{BB9B7490-2A74-43A7-9CAB-D81FA1591064}" srcOrd="1" destOrd="0" presId="urn:microsoft.com/office/officeart/2005/8/layout/orgChart1"/>
    <dgm:cxn modelId="{C956448C-889E-4BAC-867A-3E4E57CF46AF}" type="presParOf" srcId="{4EAA6E78-083B-47D0-AB63-89C9A938592F}" destId="{B856D78C-D0ED-4249-BD26-79B764FAAA76}" srcOrd="2" destOrd="0" presId="urn:microsoft.com/office/officeart/2005/8/layout/orgChart1"/>
    <dgm:cxn modelId="{437FFADC-FEAF-4A5B-87D1-475832B2ACCF}" type="presParOf" srcId="{A0FDEB6F-4364-4E91-9A54-6B4F53875C44}" destId="{28F4C2F8-13DF-4851-82DB-931A753C63C4}" srcOrd="4" destOrd="0" presId="urn:microsoft.com/office/officeart/2005/8/layout/orgChart1"/>
    <dgm:cxn modelId="{632CFCBB-B308-4785-B679-DE712EB1CBD1}" type="presParOf" srcId="{A0FDEB6F-4364-4E91-9A54-6B4F53875C44}" destId="{153ECCAA-4679-4346-9105-35A28210476C}" srcOrd="5" destOrd="0" presId="urn:microsoft.com/office/officeart/2005/8/layout/orgChart1"/>
    <dgm:cxn modelId="{BE2E6DCE-EA77-470C-9888-D880F322FAFE}" type="presParOf" srcId="{153ECCAA-4679-4346-9105-35A28210476C}" destId="{A765FE9F-52FC-4466-AFCA-CF2DE6E87CC7}" srcOrd="0" destOrd="0" presId="urn:microsoft.com/office/officeart/2005/8/layout/orgChart1"/>
    <dgm:cxn modelId="{7756132D-837E-4A2C-80F1-B2A1CDA69322}" type="presParOf" srcId="{A765FE9F-52FC-4466-AFCA-CF2DE6E87CC7}" destId="{1A704C0D-AC6C-402B-8186-8721BA85F5EE}" srcOrd="0" destOrd="0" presId="urn:microsoft.com/office/officeart/2005/8/layout/orgChart1"/>
    <dgm:cxn modelId="{D3BB19E5-9165-4598-8AE6-70DCF1D6CC34}" type="presParOf" srcId="{A765FE9F-52FC-4466-AFCA-CF2DE6E87CC7}" destId="{F121D6BC-CFCA-4B95-8D62-658F89FF251A}" srcOrd="1" destOrd="0" presId="urn:microsoft.com/office/officeart/2005/8/layout/orgChart1"/>
    <dgm:cxn modelId="{7BC0FDD3-E8A2-4AA4-A37B-37E39647759F}" type="presParOf" srcId="{153ECCAA-4679-4346-9105-35A28210476C}" destId="{953307FC-2F3B-4EB2-A6D7-835A40B42827}" srcOrd="1" destOrd="0" presId="urn:microsoft.com/office/officeart/2005/8/layout/orgChart1"/>
    <dgm:cxn modelId="{C05BAFFB-720A-4469-91DC-BA3D3302233C}" type="presParOf" srcId="{153ECCAA-4679-4346-9105-35A28210476C}" destId="{C939DE9D-D360-4BC3-AB90-D3F1189FB59E}" srcOrd="2" destOrd="0" presId="urn:microsoft.com/office/officeart/2005/8/layout/orgChart1"/>
    <dgm:cxn modelId="{56B9D8CC-ACD4-475B-B9FC-3D61E41EF104}" type="presParOf" srcId="{C939DE9D-D360-4BC3-AB90-D3F1189FB59E}" destId="{A9966447-5F0C-411C-8889-95D71C1D225E}" srcOrd="0" destOrd="0" presId="urn:microsoft.com/office/officeart/2005/8/layout/orgChart1"/>
    <dgm:cxn modelId="{28AD8960-E126-4B15-A9AB-A934F9BA08E0}" type="presParOf" srcId="{C939DE9D-D360-4BC3-AB90-D3F1189FB59E}" destId="{43057AD6-356A-4BB8-8E34-7DDFBC3DD3AC}" srcOrd="1" destOrd="0" presId="urn:microsoft.com/office/officeart/2005/8/layout/orgChart1"/>
    <dgm:cxn modelId="{0BBAD6B3-904B-45F3-816B-F19AD6B4FCD6}" type="presParOf" srcId="{43057AD6-356A-4BB8-8E34-7DDFBC3DD3AC}" destId="{6291ABAF-4F02-46C8-9A2C-15E53AC5E017}" srcOrd="0" destOrd="0" presId="urn:microsoft.com/office/officeart/2005/8/layout/orgChart1"/>
    <dgm:cxn modelId="{2C48DD19-06E2-4A7A-8411-15801724F3A3}" type="presParOf" srcId="{6291ABAF-4F02-46C8-9A2C-15E53AC5E017}" destId="{AC7E8A2F-6BD8-40C0-985E-4A74914DE54F}" srcOrd="0" destOrd="0" presId="urn:microsoft.com/office/officeart/2005/8/layout/orgChart1"/>
    <dgm:cxn modelId="{1024375A-0DB9-4204-B1CC-DF4C17B321CC}" type="presParOf" srcId="{6291ABAF-4F02-46C8-9A2C-15E53AC5E017}" destId="{F042C2F5-3300-4177-BD23-80830A4E3D7C}" srcOrd="1" destOrd="0" presId="urn:microsoft.com/office/officeart/2005/8/layout/orgChart1"/>
    <dgm:cxn modelId="{3E99C4CD-5EC7-44A3-9546-0BAA8B1BDCE7}" type="presParOf" srcId="{43057AD6-356A-4BB8-8E34-7DDFBC3DD3AC}" destId="{8FE1AF82-DB1E-44E9-A8F3-C343CDF7528A}" srcOrd="1" destOrd="0" presId="urn:microsoft.com/office/officeart/2005/8/layout/orgChart1"/>
    <dgm:cxn modelId="{496007F6-40FA-407C-9846-3010635FBAF6}" type="presParOf" srcId="{43057AD6-356A-4BB8-8E34-7DDFBC3DD3AC}" destId="{B6A27AAC-C24F-4565-A6F8-F2FA3AC25C41}" srcOrd="2" destOrd="0" presId="urn:microsoft.com/office/officeart/2005/8/layout/orgChart1"/>
    <dgm:cxn modelId="{B493B39A-4427-458D-9D29-294358171BEA}" type="presParOf" srcId="{C939DE9D-D360-4BC3-AB90-D3F1189FB59E}" destId="{162BF51D-70F5-4C2B-8314-CC7ECA0B0C32}" srcOrd="2" destOrd="0" presId="urn:microsoft.com/office/officeart/2005/8/layout/orgChart1"/>
    <dgm:cxn modelId="{09C2FD9C-163A-4F69-B011-4B3BE51BC0F0}" type="presParOf" srcId="{C939DE9D-D360-4BC3-AB90-D3F1189FB59E}" destId="{5DF05692-6F1F-480A-9D98-337CC7B9A85F}" srcOrd="3" destOrd="0" presId="urn:microsoft.com/office/officeart/2005/8/layout/orgChart1"/>
    <dgm:cxn modelId="{9F8299C7-7B9B-4846-B836-8FAEE2B358BA}" type="presParOf" srcId="{5DF05692-6F1F-480A-9D98-337CC7B9A85F}" destId="{8428B7B2-0423-4CF7-B65C-EE5985BFA5B2}" srcOrd="0" destOrd="0" presId="urn:microsoft.com/office/officeart/2005/8/layout/orgChart1"/>
    <dgm:cxn modelId="{57FF98C8-23EB-4B38-BA44-9132680875E2}" type="presParOf" srcId="{8428B7B2-0423-4CF7-B65C-EE5985BFA5B2}" destId="{2ACB2F44-3992-4831-BF40-4F12A40B1D47}" srcOrd="0" destOrd="0" presId="urn:microsoft.com/office/officeart/2005/8/layout/orgChart1"/>
    <dgm:cxn modelId="{3F95BD7C-6BEB-42E9-8CC6-72643BAA2AB2}" type="presParOf" srcId="{8428B7B2-0423-4CF7-B65C-EE5985BFA5B2}" destId="{2D187396-06E7-4311-8BF6-2F0AA7BA28AF}" srcOrd="1" destOrd="0" presId="urn:microsoft.com/office/officeart/2005/8/layout/orgChart1"/>
    <dgm:cxn modelId="{19154E57-BD09-411A-93FA-5A3192CDC288}" type="presParOf" srcId="{5DF05692-6F1F-480A-9D98-337CC7B9A85F}" destId="{62474E08-45B2-4998-A269-DCA4BA0F11A4}" srcOrd="1" destOrd="0" presId="urn:microsoft.com/office/officeart/2005/8/layout/orgChart1"/>
    <dgm:cxn modelId="{08454C79-1138-48ED-B1F9-5D2E4C09A7D8}" type="presParOf" srcId="{5DF05692-6F1F-480A-9D98-337CC7B9A85F}" destId="{49939D30-A102-4C9A-A274-F4B45E379288}" srcOrd="2" destOrd="0" presId="urn:microsoft.com/office/officeart/2005/8/layout/orgChart1"/>
    <dgm:cxn modelId="{71B82F9F-3F99-4424-906E-9520A4C6D57D}" type="presParOf" srcId="{A0FDEB6F-4364-4E91-9A54-6B4F53875C44}" destId="{67B417F2-D39E-442B-919D-4F7CEF1BA8F5}" srcOrd="6" destOrd="0" presId="urn:microsoft.com/office/officeart/2005/8/layout/orgChart1"/>
    <dgm:cxn modelId="{0E4E7284-E9D8-45AC-891D-EC7A91C02A72}" type="presParOf" srcId="{A0FDEB6F-4364-4E91-9A54-6B4F53875C44}" destId="{A4DD67E6-31D2-438F-A6BE-24998699690D}" srcOrd="7" destOrd="0" presId="urn:microsoft.com/office/officeart/2005/8/layout/orgChart1"/>
    <dgm:cxn modelId="{B7432E52-5769-4A8F-AFE8-DD62B7F73EC1}" type="presParOf" srcId="{A4DD67E6-31D2-438F-A6BE-24998699690D}" destId="{57750BC8-5ABE-4CA0-AEBD-B9B17DD4CEA3}" srcOrd="0" destOrd="0" presId="urn:microsoft.com/office/officeart/2005/8/layout/orgChart1"/>
    <dgm:cxn modelId="{84233B92-66BE-4F8D-B8D1-34C8E78E272E}" type="presParOf" srcId="{57750BC8-5ABE-4CA0-AEBD-B9B17DD4CEA3}" destId="{6B722C39-93F1-4903-8D58-10E7C6B461D6}" srcOrd="0" destOrd="0" presId="urn:microsoft.com/office/officeart/2005/8/layout/orgChart1"/>
    <dgm:cxn modelId="{F09B8851-04B8-4B50-851E-F0295A142942}" type="presParOf" srcId="{57750BC8-5ABE-4CA0-AEBD-B9B17DD4CEA3}" destId="{01E86CB7-EDE5-4DDF-A2DF-3DEB2A8425B4}" srcOrd="1" destOrd="0" presId="urn:microsoft.com/office/officeart/2005/8/layout/orgChart1"/>
    <dgm:cxn modelId="{1A70442D-60CB-481C-9E59-92B0B87B9CFB}" type="presParOf" srcId="{A4DD67E6-31D2-438F-A6BE-24998699690D}" destId="{691C5A06-8A21-4D91-850E-B80321EE937A}" srcOrd="1" destOrd="0" presId="urn:microsoft.com/office/officeart/2005/8/layout/orgChart1"/>
    <dgm:cxn modelId="{C470E4F4-F426-4382-855F-26B145675222}" type="presParOf" srcId="{A4DD67E6-31D2-438F-A6BE-24998699690D}" destId="{831E3E20-FDEE-4536-A7EA-3DE9E6362DD1}" srcOrd="2" destOrd="0" presId="urn:microsoft.com/office/officeart/2005/8/layout/orgChart1"/>
    <dgm:cxn modelId="{479B080A-C5FF-4746-B8C6-E3E13AD5227D}" type="presParOf" srcId="{65E05049-DC2A-47C1-9B20-E35766B11824}" destId="{67EBE495-0CED-45FF-86D7-4DE136407B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417F2-D39E-442B-919D-4F7CEF1BA8F5}">
      <dsp:nvSpPr>
        <dsp:cNvPr id="0" name=""/>
        <dsp:cNvSpPr/>
      </dsp:nvSpPr>
      <dsp:spPr>
        <a:xfrm>
          <a:off x="4114800" y="1446199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BF51D-70F5-4C2B-8314-CC7ECA0B0C32}">
      <dsp:nvSpPr>
        <dsp:cNvPr id="0" name=""/>
        <dsp:cNvSpPr/>
      </dsp:nvSpPr>
      <dsp:spPr>
        <a:xfrm>
          <a:off x="5189045" y="2706884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186439" y="816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66447-5F0C-411C-8889-95D71C1D225E}">
      <dsp:nvSpPr>
        <dsp:cNvPr id="0" name=""/>
        <dsp:cNvSpPr/>
      </dsp:nvSpPr>
      <dsp:spPr>
        <a:xfrm>
          <a:off x="5002606" y="2706884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4C2F8-13DF-4851-82DB-931A753C63C4}">
      <dsp:nvSpPr>
        <dsp:cNvPr id="0" name=""/>
        <dsp:cNvSpPr/>
      </dsp:nvSpPr>
      <dsp:spPr>
        <a:xfrm>
          <a:off x="4114800" y="1446199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0CFBB-3461-4935-A8BE-E551FAF26491}">
      <dsp:nvSpPr>
        <dsp:cNvPr id="0" name=""/>
        <dsp:cNvSpPr/>
      </dsp:nvSpPr>
      <dsp:spPr>
        <a:xfrm>
          <a:off x="3040554" y="1446199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EB40F-D455-49FF-80DF-C20A2E80E359}">
      <dsp:nvSpPr>
        <dsp:cNvPr id="0" name=""/>
        <dsp:cNvSpPr/>
      </dsp:nvSpPr>
      <dsp:spPr>
        <a:xfrm>
          <a:off x="892063" y="1446199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83989-F665-4138-9331-40B16F9DDF78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Presidente executivo</a:t>
          </a:r>
          <a:endParaRPr lang="pt-BR" sz="2000" kern="1200" dirty="0"/>
        </a:p>
      </dsp:txBody>
      <dsp:txXfrm>
        <a:off x="3226993" y="558393"/>
        <a:ext cx="1775612" cy="887806"/>
      </dsp:txXfrm>
    </dsp:sp>
    <dsp:sp modelId="{9710CCE6-ECAA-46A3-804D-9425BABA769B}">
      <dsp:nvSpPr>
        <dsp:cNvPr id="0" name=""/>
        <dsp:cNvSpPr/>
      </dsp:nvSpPr>
      <dsp:spPr>
        <a:xfrm>
          <a:off x="4256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RH</a:t>
          </a:r>
          <a:endParaRPr lang="pt-BR" sz="2000" kern="1200" dirty="0"/>
        </a:p>
      </dsp:txBody>
      <dsp:txXfrm>
        <a:off x="4256" y="1819078"/>
        <a:ext cx="1775612" cy="887806"/>
      </dsp:txXfrm>
    </dsp:sp>
    <dsp:sp modelId="{4BB638A2-DE67-4C5D-A8CA-55EDAA85C679}">
      <dsp:nvSpPr>
        <dsp:cNvPr id="0" name=""/>
        <dsp:cNvSpPr/>
      </dsp:nvSpPr>
      <dsp:spPr>
        <a:xfrm>
          <a:off x="2152748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Operacional</a:t>
          </a:r>
          <a:endParaRPr lang="pt-BR" sz="2000" kern="1200" dirty="0"/>
        </a:p>
      </dsp:txBody>
      <dsp:txXfrm>
        <a:off x="2152748" y="1819078"/>
        <a:ext cx="1775612" cy="887806"/>
      </dsp:txXfrm>
    </dsp:sp>
    <dsp:sp modelId="{1A704C0D-AC6C-402B-8186-8721BA85F5EE}">
      <dsp:nvSpPr>
        <dsp:cNvPr id="0" name=""/>
        <dsp:cNvSpPr/>
      </dsp:nvSpPr>
      <dsp:spPr>
        <a:xfrm>
          <a:off x="4301239" y="1819078"/>
          <a:ext cx="1775612" cy="88780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Financeiro</a:t>
          </a:r>
          <a:endParaRPr lang="pt-BR" sz="2000" kern="1200" dirty="0"/>
        </a:p>
      </dsp:txBody>
      <dsp:txXfrm>
        <a:off x="4301239" y="1819078"/>
        <a:ext cx="1775612" cy="887806"/>
      </dsp:txXfrm>
    </dsp:sp>
    <dsp:sp modelId="{AC7E8A2F-6BD8-40C0-985E-4A74914DE54F}">
      <dsp:nvSpPr>
        <dsp:cNvPr id="0" name=""/>
        <dsp:cNvSpPr/>
      </dsp:nvSpPr>
      <dsp:spPr>
        <a:xfrm>
          <a:off x="3226993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Controladoria</a:t>
          </a:r>
          <a:endParaRPr lang="pt-BR" sz="2000" kern="1200" dirty="0"/>
        </a:p>
      </dsp:txBody>
      <dsp:txXfrm>
        <a:off x="3226993" y="3079763"/>
        <a:ext cx="1775612" cy="887806"/>
      </dsp:txXfrm>
    </dsp:sp>
    <dsp:sp modelId="{2ACB2F44-3992-4831-BF40-4F12A40B1D47}">
      <dsp:nvSpPr>
        <dsp:cNvPr id="0" name=""/>
        <dsp:cNvSpPr/>
      </dsp:nvSpPr>
      <dsp:spPr>
        <a:xfrm>
          <a:off x="5375484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Planejamento financeiro e tesouraria</a:t>
          </a:r>
          <a:endParaRPr lang="pt-BR" sz="2000" kern="1200" dirty="0"/>
        </a:p>
      </dsp:txBody>
      <dsp:txXfrm>
        <a:off x="5375484" y="3079763"/>
        <a:ext cx="1775612" cy="887806"/>
      </dsp:txXfrm>
    </dsp:sp>
    <dsp:sp modelId="{6B722C39-93F1-4903-8D58-10E7C6B461D6}">
      <dsp:nvSpPr>
        <dsp:cNvPr id="0" name=""/>
        <dsp:cNvSpPr/>
      </dsp:nvSpPr>
      <dsp:spPr>
        <a:xfrm>
          <a:off x="6449730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Marketing</a:t>
          </a:r>
          <a:endParaRPr lang="pt-BR" sz="2000" kern="1200" dirty="0"/>
        </a:p>
      </dsp:txBody>
      <dsp:txXfrm>
        <a:off x="6449730" y="1819078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2998-3788-4E5C-A290-451188629DD3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D96E-47AC-4D54-ADB2-9EAC9CA4F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08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58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38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47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33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43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8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05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5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88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45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47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Diego Fernandes Emiliano Silva - Capital de Giro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Diego Fernandes Emiliano Silva diego.fernandes@pitagoras.com.br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Capital de Giro e </a:t>
            </a:r>
            <a:br>
              <a:rPr lang="pt-BR" dirty="0" smtClean="0"/>
            </a:br>
            <a:r>
              <a:rPr lang="pt-BR" dirty="0" smtClean="0"/>
              <a:t>Análise Financeira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6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Adm. financeira -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1940: Foco retorna para análise das decisões externas (fornecedores de capital: acionistas, bancos, aplicadores)</a:t>
            </a:r>
          </a:p>
          <a:p>
            <a:endParaRPr lang="pt-BR" dirty="0"/>
          </a:p>
          <a:p>
            <a:r>
              <a:rPr lang="pt-BR" dirty="0" smtClean="0"/>
              <a:t>1950 – 1960: Inclusão de estudos dos ativos e passivos dos balanços empresariais com ênfase no processo de investimentos e geração de riquezas (influência de Keynes)</a:t>
            </a:r>
          </a:p>
          <a:p>
            <a:endParaRPr lang="pt-BR" dirty="0"/>
          </a:p>
          <a:p>
            <a:r>
              <a:rPr lang="pt-BR" dirty="0" smtClean="0"/>
              <a:t>Neste período surgem 2 importantes conceitos: </a:t>
            </a:r>
          </a:p>
          <a:p>
            <a:pPr lvl="1"/>
            <a:r>
              <a:rPr lang="pt-BR" b="1" dirty="0" smtClean="0"/>
              <a:t>retorno do investimento </a:t>
            </a:r>
            <a:r>
              <a:rPr lang="pt-BR" dirty="0" smtClean="0"/>
              <a:t>e </a:t>
            </a:r>
            <a:r>
              <a:rPr lang="pt-BR" b="1" dirty="0" smtClean="0"/>
              <a:t>custo de capital</a:t>
            </a:r>
          </a:p>
          <a:p>
            <a:pPr lvl="1"/>
            <a:r>
              <a:rPr lang="pt-BR" dirty="0" smtClean="0"/>
              <a:t>“nascimento” da </a:t>
            </a:r>
            <a:r>
              <a:rPr lang="pt-BR" b="1" dirty="0" smtClean="0"/>
              <a:t>Moderna </a:t>
            </a:r>
            <a:r>
              <a:rPr lang="pt-BR" b="1" dirty="0"/>
              <a:t>T</a:t>
            </a:r>
            <a:r>
              <a:rPr lang="pt-BR" b="1" dirty="0" smtClean="0"/>
              <a:t>eoria de Finanças </a:t>
            </a:r>
            <a:r>
              <a:rPr lang="pt-BR" dirty="0" smtClean="0"/>
              <a:t>proposta por Franco </a:t>
            </a:r>
            <a:r>
              <a:rPr lang="pt-BR" dirty="0" err="1" smtClean="0"/>
              <a:t>Modigliano</a:t>
            </a:r>
            <a:r>
              <a:rPr lang="pt-BR" dirty="0" smtClean="0"/>
              <a:t> e Merton Miller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4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Dicionário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Retorno do investimento: </a:t>
            </a:r>
          </a:p>
          <a:p>
            <a:pPr lvl="1"/>
            <a:r>
              <a:rPr lang="pt-BR" dirty="0" smtClean="0"/>
              <a:t>Também chamado de retorno</a:t>
            </a:r>
            <a:r>
              <a:rPr lang="pt-BR" dirty="0"/>
              <a:t>, taxa de lucro ou simplesmente </a:t>
            </a:r>
            <a:r>
              <a:rPr lang="pt-BR" dirty="0" smtClean="0"/>
              <a:t>retorno</a:t>
            </a:r>
          </a:p>
          <a:p>
            <a:pPr lvl="1"/>
            <a:r>
              <a:rPr lang="pt-BR" dirty="0" smtClean="0"/>
              <a:t>Relação </a:t>
            </a:r>
            <a:r>
              <a:rPr lang="pt-BR" dirty="0"/>
              <a:t>entre a quantidade de dinheiro </a:t>
            </a:r>
            <a:r>
              <a:rPr lang="pt-BR" dirty="0" smtClean="0"/>
              <a:t>ganho e a quantidade de dinheiro investido</a:t>
            </a:r>
          </a:p>
          <a:p>
            <a:pPr lvl="1"/>
            <a:endParaRPr lang="pt-BR" b="1" dirty="0"/>
          </a:p>
          <a:p>
            <a:r>
              <a:rPr lang="pt-BR" b="1" dirty="0" smtClean="0"/>
              <a:t>Custo do capital:</a:t>
            </a:r>
          </a:p>
          <a:p>
            <a:pPr lvl="1"/>
            <a:r>
              <a:rPr lang="pt-BR" dirty="0" smtClean="0"/>
              <a:t>Representado pela taxa de juros que as empresas usam para calcular o valor do dinheiro no tempo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00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financeira –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1990: foco na gestão de risco (análise de risco-retorno)</a:t>
            </a:r>
          </a:p>
          <a:p>
            <a:endParaRPr lang="pt-BR" dirty="0"/>
          </a:p>
          <a:p>
            <a:r>
              <a:rPr lang="pt-BR" dirty="0" smtClean="0"/>
              <a:t>Atualmente, gestão financeira não é mais um campo conservador, buscando investigar causas e impactos das decisões financeiras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69" y="3697560"/>
            <a:ext cx="7010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7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Administração financeira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 administração </a:t>
            </a:r>
            <a:r>
              <a:rPr lang="pt-BR" dirty="0" smtClean="0"/>
              <a:t>financeira: conjunto </a:t>
            </a:r>
            <a:r>
              <a:rPr lang="pt-BR" dirty="0"/>
              <a:t>de atividades </a:t>
            </a:r>
            <a:r>
              <a:rPr lang="pt-BR" dirty="0" smtClean="0"/>
              <a:t>cujo objetivo </a:t>
            </a:r>
            <a:r>
              <a:rPr lang="pt-BR" dirty="0"/>
              <a:t>é gerir o fluxo de recursos financeiros da organização.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Fazem parte:</a:t>
            </a:r>
          </a:p>
          <a:p>
            <a:pPr lvl="1"/>
            <a:r>
              <a:rPr lang="pt-BR" dirty="0" smtClean="0"/>
              <a:t>Captação de recursos </a:t>
            </a:r>
            <a:r>
              <a:rPr lang="pt-BR" dirty="0"/>
              <a:t>necessários às atividades da </a:t>
            </a:r>
            <a:r>
              <a:rPr lang="pt-BR" dirty="0" smtClean="0"/>
              <a:t>empresa (análise das fontes de financiamento)</a:t>
            </a:r>
          </a:p>
          <a:p>
            <a:pPr lvl="1"/>
            <a:r>
              <a:rPr lang="pt-BR" dirty="0" smtClean="0"/>
              <a:t>Alocação dos recursos da </a:t>
            </a:r>
            <a:r>
              <a:rPr lang="pt-BR" dirty="0"/>
              <a:t>melhor forma para alcançar os objetivos </a:t>
            </a:r>
            <a:r>
              <a:rPr lang="pt-BR" dirty="0" smtClean="0"/>
              <a:t>organizacionais (análise dos projetos de investimento)</a:t>
            </a:r>
          </a:p>
          <a:p>
            <a:pPr lvl="1"/>
            <a:endParaRPr lang="pt-BR" dirty="0"/>
          </a:p>
          <a:p>
            <a:r>
              <a:rPr lang="pt-BR" dirty="0" smtClean="0"/>
              <a:t>Objetivo:</a:t>
            </a:r>
          </a:p>
          <a:p>
            <a:pPr lvl="1"/>
            <a:r>
              <a:rPr lang="pt-BR" dirty="0" smtClean="0"/>
              <a:t>Garantir equilíbrio financeiro da empresa</a:t>
            </a:r>
          </a:p>
          <a:p>
            <a:pPr lvl="1"/>
            <a:r>
              <a:rPr lang="pt-BR" dirty="0" smtClean="0"/>
              <a:t>Fazer com que ela atinja os seus objetivos (maximização das riquezas/ valor de mercado da empresa)</a:t>
            </a: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6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Administrador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 típicas do Administrador Financeiro</a:t>
            </a:r>
          </a:p>
          <a:p>
            <a:pPr lvl="1"/>
            <a:r>
              <a:rPr lang="pt-BR" dirty="0" smtClean="0"/>
              <a:t>Análise, planejamento e controle financeiro</a:t>
            </a:r>
          </a:p>
          <a:p>
            <a:pPr lvl="1"/>
            <a:r>
              <a:rPr lang="pt-BR" dirty="0" smtClean="0"/>
              <a:t>Tomada de decisões de investimento</a:t>
            </a:r>
          </a:p>
          <a:p>
            <a:pPr lvl="1"/>
            <a:r>
              <a:rPr lang="pt-BR" dirty="0" smtClean="0"/>
              <a:t>Tomada de decisões de financiamento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8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Administrador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Nas </a:t>
            </a:r>
            <a:r>
              <a:rPr lang="pt-BR" dirty="0" smtClean="0"/>
              <a:t>empresas pequenas</a:t>
            </a:r>
          </a:p>
          <a:p>
            <a:pPr lvl="1"/>
            <a:r>
              <a:rPr lang="pt-BR" dirty="0" smtClean="0"/>
              <a:t>Conduzido por </a:t>
            </a:r>
            <a:r>
              <a:rPr lang="pt-BR" dirty="0" smtClean="0"/>
              <a:t>um departamento de contabilidade ou pelo próprio proprietário da organização</a:t>
            </a:r>
          </a:p>
          <a:p>
            <a:pPr lvl="1"/>
            <a:r>
              <a:rPr lang="pt-BR" dirty="0" smtClean="0"/>
              <a:t>Envolve questões básicas voltadas geralmente para atividades operacionais de curto prazo como pagamentos e cobranças</a:t>
            </a:r>
          </a:p>
          <a:p>
            <a:pPr lvl="1"/>
            <a:endParaRPr lang="pt-BR" dirty="0"/>
          </a:p>
          <a:p>
            <a:r>
              <a:rPr lang="pt-BR" dirty="0" smtClean="0"/>
              <a:t>Empresas de maior porte (ou em crescimento)</a:t>
            </a:r>
          </a:p>
          <a:p>
            <a:pPr lvl="1"/>
            <a:r>
              <a:rPr lang="pt-BR" dirty="0" smtClean="0"/>
              <a:t>Feita por departamento em separado, sob responsabilidade do </a:t>
            </a:r>
            <a:r>
              <a:rPr lang="pt-BR" dirty="0" err="1" smtClean="0"/>
              <a:t>C</a:t>
            </a:r>
            <a:r>
              <a:rPr lang="pt-BR" i="1" dirty="0" err="1" smtClean="0"/>
              <a:t>hief</a:t>
            </a:r>
            <a:r>
              <a:rPr lang="pt-BR" i="1" dirty="0" smtClean="0"/>
              <a:t> Financial Officer </a:t>
            </a:r>
            <a:r>
              <a:rPr lang="pt-BR" dirty="0" smtClean="0"/>
              <a:t>– CFO</a:t>
            </a:r>
            <a:r>
              <a:rPr lang="pt-BR" i="1" dirty="0" smtClean="0"/>
              <a:t> </a:t>
            </a:r>
            <a:r>
              <a:rPr lang="pt-BR" dirty="0" smtClean="0"/>
              <a:t>(diretor ou vice-presidente financeiro)</a:t>
            </a:r>
          </a:p>
          <a:p>
            <a:pPr lvl="1"/>
            <a:r>
              <a:rPr lang="pt-BR" dirty="0" smtClean="0"/>
              <a:t>CFO é responsável pela </a:t>
            </a:r>
            <a:r>
              <a:rPr lang="pt-BR" dirty="0"/>
              <a:t>estratégia financeira da empresa</a:t>
            </a:r>
            <a:r>
              <a:rPr lang="pt-BR" dirty="0" smtClean="0"/>
              <a:t>, representação </a:t>
            </a:r>
            <a:r>
              <a:rPr lang="pt-BR" dirty="0"/>
              <a:t>da </a:t>
            </a:r>
            <a:r>
              <a:rPr lang="pt-BR" dirty="0" smtClean="0"/>
              <a:t>mesma </a:t>
            </a:r>
            <a:r>
              <a:rPr lang="pt-BR" dirty="0"/>
              <a:t>junto a órgãos públicos, fiscalizadores e </a:t>
            </a:r>
            <a:r>
              <a:rPr lang="pt-BR" dirty="0" smtClean="0"/>
              <a:t>instituições financeiras</a:t>
            </a:r>
            <a:r>
              <a:rPr lang="pt-BR" dirty="0"/>
              <a:t>, além de ser responsável pela direção de departamentos, filiais e </a:t>
            </a:r>
            <a:r>
              <a:rPr lang="pt-BR" dirty="0" smtClean="0"/>
              <a:t>pessoas que </a:t>
            </a:r>
            <a:r>
              <a:rPr lang="pt-BR" dirty="0"/>
              <a:t>desempenham atividades relacionadas com a gestão de recursos </a:t>
            </a:r>
            <a:r>
              <a:rPr lang="pt-BR" dirty="0" smtClean="0"/>
              <a:t>financeiros da empresa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1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ciclo de exploração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56" y="1808651"/>
            <a:ext cx="7571888" cy="410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412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pt-BR" dirty="0" smtClean="0"/>
              <a:t>Dinâmica das decisões financeiras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17</a:t>
            </a:fld>
            <a:endParaRPr lang="pt-BR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96140"/>
            <a:ext cx="8229600" cy="35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23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Organograma de uma empresa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89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1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Tesouraria e Controladoria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Tesouraria</a:t>
            </a:r>
            <a:r>
              <a:rPr lang="pt-BR" dirty="0" smtClean="0"/>
              <a:t> (foco da disciplina): </a:t>
            </a:r>
            <a:r>
              <a:rPr lang="pt-BR" dirty="0"/>
              <a:t>costuma ser responsável por atividades relacionadas com </a:t>
            </a:r>
            <a:r>
              <a:rPr lang="pt-BR" dirty="0" smtClean="0"/>
              <a:t>gestão de </a:t>
            </a:r>
            <a:r>
              <a:rPr lang="pt-BR" dirty="0"/>
              <a:t>recursos de curto </a:t>
            </a:r>
            <a:r>
              <a:rPr lang="pt-BR" dirty="0" smtClean="0"/>
              <a:t>prazo. Entre as atribuições temos:</a:t>
            </a:r>
          </a:p>
          <a:p>
            <a:pPr lvl="1"/>
            <a:r>
              <a:rPr lang="pt-BR" dirty="0"/>
              <a:t>A</a:t>
            </a:r>
            <a:r>
              <a:rPr lang="pt-BR" dirty="0" smtClean="0"/>
              <a:t>dministração </a:t>
            </a:r>
            <a:r>
              <a:rPr lang="pt-BR" dirty="0"/>
              <a:t>de capital </a:t>
            </a:r>
            <a:r>
              <a:rPr lang="pt-BR" dirty="0" smtClean="0"/>
              <a:t>de giro</a:t>
            </a:r>
          </a:p>
          <a:p>
            <a:pPr lvl="1"/>
            <a:r>
              <a:rPr lang="pt-BR" dirty="0"/>
              <a:t>G</a:t>
            </a:r>
            <a:r>
              <a:rPr lang="pt-BR" dirty="0" smtClean="0"/>
              <a:t>estão </a:t>
            </a:r>
            <a:r>
              <a:rPr lang="pt-BR" dirty="0"/>
              <a:t>de caixa e </a:t>
            </a:r>
            <a:r>
              <a:rPr lang="pt-BR" dirty="0" smtClean="0"/>
              <a:t>bancos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rédito </a:t>
            </a:r>
            <a:r>
              <a:rPr lang="pt-BR" dirty="0"/>
              <a:t>e cobrança de dívidas de fornecedores </a:t>
            </a:r>
            <a:endParaRPr lang="pt-BR" dirty="0" smtClean="0"/>
          </a:p>
          <a:p>
            <a:pPr lvl="1"/>
            <a:r>
              <a:rPr lang="pt-BR" dirty="0"/>
              <a:t>P</a:t>
            </a:r>
            <a:r>
              <a:rPr lang="pt-BR" dirty="0" smtClean="0"/>
              <a:t>agamentos diversos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Controladoria: </a:t>
            </a:r>
            <a:r>
              <a:rPr lang="pt-BR" dirty="0"/>
              <a:t>geralmente fica com as atividades </a:t>
            </a:r>
            <a:r>
              <a:rPr lang="pt-BR" dirty="0" smtClean="0"/>
              <a:t>contábeis</a:t>
            </a:r>
            <a:endParaRPr lang="pt-BR" dirty="0" smtClean="0"/>
          </a:p>
          <a:p>
            <a:pPr lvl="1"/>
            <a:r>
              <a:rPr lang="pt-BR" dirty="0" smtClean="0"/>
              <a:t>Atividade </a:t>
            </a:r>
            <a:r>
              <a:rPr lang="pt-BR" dirty="0" smtClean="0"/>
              <a:t>fica a </a:t>
            </a:r>
            <a:r>
              <a:rPr lang="pt-BR" dirty="0"/>
              <a:t>cargo do </a:t>
            </a:r>
            <a:r>
              <a:rPr lang="pt-BR" dirty="0" err="1" smtClean="0"/>
              <a:t>Controller</a:t>
            </a:r>
            <a:r>
              <a:rPr lang="pt-BR" dirty="0" smtClean="0"/>
              <a:t> (principal </a:t>
            </a:r>
            <a:r>
              <a:rPr lang="pt-BR" dirty="0"/>
              <a:t>contador da </a:t>
            </a:r>
            <a:r>
              <a:rPr lang="pt-BR" dirty="0" smtClean="0"/>
              <a:t>empresa)</a:t>
            </a:r>
          </a:p>
          <a:p>
            <a:pPr lvl="1"/>
            <a:r>
              <a:rPr lang="pt-BR" dirty="0" smtClean="0"/>
              <a:t>Responsável por atividades </a:t>
            </a:r>
            <a:r>
              <a:rPr lang="pt-BR" dirty="0"/>
              <a:t>como contabilidade fiscal, gerencial e de </a:t>
            </a:r>
            <a:r>
              <a:rPr lang="pt-BR" dirty="0" smtClean="0"/>
              <a:t>custos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Administrador financeiro e organização da administração financeira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4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empresariais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Alta </a:t>
            </a:r>
            <a:r>
              <a:rPr lang="pt-BR" b="1" dirty="0"/>
              <a:t>direção </a:t>
            </a:r>
            <a:r>
              <a:rPr lang="pt-BR" b="1" dirty="0" smtClean="0"/>
              <a:t>da empresa: </a:t>
            </a:r>
            <a:r>
              <a:rPr lang="pt-BR" dirty="0"/>
              <a:t>define seus objetivos estratégicos</a:t>
            </a:r>
            <a:r>
              <a:rPr lang="pt-BR" dirty="0" smtClean="0"/>
              <a:t>, </a:t>
            </a:r>
            <a:r>
              <a:rPr lang="pt-BR" dirty="0"/>
              <a:t>ou seja, aonde </a:t>
            </a:r>
            <a:r>
              <a:rPr lang="pt-BR" dirty="0" smtClean="0"/>
              <a:t>ela quer </a:t>
            </a:r>
            <a:r>
              <a:rPr lang="pt-BR" dirty="0"/>
              <a:t>chegar, que objetivos de longo prazo ela quer </a:t>
            </a:r>
            <a:r>
              <a:rPr lang="pt-BR" dirty="0" smtClean="0"/>
              <a:t>atingir</a:t>
            </a:r>
          </a:p>
          <a:p>
            <a:endParaRPr lang="pt-BR" dirty="0"/>
          </a:p>
          <a:p>
            <a:r>
              <a:rPr lang="pt-BR" b="1" dirty="0" smtClean="0"/>
              <a:t>Administração financeira: </a:t>
            </a:r>
            <a:r>
              <a:rPr lang="pt-BR" dirty="0"/>
              <a:t>deve acompanhar, como as demais áreas </a:t>
            </a:r>
            <a:r>
              <a:rPr lang="pt-BR" dirty="0" smtClean="0"/>
              <a:t>da empresa</a:t>
            </a:r>
            <a:r>
              <a:rPr lang="pt-BR" dirty="0"/>
              <a:t>, esses objetivos para que eles se </a:t>
            </a:r>
            <a:r>
              <a:rPr lang="pt-BR" dirty="0" smtClean="0"/>
              <a:t>cumpram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Planejamento financeiro: </a:t>
            </a:r>
            <a:r>
              <a:rPr lang="pt-BR" dirty="0" smtClean="0"/>
              <a:t>irá </a:t>
            </a:r>
            <a:r>
              <a:rPr lang="pt-BR" dirty="0" smtClean="0"/>
              <a:t>definir as ações para captação e alocação de recursos para que a empresa atinja as suas metas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413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financiamento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b="1" dirty="0" smtClean="0"/>
              <a:t>Política </a:t>
            </a:r>
            <a:r>
              <a:rPr lang="pt-BR" altLang="pt-BR" b="1" dirty="0"/>
              <a:t>de </a:t>
            </a:r>
            <a:r>
              <a:rPr lang="pt-BR" altLang="pt-BR" b="1" dirty="0" smtClean="0"/>
              <a:t>financiamento: </a:t>
            </a:r>
            <a:r>
              <a:rPr lang="pt-BR" altLang="pt-BR" dirty="0" smtClean="0"/>
              <a:t>consiste </a:t>
            </a:r>
            <a:r>
              <a:rPr lang="pt-BR" altLang="pt-BR" dirty="0"/>
              <a:t>na definição da melhor composição de recursos que serão utilizados no financiamento das atividades da </a:t>
            </a:r>
            <a:r>
              <a:rPr lang="pt-BR" altLang="pt-BR" dirty="0" smtClean="0"/>
              <a:t>empresa</a:t>
            </a:r>
          </a:p>
          <a:p>
            <a:endParaRPr lang="pt-BR" altLang="pt-BR" dirty="0"/>
          </a:p>
          <a:p>
            <a:r>
              <a:rPr lang="pt-BR" altLang="pt-BR" dirty="0" smtClean="0"/>
              <a:t>Algumas formas de financiamento </a:t>
            </a:r>
          </a:p>
          <a:p>
            <a:pPr lvl="1"/>
            <a:r>
              <a:rPr lang="pt-BR" altLang="pt-BR" dirty="0" smtClean="0"/>
              <a:t>Crédito de fornecedores </a:t>
            </a:r>
          </a:p>
          <a:p>
            <a:pPr lvl="1"/>
            <a:r>
              <a:rPr lang="pt-BR" altLang="pt-BR" dirty="0" smtClean="0"/>
              <a:t>Crédito rotativo</a:t>
            </a:r>
          </a:p>
          <a:p>
            <a:pPr lvl="1"/>
            <a:r>
              <a:rPr lang="pt-BR" altLang="pt-BR" dirty="0" smtClean="0"/>
              <a:t>Desconto de títulos </a:t>
            </a:r>
          </a:p>
          <a:p>
            <a:pPr lvl="1"/>
            <a:r>
              <a:rPr lang="pt-BR" altLang="pt-BR" dirty="0" smtClean="0"/>
              <a:t>Capital próprio</a:t>
            </a:r>
            <a:endParaRPr lang="pt-BR" altLang="pt-BR" dirty="0"/>
          </a:p>
          <a:p>
            <a:pPr lvl="1"/>
            <a:r>
              <a:rPr lang="pt-BR" altLang="pt-BR" dirty="0" smtClean="0"/>
              <a:t>Capital de terceiros</a:t>
            </a:r>
            <a:endParaRPr lang="pt-BR" altLang="pt-BR" dirty="0"/>
          </a:p>
          <a:p>
            <a:pPr lvl="1"/>
            <a:endParaRPr lang="pt-BR" altLang="pt-BR" dirty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459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investimento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b="1" dirty="0"/>
              <a:t>Política de </a:t>
            </a:r>
            <a:r>
              <a:rPr lang="pt-BR" altLang="pt-BR" b="1" dirty="0" smtClean="0"/>
              <a:t>investimento: </a:t>
            </a:r>
            <a:r>
              <a:rPr lang="pt-BR" altLang="pt-BR" dirty="0"/>
              <a:t>consiste na definição </a:t>
            </a:r>
            <a:r>
              <a:rPr lang="pt-BR" altLang="pt-BR" dirty="0" smtClean="0"/>
              <a:t>de como aplicar os recursos financeiros da empresa</a:t>
            </a:r>
          </a:p>
          <a:p>
            <a:endParaRPr lang="pt-BR" altLang="pt-BR" dirty="0"/>
          </a:p>
          <a:p>
            <a:r>
              <a:rPr lang="pt-BR" altLang="pt-BR" dirty="0"/>
              <a:t>Algumas formas de </a:t>
            </a:r>
            <a:r>
              <a:rPr lang="pt-BR" altLang="pt-BR" dirty="0" smtClean="0"/>
              <a:t>investimento</a:t>
            </a:r>
            <a:endParaRPr lang="pt-BR" altLang="pt-BR" dirty="0"/>
          </a:p>
          <a:p>
            <a:pPr lvl="1"/>
            <a:r>
              <a:rPr lang="pt-BR" altLang="pt-BR" dirty="0" smtClean="0"/>
              <a:t>Ampliação de fábrica</a:t>
            </a:r>
            <a:endParaRPr lang="pt-BR" altLang="pt-BR" dirty="0"/>
          </a:p>
          <a:p>
            <a:pPr lvl="1"/>
            <a:r>
              <a:rPr lang="pt-BR" altLang="pt-BR" dirty="0" smtClean="0"/>
              <a:t>Compra de novos equipamentos</a:t>
            </a:r>
            <a:endParaRPr lang="pt-BR" altLang="pt-BR" dirty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820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</a:t>
            </a:r>
            <a:r>
              <a:rPr lang="pt-BR" dirty="0" smtClean="0"/>
              <a:t>discursiva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Objetivo da atividade: </a:t>
            </a:r>
            <a:r>
              <a:rPr lang="pt-BR" dirty="0" smtClean="0"/>
              <a:t>Aplicar </a:t>
            </a:r>
            <a:r>
              <a:rPr lang="pt-BR" dirty="0"/>
              <a:t>conceitos de planejamento </a:t>
            </a:r>
            <a:r>
              <a:rPr lang="pt-BR" dirty="0" smtClean="0"/>
              <a:t>financeiro.</a:t>
            </a:r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Descrição: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primeiro passo do planejamento financeiro é </a:t>
            </a:r>
            <a:r>
              <a:rPr lang="pt-BR" dirty="0" smtClean="0"/>
              <a:t>estabelecer metas</a:t>
            </a:r>
            <a:r>
              <a:rPr lang="pt-BR" dirty="0"/>
              <a:t>. O objetivo de uma empresa pode ser definido </a:t>
            </a:r>
            <a:r>
              <a:rPr lang="pt-BR" dirty="0" smtClean="0"/>
              <a:t>como maximizar </a:t>
            </a:r>
            <a:r>
              <a:rPr lang="pt-BR" dirty="0"/>
              <a:t>o lucro, e as metas devem ser definidas </a:t>
            </a:r>
            <a:r>
              <a:rPr lang="pt-BR" dirty="0" smtClean="0"/>
              <a:t>para viabilizar </a:t>
            </a:r>
            <a:r>
              <a:rPr lang="pt-BR" dirty="0"/>
              <a:t>esse </a:t>
            </a:r>
            <a:r>
              <a:rPr lang="pt-BR" dirty="0" smtClean="0"/>
              <a:t>objetivo.</a:t>
            </a:r>
          </a:p>
          <a:p>
            <a:pPr lvl="1"/>
            <a:r>
              <a:rPr lang="pt-BR" dirty="0" smtClean="0"/>
              <a:t>As </a:t>
            </a:r>
            <a:r>
              <a:rPr lang="pt-BR" dirty="0"/>
              <a:t>metas podem ser de curto prazo </a:t>
            </a:r>
            <a:r>
              <a:rPr lang="pt-BR" dirty="0" smtClean="0"/>
              <a:t>(um ano</a:t>
            </a:r>
            <a:r>
              <a:rPr lang="pt-BR" dirty="0"/>
              <a:t>), médio </a:t>
            </a:r>
            <a:r>
              <a:rPr lang="pt-BR" dirty="0" smtClean="0"/>
              <a:t>prazo (dois a cinco anos</a:t>
            </a:r>
            <a:r>
              <a:rPr lang="pt-BR" dirty="0"/>
              <a:t>), ou longo prazo (acima de </a:t>
            </a:r>
            <a:r>
              <a:rPr lang="pt-BR" dirty="0" smtClean="0"/>
              <a:t>cinco anos).</a:t>
            </a:r>
          </a:p>
          <a:p>
            <a:pPr lvl="1"/>
            <a:r>
              <a:rPr lang="pt-BR" dirty="0" smtClean="0"/>
              <a:t>Você </a:t>
            </a:r>
            <a:r>
              <a:rPr lang="pt-BR" dirty="0"/>
              <a:t>deve estabelecer </a:t>
            </a:r>
            <a:r>
              <a:rPr lang="pt-BR" dirty="0" smtClean="0"/>
              <a:t>metas para </a:t>
            </a:r>
            <a:r>
              <a:rPr lang="pt-BR" dirty="0"/>
              <a:t>uma empresa (use </a:t>
            </a:r>
            <a:r>
              <a:rPr lang="pt-BR" dirty="0" smtClean="0"/>
              <a:t>sua criatividade</a:t>
            </a:r>
            <a:r>
              <a:rPr lang="pt-BR" dirty="0"/>
              <a:t>) de maneira realista</a:t>
            </a:r>
            <a:r>
              <a:rPr lang="pt-BR" dirty="0" smtClean="0"/>
              <a:t>. Cada </a:t>
            </a:r>
            <a:r>
              <a:rPr lang="pt-BR" dirty="0"/>
              <a:t>meta deve ser definida com prazo e estimativa de custo</a:t>
            </a:r>
            <a:r>
              <a:rPr lang="pt-BR" dirty="0" smtClean="0"/>
              <a:t>. Pelo menos uma meta de cada tipo (CP, MP e LP)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95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e objetivos da seção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Contexto:</a:t>
            </a:r>
          </a:p>
          <a:p>
            <a:pPr lvl="1"/>
            <a:r>
              <a:rPr lang="pt-BR" dirty="0" smtClean="0"/>
              <a:t>Sociedade mais complexa</a:t>
            </a:r>
          </a:p>
          <a:p>
            <a:pPr lvl="1"/>
            <a:r>
              <a:rPr lang="pt-BR" dirty="0" smtClean="0"/>
              <a:t>Evolução </a:t>
            </a:r>
            <a:r>
              <a:rPr lang="pt-BR" dirty="0"/>
              <a:t>e transformações </a:t>
            </a:r>
            <a:r>
              <a:rPr lang="pt-BR" dirty="0" smtClean="0"/>
              <a:t>constantes geram reflexos no mundo empresarial</a:t>
            </a:r>
          </a:p>
          <a:p>
            <a:pPr lvl="1"/>
            <a:r>
              <a:rPr lang="pt-BR" dirty="0" smtClean="0"/>
              <a:t>Maior </a:t>
            </a:r>
            <a:r>
              <a:rPr lang="pt-BR" dirty="0"/>
              <a:t>complexidade exige </a:t>
            </a:r>
            <a:r>
              <a:rPr lang="pt-BR" dirty="0" smtClean="0"/>
              <a:t>evolução técnica e </a:t>
            </a:r>
            <a:r>
              <a:rPr lang="pt-BR" dirty="0"/>
              <a:t>conceitual da administração </a:t>
            </a:r>
            <a:r>
              <a:rPr lang="pt-BR" dirty="0" smtClean="0"/>
              <a:t>financeira</a:t>
            </a:r>
          </a:p>
          <a:p>
            <a:pPr lvl="1"/>
            <a:r>
              <a:rPr lang="pt-BR" dirty="0" smtClean="0"/>
              <a:t>Necessidade da correta gestão dos recursos financeiros</a:t>
            </a:r>
          </a:p>
          <a:p>
            <a:endParaRPr lang="pt-BR" dirty="0"/>
          </a:p>
          <a:p>
            <a:r>
              <a:rPr lang="pt-BR" dirty="0" smtClean="0"/>
              <a:t>Objetivos:</a:t>
            </a:r>
          </a:p>
          <a:p>
            <a:pPr lvl="1"/>
            <a:r>
              <a:rPr lang="pt-BR" dirty="0" smtClean="0"/>
              <a:t>Evolução histórica</a:t>
            </a:r>
          </a:p>
          <a:p>
            <a:pPr lvl="1"/>
            <a:r>
              <a:rPr lang="pt-BR" dirty="0" smtClean="0"/>
              <a:t>Suas funções</a:t>
            </a:r>
          </a:p>
          <a:p>
            <a:pPr lvl="1"/>
            <a:r>
              <a:rPr lang="pt-BR" dirty="0" smtClean="0"/>
              <a:t>Relação da administração financeira com os objetivos da empresa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36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Adm. financeira - histórico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Toda organização e atividade econômica precisa </a:t>
            </a:r>
            <a:r>
              <a:rPr lang="pt-BR" b="1" dirty="0" smtClean="0"/>
              <a:t>gerir </a:t>
            </a:r>
            <a:r>
              <a:rPr lang="pt-BR" dirty="0" smtClean="0"/>
              <a:t>os seus</a:t>
            </a:r>
            <a:r>
              <a:rPr lang="pt-BR" b="1" dirty="0" smtClean="0"/>
              <a:t> </a:t>
            </a:r>
            <a:r>
              <a:rPr lang="pt-BR" b="1" dirty="0"/>
              <a:t>recursos financeiros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responsável por essa gestão na organização é a área </a:t>
            </a:r>
            <a:r>
              <a:rPr lang="pt-BR" dirty="0" smtClean="0"/>
              <a:t>de </a:t>
            </a:r>
            <a:r>
              <a:rPr lang="pt-BR" b="1" dirty="0" smtClean="0"/>
              <a:t>administração financeira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administração financeira ou finanças </a:t>
            </a:r>
            <a:r>
              <a:rPr lang="pt-BR" dirty="0" smtClean="0"/>
              <a:t>empresariais era </a:t>
            </a:r>
            <a:r>
              <a:rPr lang="pt-BR" dirty="0"/>
              <a:t>considerada parte </a:t>
            </a:r>
            <a:r>
              <a:rPr lang="pt-BR" dirty="0" smtClean="0"/>
              <a:t>das </a:t>
            </a:r>
            <a:r>
              <a:rPr lang="pt-BR" dirty="0"/>
              <a:t>ciências </a:t>
            </a:r>
            <a:r>
              <a:rPr lang="pt-BR" dirty="0" smtClean="0"/>
              <a:t>econômicas, firmando-se como área independente na década de 1920</a:t>
            </a:r>
          </a:p>
          <a:p>
            <a:endParaRPr lang="pt-BR" dirty="0"/>
          </a:p>
          <a:p>
            <a:r>
              <a:rPr lang="pt-BR" dirty="0" smtClean="0"/>
              <a:t>Até 1920, a principal preocupação do gestor era voltada à captação de recursos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9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Adm. financeira -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Influência teórica de Taylor, Fayol e Ford: desenvolvimento e aperfeiçoamento da estrutura organizacional</a:t>
            </a:r>
          </a:p>
          <a:p>
            <a:endParaRPr lang="pt-BR" dirty="0"/>
          </a:p>
          <a:p>
            <a:r>
              <a:rPr lang="pt-BR" dirty="0" smtClean="0"/>
              <a:t>Crise de 1929 reforça necessidade de mudanças</a:t>
            </a:r>
          </a:p>
          <a:p>
            <a:endParaRPr lang="pt-BR" dirty="0"/>
          </a:p>
          <a:p>
            <a:r>
              <a:rPr lang="pt-BR" dirty="0" smtClean="0"/>
              <a:t>Neste momento os gestores financeiros, além da captação de recursos, passam a se preocupar com questões de </a:t>
            </a:r>
            <a:r>
              <a:rPr lang="pt-BR" b="1" dirty="0" smtClean="0"/>
              <a:t>liquidez</a:t>
            </a:r>
            <a:r>
              <a:rPr lang="pt-BR" dirty="0" smtClean="0"/>
              <a:t> e </a:t>
            </a:r>
            <a:r>
              <a:rPr lang="pt-BR" b="1" dirty="0" smtClean="0"/>
              <a:t>solvência</a:t>
            </a:r>
            <a:r>
              <a:rPr lang="pt-BR" dirty="0" smtClean="0"/>
              <a:t> das empresas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4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Dicionário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Liquidez: </a:t>
            </a:r>
          </a:p>
          <a:p>
            <a:pPr lvl="1"/>
            <a:r>
              <a:rPr lang="pt-BR" dirty="0"/>
              <a:t>V</a:t>
            </a:r>
            <a:r>
              <a:rPr lang="pt-BR" dirty="0" smtClean="0"/>
              <a:t>elocidade e facilidade que ativo tem de ser convertido em caixa (dinheiro) </a:t>
            </a:r>
          </a:p>
          <a:p>
            <a:endParaRPr lang="pt-BR" b="1" dirty="0"/>
          </a:p>
          <a:p>
            <a:r>
              <a:rPr lang="pt-BR" b="1" dirty="0" smtClean="0"/>
              <a:t>Solvência: </a:t>
            </a:r>
          </a:p>
          <a:p>
            <a:pPr lvl="1"/>
            <a:r>
              <a:rPr lang="pt-BR" dirty="0" smtClean="0"/>
              <a:t>Estado </a:t>
            </a:r>
            <a:r>
              <a:rPr lang="pt-BR" dirty="0"/>
              <a:t>do devedor que possui seu ativo maior do que o </a:t>
            </a:r>
            <a:r>
              <a:rPr lang="pt-BR" dirty="0" smtClean="0"/>
              <a:t>passivo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apacidade </a:t>
            </a:r>
            <a:r>
              <a:rPr lang="pt-BR" dirty="0"/>
              <a:t>de cumprir os compromissos com os recursos que constituem seu patrimônio </a:t>
            </a:r>
            <a:r>
              <a:rPr lang="pt-BR" dirty="0" smtClean="0"/>
              <a:t>(ou ativo)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94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Frederick Taylor (administração científica)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Principal preocupação: </a:t>
            </a:r>
            <a:r>
              <a:rPr lang="pt-BR" dirty="0"/>
              <a:t>aumentar a produtividade e eficiência no nível operacional das </a:t>
            </a:r>
            <a:r>
              <a:rPr lang="pt-BR" dirty="0" smtClean="0"/>
              <a:t>empresas</a:t>
            </a:r>
          </a:p>
          <a:p>
            <a:endParaRPr lang="pt-BR" dirty="0"/>
          </a:p>
          <a:p>
            <a:r>
              <a:rPr lang="pt-BR" b="1" dirty="0" smtClean="0"/>
              <a:t>Foco: </a:t>
            </a:r>
            <a:r>
              <a:rPr lang="pt-BR" dirty="0" smtClean="0"/>
              <a:t>o </a:t>
            </a:r>
            <a:r>
              <a:rPr lang="pt-BR" dirty="0"/>
              <a:t>foco principal era a divisão do trabalho, as tarefa e a separação dos </a:t>
            </a:r>
            <a:r>
              <a:rPr lang="pt-BR" dirty="0" smtClean="0"/>
              <a:t>cargos</a:t>
            </a:r>
          </a:p>
          <a:p>
            <a:endParaRPr lang="pt-BR" dirty="0"/>
          </a:p>
          <a:p>
            <a:r>
              <a:rPr lang="pt-BR" b="1" dirty="0" smtClean="0"/>
              <a:t>Estudos: </a:t>
            </a:r>
            <a:r>
              <a:rPr lang="pt-BR" dirty="0" smtClean="0"/>
              <a:t>os movimentos, tempos e especialização dos trabalhadores necessários </a:t>
            </a:r>
            <a:r>
              <a:rPr lang="pt-BR" dirty="0"/>
              <a:t>para realização das </a:t>
            </a:r>
            <a:r>
              <a:rPr lang="pt-BR" dirty="0" smtClean="0"/>
              <a:t>atividades, </a:t>
            </a:r>
            <a:r>
              <a:rPr lang="pt-BR" dirty="0" smtClean="0"/>
              <a:t>visando </a:t>
            </a:r>
            <a:r>
              <a:rPr lang="pt-BR" dirty="0"/>
              <a:t>criar um padrão de </a:t>
            </a:r>
            <a:r>
              <a:rPr lang="pt-BR" dirty="0" smtClean="0"/>
              <a:t>comportamento</a:t>
            </a:r>
          </a:p>
          <a:p>
            <a:endParaRPr lang="pt-BR" dirty="0"/>
          </a:p>
          <a:p>
            <a:r>
              <a:rPr lang="pt-BR" b="1" dirty="0" smtClean="0"/>
              <a:t>Ênfase: </a:t>
            </a:r>
            <a:r>
              <a:rPr lang="pt-BR" dirty="0" smtClean="0"/>
              <a:t>sua teoria é centrada nas tarefas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p:pic>
        <p:nvPicPr>
          <p:cNvPr id="3074" name="Picture 2" descr="Resultado de imagem para taylor ad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60" y="2348880"/>
            <a:ext cx="1443783" cy="219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43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Henry Fayol (teoria clássica)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/>
              <a:t>Principal preocupação: </a:t>
            </a:r>
            <a:r>
              <a:rPr lang="pt-BR" dirty="0" smtClean="0"/>
              <a:t>era </a:t>
            </a:r>
            <a:r>
              <a:rPr lang="pt-BR" dirty="0"/>
              <a:t>com a estrutura </a:t>
            </a:r>
            <a:r>
              <a:rPr lang="pt-BR" dirty="0" smtClean="0"/>
              <a:t>organizacional (disposição </a:t>
            </a:r>
            <a:r>
              <a:rPr lang="pt-BR" dirty="0"/>
              <a:t>dos setores da empresa e as relações entre os </a:t>
            </a:r>
            <a:r>
              <a:rPr lang="pt-BR" dirty="0" smtClean="0"/>
              <a:t>mesmos) </a:t>
            </a:r>
          </a:p>
          <a:p>
            <a:endParaRPr lang="pt-BR" dirty="0"/>
          </a:p>
          <a:p>
            <a:r>
              <a:rPr lang="pt-BR" b="1" dirty="0" smtClean="0"/>
              <a:t>Foco: </a:t>
            </a:r>
            <a:r>
              <a:rPr lang="pt-BR" dirty="0" smtClean="0"/>
              <a:t>aumentar </a:t>
            </a:r>
            <a:r>
              <a:rPr lang="pt-BR" dirty="0"/>
              <a:t>a eficiência da empresa por meio da forma e disposição dos órgãos componentes da organização e das suas </a:t>
            </a:r>
            <a:r>
              <a:rPr lang="pt-BR" dirty="0" smtClean="0"/>
              <a:t>inter-relações</a:t>
            </a:r>
            <a:endParaRPr lang="pt-BR" b="1" dirty="0" smtClean="0"/>
          </a:p>
          <a:p>
            <a:endParaRPr lang="pt-BR" dirty="0"/>
          </a:p>
          <a:p>
            <a:r>
              <a:rPr lang="pt-BR" b="1" dirty="0" smtClean="0"/>
              <a:t>Ênfase: </a:t>
            </a:r>
            <a:r>
              <a:rPr lang="pt-BR" dirty="0" smtClean="0"/>
              <a:t>tarefas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pic>
        <p:nvPicPr>
          <p:cNvPr id="5122" name="Picture 2" descr="Resultado de imagem para fayol ad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204864"/>
            <a:ext cx="1443600" cy="206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28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Henry Ford (linha de montagem)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Foco: </a:t>
            </a:r>
            <a:r>
              <a:rPr lang="pt-BR" dirty="0" smtClean="0"/>
              <a:t>produção em massa via especialização do trabalhador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Principio </a:t>
            </a:r>
            <a:r>
              <a:rPr lang="pt-BR" b="1" dirty="0"/>
              <a:t>da produtividade: </a:t>
            </a:r>
            <a:r>
              <a:rPr lang="pt-BR" dirty="0"/>
              <a:t>aumentar a produtividade humana através da especialização da linha de </a:t>
            </a:r>
            <a:r>
              <a:rPr lang="pt-BR" dirty="0" smtClean="0"/>
              <a:t>montagem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Principio </a:t>
            </a:r>
            <a:r>
              <a:rPr lang="pt-BR" b="1" dirty="0"/>
              <a:t>da intensificação: </a:t>
            </a:r>
            <a:r>
              <a:rPr lang="pt-BR" dirty="0"/>
              <a:t>diminuir o tempo de montagem e a colocação imediata do produto no </a:t>
            </a:r>
            <a:r>
              <a:rPr lang="pt-BR" dirty="0" smtClean="0"/>
              <a:t>mercado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Principio </a:t>
            </a:r>
            <a:r>
              <a:rPr lang="pt-BR" b="1" dirty="0"/>
              <a:t>da economicidade: </a:t>
            </a:r>
            <a:r>
              <a:rPr lang="pt-BR" dirty="0"/>
              <a:t>reduzir os estoques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p:pic>
        <p:nvPicPr>
          <p:cNvPr id="7170" name="Picture 2" descr="Resultado de imagem para ford ad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708920"/>
            <a:ext cx="1443600" cy="184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69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1181</Words>
  <Application>Microsoft Office PowerPoint</Application>
  <PresentationFormat>Apresentação na tela (4:3)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Capital de Giro e  Análise Financeira</vt:lpstr>
      <vt:lpstr>Seção 1.1</vt:lpstr>
      <vt:lpstr>Contexto e objetivos da seção</vt:lpstr>
      <vt:lpstr>Adm. financeira - histórico</vt:lpstr>
      <vt:lpstr>Adm. financeira - histórico</vt:lpstr>
      <vt:lpstr>Dicionário</vt:lpstr>
      <vt:lpstr>Frederick Taylor (administração científica)</vt:lpstr>
      <vt:lpstr>Henry Fayol (teoria clássica)</vt:lpstr>
      <vt:lpstr>Henry Ford (linha de montagem)</vt:lpstr>
      <vt:lpstr>Adm. financeira - histórico</vt:lpstr>
      <vt:lpstr>Dicionário</vt:lpstr>
      <vt:lpstr>Administração financeira – histórico</vt:lpstr>
      <vt:lpstr>Administração financeira</vt:lpstr>
      <vt:lpstr>Administrador financeiro</vt:lpstr>
      <vt:lpstr>Administrador financeiro</vt:lpstr>
      <vt:lpstr>Exemplo de ciclo de exploração</vt:lpstr>
      <vt:lpstr>Dinâmica das decisões financeiras</vt:lpstr>
      <vt:lpstr>Organograma de uma empresa</vt:lpstr>
      <vt:lpstr>Tesouraria e Controladoria</vt:lpstr>
      <vt:lpstr>Estratégias empresariais</vt:lpstr>
      <vt:lpstr>Política de financiamento</vt:lpstr>
      <vt:lpstr>Política de investimento</vt:lpstr>
      <vt:lpstr>Atividade discursiva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de Giro e  Análise Financeira</dc:title>
  <dc:creator>Diego Fernandes Emiliano Silva</dc:creator>
  <cp:lastModifiedBy>Diego Fernandes Emiliano Silva</cp:lastModifiedBy>
  <cp:revision>38</cp:revision>
  <dcterms:created xsi:type="dcterms:W3CDTF">2019-02-07T16:07:51Z</dcterms:created>
  <dcterms:modified xsi:type="dcterms:W3CDTF">2019-02-13T12:16:16Z</dcterms:modified>
</cp:coreProperties>
</file>