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7" r:id="rId4"/>
    <p:sldId id="298" r:id="rId5"/>
    <p:sldId id="299" r:id="rId6"/>
    <p:sldId id="283" r:id="rId7"/>
    <p:sldId id="284" r:id="rId8"/>
    <p:sldId id="285" r:id="rId9"/>
    <p:sldId id="300" r:id="rId10"/>
    <p:sldId id="286" r:id="rId11"/>
    <p:sldId id="301" r:id="rId12"/>
    <p:sldId id="305" r:id="rId13"/>
    <p:sldId id="316" r:id="rId14"/>
    <p:sldId id="287" r:id="rId15"/>
    <p:sldId id="288" r:id="rId16"/>
    <p:sldId id="317" r:id="rId17"/>
    <p:sldId id="318" r:id="rId18"/>
    <p:sldId id="319" r:id="rId19"/>
    <p:sldId id="289" r:id="rId20"/>
    <p:sldId id="290" r:id="rId21"/>
    <p:sldId id="291" r:id="rId22"/>
    <p:sldId id="292" r:id="rId23"/>
    <p:sldId id="302" r:id="rId24"/>
    <p:sldId id="293" r:id="rId25"/>
    <p:sldId id="294" r:id="rId26"/>
    <p:sldId id="295" r:id="rId27"/>
    <p:sldId id="296" r:id="rId28"/>
    <p:sldId id="303" r:id="rId29"/>
    <p:sldId id="304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64" y="-96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2998-3788-4E5C-A290-451188629DD3}" type="datetimeFigureOut">
              <a:rPr lang="pt-BR" smtClean="0"/>
              <a:t>02/03/2020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D96E-47AC-4D54-ADB2-9EAC9CA4FE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08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58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38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47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33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43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8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05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5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88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4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47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DDCB-B80A-4AAA-8C7B-D3DEAF7091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7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Pesquisa Operacional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6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Processo de construção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Processo de modelagem matemática em PO deve:</a:t>
            </a:r>
          </a:p>
          <a:p>
            <a:pPr lvl="1"/>
            <a:r>
              <a:rPr lang="pt-BR" dirty="0" smtClean="0"/>
              <a:t>Levantar qual a </a:t>
            </a:r>
            <a:r>
              <a:rPr lang="pt-BR" b="1" dirty="0" smtClean="0"/>
              <a:t>função objetivo </a:t>
            </a:r>
            <a:r>
              <a:rPr lang="pt-BR" dirty="0" smtClean="0"/>
              <a:t>ou função a ser otimizada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Recolher as </a:t>
            </a:r>
            <a:r>
              <a:rPr lang="pt-BR" b="1" dirty="0" smtClean="0"/>
              <a:t>restrições</a:t>
            </a:r>
            <a:r>
              <a:rPr lang="pt-BR" dirty="0" smtClean="0"/>
              <a:t> ou limitações do sistema quanto as </a:t>
            </a:r>
            <a:r>
              <a:rPr lang="pt-BR" b="1" dirty="0" smtClean="0"/>
              <a:t>restrições</a:t>
            </a:r>
            <a:r>
              <a:rPr lang="pt-BR" dirty="0" smtClean="0"/>
              <a:t> funcionais ou </a:t>
            </a:r>
            <a:r>
              <a:rPr lang="pt-BR" b="1" dirty="0" smtClean="0"/>
              <a:t>técnicas</a:t>
            </a:r>
            <a:r>
              <a:rPr lang="pt-BR" dirty="0" smtClean="0"/>
              <a:t> e as de </a:t>
            </a:r>
            <a:r>
              <a:rPr lang="pt-BR" b="1" dirty="0" smtClean="0"/>
              <a:t>não negatividade </a:t>
            </a:r>
            <a:r>
              <a:rPr lang="pt-BR" dirty="0" smtClean="0"/>
              <a:t>para a obtenção da solução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Achar solução com base nos parâmetros (</a:t>
            </a:r>
            <a:r>
              <a:rPr lang="pt-BR" b="1" dirty="0" smtClean="0"/>
              <a:t>viáveis, inviáveis, ótimas)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6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Alguns exemplos reais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1994: Delta Air </a:t>
            </a:r>
            <a:r>
              <a:rPr lang="pt-BR" dirty="0" err="1" smtClean="0"/>
              <a:t>Lines</a:t>
            </a:r>
            <a:r>
              <a:rPr lang="pt-BR" dirty="0" smtClean="0"/>
              <a:t> economiza $ 100 milhões com melhor alocação de aeronaves</a:t>
            </a:r>
          </a:p>
          <a:p>
            <a:endParaRPr lang="pt-BR" dirty="0"/>
          </a:p>
          <a:p>
            <a:r>
              <a:rPr lang="pt-BR" dirty="0" smtClean="0"/>
              <a:t>2000: IBM faz reengenharia da cadeia de abastecimento e gera economia de $ 750 milhões</a:t>
            </a:r>
          </a:p>
          <a:p>
            <a:endParaRPr lang="pt-BR" dirty="0"/>
          </a:p>
          <a:p>
            <a:r>
              <a:rPr lang="pt-BR" dirty="0" smtClean="0"/>
              <a:t>2002: Samsung aumenta receita em $ 200 milhões com melhorias nos tempos de fabricação e níveis de estoque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34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Vamos começar a modelar?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PL </a:t>
            </a:r>
            <a:r>
              <a:rPr lang="pt-BR" dirty="0"/>
              <a:t>consiste em métodos para resolver problemas de otimização com restrições (conjunto de inequações lineares), onde a função objetivo obtida do problema ou questão a ser resolvida é uma função </a:t>
            </a:r>
            <a:r>
              <a:rPr lang="pt-BR" dirty="0" smtClean="0"/>
              <a:t>linear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Neste primeiro momento será treinada a questão de interpretação de sistemas propostos com foco em construir o modelo matemático da </a:t>
            </a:r>
            <a:r>
              <a:rPr lang="pt-BR" dirty="0" smtClean="0"/>
              <a:t>situação</a:t>
            </a:r>
            <a:endParaRPr lang="pt-BR" dirty="0"/>
          </a:p>
          <a:p>
            <a:endParaRPr lang="pt-BR" dirty="0"/>
          </a:p>
          <a:p>
            <a:r>
              <a:rPr lang="pt-BR" dirty="0"/>
              <a:t>Para ilustrar a confecção de modelos matemáticos vamos observar </a:t>
            </a:r>
            <a:r>
              <a:rPr lang="pt-BR" dirty="0" smtClean="0"/>
              <a:t>os exemplos nos slides seguintes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647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modelagem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2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1 -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A empresa roda-redonda fabrica dois produtos P1 (rodas de carros) e P2 (rodas de bicicletas). O lucro unitário do produto P1 é de R$ 600,00 e o lucro unitário de P2 é de R$ 300,00.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empresa precisa de 30 horas para fabricar uma unidade de P1 e 20 horas para fabricar uma unidade de P2. O tempo anual de produção disponível para o processo fabril é de 1.400 horas e a demanda </a:t>
            </a:r>
            <a:r>
              <a:rPr lang="pt-BR" b="1" u="sng" dirty="0" smtClean="0"/>
              <a:t>(máxima) </a:t>
            </a:r>
            <a:r>
              <a:rPr lang="pt-BR" dirty="0" smtClean="0"/>
              <a:t>esperada para </a:t>
            </a:r>
            <a:r>
              <a:rPr lang="pt-BR" dirty="0" smtClean="0"/>
              <a:t>cada produto é de 40 unidades anuais para P1 e 30 unidades anuais para P2.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Qual o plano de produção para que a empresa maximize o seu lucro nesses itens? Construir o modelo de programação linear para o caso apresentado.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1 -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anual 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=600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+300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horas 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30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+20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 </m:t>
                    </m:r>
                  </m:oMath>
                </a14:m>
                <a:r>
                  <a:rPr lang="pt-BR" dirty="0" smtClean="0"/>
                  <a:t>1.400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demanda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≤40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Não nulidade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7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1 (alternativo) –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A empresa roda-redonda fabrica dois produtos P1 (rodas de carros) e P2 (rodas de bicicletas). O lucro unitário do produto P1 é de R$ 600,00 e o lucro unitário de P2 é de R$ 300,00.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empresa precisa de 30 horas para fabricar uma unidade de P1 e 20 horas para fabricar uma unidade de P2. O tempo anual de produção disponível para o processo fabril é de 1.400 horas e a demanda </a:t>
            </a:r>
            <a:r>
              <a:rPr lang="pt-BR" b="1" u="sng" dirty="0" smtClean="0"/>
              <a:t>mínima</a:t>
            </a:r>
            <a:r>
              <a:rPr lang="pt-BR" dirty="0" smtClean="0"/>
              <a:t> esperada para </a:t>
            </a:r>
            <a:r>
              <a:rPr lang="pt-BR" dirty="0" smtClean="0"/>
              <a:t>cada produto é de 40 unidades anuais para P1 e 30 unidades anuais para P2.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Qual o plano de produção para que a empresa maximize o seu lucro nesses itens? Construir o modelo de programação linear para o caso apresentado.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1 (alternativo)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anual 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=600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+300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horas 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30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+20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 </m:t>
                    </m:r>
                  </m:oMath>
                </a14:m>
                <a:r>
                  <a:rPr lang="pt-BR" dirty="0" smtClean="0"/>
                  <a:t>1.400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demanda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40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Não nulidade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64" t="-227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6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1 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|</a:t>
            </a:r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 Exemplo 1 (alternativo)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Perceba que é muito importante </a:t>
            </a:r>
            <a:r>
              <a:rPr lang="pt-BR" b="1" u="sng" dirty="0" smtClean="0"/>
              <a:t>ler bem o texto </a:t>
            </a:r>
            <a:r>
              <a:rPr lang="pt-BR" dirty="0" smtClean="0"/>
              <a:t>proposto na hora de montar a modelagem de um problema...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O mesmo vale para a </a:t>
            </a:r>
            <a:r>
              <a:rPr lang="pt-BR" b="1" u="sng" dirty="0" smtClean="0"/>
              <a:t>vida real </a:t>
            </a:r>
            <a:r>
              <a:rPr lang="pt-BR" dirty="0" smtClean="0"/>
              <a:t>quando uma pessoa, empresa, governo ou instituição está querendo otimizar uma situação, dado que é importante saber identificar o problema e modelar o mesmo corretamente...</a:t>
            </a:r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1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2 -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Uma empresa do setor de moda feminina fabrica 6 sapatos por hora, se fizer somente sapatos, e 5 bolsas por hora, se fizer somente bolsas.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No processo de fabricação ela utiliza 2 metros de couro para cada par de sapatos e 1 metro de couro para fabricação de cada bolsa.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Sabendo-se que o total de couro em estoque é de 6 metros, que o lucro unitário por par de sapato é R$ 5,00 e de cada bolsa é R$ 3,00, pede-se o modelo matemático de programação linear que maximize o lucro por hora da empresa.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66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</a:t>
            </a:r>
            <a:r>
              <a:rPr lang="pt-BR" dirty="0" err="1" smtClean="0"/>
              <a:t>pO</a:t>
            </a:r>
            <a:r>
              <a:rPr lang="pt-BR" dirty="0" smtClean="0"/>
              <a:t> e modelagem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2 -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Solução:</a:t>
                </a:r>
              </a:p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𝑝𝑎𝑟𝑒𝑠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𝑠𝑎𝑝𝑎𝑡𝑜𝑠</m:t>
                      </m:r>
                    </m:oMath>
                  </m:oMathPara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𝑏𝑜𝑙𝑠𝑎𝑠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=5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+3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matéria-prima 	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  <a:ea typeface="Cambria Math"/>
                      </a:rPr>
                      <m:t>2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+1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</m:t>
                    </m:r>
                    <m:r>
                      <a:rPr lang="pt-BR" b="0" i="0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b="0" dirty="0" smtClean="0"/>
                  <a:t>Restrição produção hora	10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+12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≤60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Não nulidade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20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303534" y="2219475"/>
            <a:ext cx="4173815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Observe: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1 hora = 60 minutos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6 pares de sapato por hora (ou 1 par a cada 10 minutos)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5 bolsas por hora (ou 1 bolsa a cada 12 minutos)</a:t>
            </a:r>
            <a:endParaRPr lang="pt-BR" sz="1400" dirty="0"/>
          </a:p>
        </p:txBody>
      </p:sp>
      <p:cxnSp>
        <p:nvCxnSpPr>
          <p:cNvPr id="9" name="Conector de seta reta 8"/>
          <p:cNvCxnSpPr>
            <a:stCxn id="7" idx="2"/>
          </p:cNvCxnSpPr>
          <p:nvPr/>
        </p:nvCxnSpPr>
        <p:spPr>
          <a:xfrm flipH="1">
            <a:off x="6553125" y="3389026"/>
            <a:ext cx="2837317" cy="15792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3 -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Certa empresa fabrica 3 produtos P1, P2 e P3. Os lucros unitários auferidos por P1 é de R$ 100,00, de P2 é de R$ 150,00 e de P3 é de R$ 125,00. A empresa precisa de 2 horas para fabricar cada unidade de P1, 3 horas para fabricar cada unidade de P2 e 2,5 horas para fabricar cada unidade de P3. O tempo mensal disponível é de 120 horas. As demandas esperadas pela empresa para cada um dos seus produtos são de 30 unidades para P1, 25 unidades para P2 e 25 unidades para P3. Construa o modelo matemático de programação linear com o objetivo de maximizar o lucro da empresa.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9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Exemplo 3 -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Solução:</a:t>
                </a:r>
              </a:p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=100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+150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+125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tempo		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  <a:ea typeface="Cambria Math"/>
                      </a:rPr>
                      <m:t>2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+3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+2,5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</m:t>
                    </m:r>
                  </m:oMath>
                </a14:m>
                <a:r>
                  <a:rPr lang="pt-BR" dirty="0" smtClean="0"/>
                  <a:t> 120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demanda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≤30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≤25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/>
                  <a:t>	</a:t>
                </a:r>
                <a:r>
                  <a:rPr lang="pt-B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≤25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Não nulidade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1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399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Exercício 1 -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Paulo é dono de um caminhão e diariamente ele realiza compras e transporte de caixas de frutas no Ceasa para diversos feirantes. Para a feira de quarta-feira, de acordo com a demanda e negociações com os feirantes ele necessita transportar 200 caixas de laranjas com lucro unitário de R$ 20,00; pelo menos 100 caixas de maças com lucro unitário de R$ 10,00; e no máximo 200 caixas de limões com lucro unitário de R$ 30,00.  Seu caminhão pode transportar no máximo 800 caixas de frutas por dia.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Qual o modelo matemático de programação linear que descreve como ele deve montar o seu caminhão para que possa obter lucro máximo?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1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Exercício 1 -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Solução:</a:t>
                </a:r>
              </a:p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𝑐𝑎𝑖𝑥𝑎𝑠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𝑚𝑎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𝑐𝑎𝑖𝑥𝑎𝑠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𝑙𝑖𝑚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õ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𝑒𝑠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=20∗200+10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+30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</a:rPr>
                      <m:t>=4.000+10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+30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dirty="0"/>
                  <a:t>	</a:t>
                </a:r>
                <a:r>
                  <a:rPr lang="pt-BR" dirty="0" smtClean="0"/>
                  <a:t>	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capacidade caminhão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2 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≤600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b="0" dirty="0" smtClean="0"/>
                  <a:t>Restrição demanda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 ≥100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≤200</m:t>
                    </m:r>
                  </m:oMath>
                </a14:m>
                <a:r>
                  <a:rPr lang="pt-BR" dirty="0" smtClean="0"/>
                  <a:t> </a:t>
                </a:r>
              </a:p>
              <a:p>
                <a:pPr marL="0" indent="0">
                  <a:buNone/>
                </a:pPr>
                <a:r>
                  <a:rPr lang="pt-BR" dirty="0" smtClean="0"/>
                  <a:t>Não nulidade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18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8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Exercício 2 -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Uma empresa, após um processo de racionalização de produção ficou com disponibilidade de 3 recursos produtivos, R1, R2 e R3. Um estudo sobre o uso desses recursos indicou a possibilidade de se fabricar 2 produtos P1 e P2. Levantando os custos e consultando o departamento de vendas sobre o preço de colocação no mercado, verificou-se que P1 daria um lucro de R$ 120,00 por unidade e P2 de R$ 150,00 por unidade. O departamento de produção forneceu a seguinte tabela de uso dos recursos.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Desenvolver o modelo matemático de programação linear que proporciona o maior lucro para a empresa.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594373"/>
              </p:ext>
            </p:extLst>
          </p:nvPr>
        </p:nvGraphicFramePr>
        <p:xfrm>
          <a:off x="498403" y="3422620"/>
          <a:ext cx="10525268" cy="132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317"/>
                <a:gridCol w="2631317"/>
                <a:gridCol w="2631317"/>
                <a:gridCol w="2631317"/>
              </a:tblGrid>
              <a:tr h="350409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Produto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R1 por unidade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R2 por unidade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R3 por unidade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</a:tr>
              <a:tr h="489613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P1</a:t>
                      </a:r>
                    </a:p>
                    <a:p>
                      <a:r>
                        <a:rPr lang="pt-BR" sz="1300" dirty="0" smtClean="0"/>
                        <a:t>P2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2</a:t>
                      </a:r>
                    </a:p>
                    <a:p>
                      <a:pPr algn="ctr"/>
                      <a:r>
                        <a:rPr lang="pt-BR" sz="1300" dirty="0" smtClean="0"/>
                        <a:t>4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3</a:t>
                      </a:r>
                    </a:p>
                    <a:p>
                      <a:pPr algn="ctr"/>
                      <a:r>
                        <a:rPr lang="pt-BR" sz="1300" dirty="0" smtClean="0"/>
                        <a:t>2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5</a:t>
                      </a:r>
                    </a:p>
                    <a:p>
                      <a:pPr algn="ctr"/>
                      <a:r>
                        <a:rPr lang="pt-BR" sz="1300" dirty="0" smtClean="0"/>
                        <a:t>3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</a:tr>
              <a:tr h="489613">
                <a:tc>
                  <a:txBody>
                    <a:bodyPr/>
                    <a:lstStyle/>
                    <a:p>
                      <a:r>
                        <a:rPr lang="pt-BR" sz="1300" dirty="0" smtClean="0"/>
                        <a:t>Disponibilidade mensal</a:t>
                      </a:r>
                      <a:r>
                        <a:rPr lang="pt-BR" sz="1300" baseline="0" dirty="0" smtClean="0"/>
                        <a:t> de recursos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100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90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120</a:t>
                      </a:r>
                      <a:endParaRPr lang="pt-BR" sz="1300" dirty="0"/>
                    </a:p>
                  </a:txBody>
                  <a:tcPr marL="115221" marR="115221" marT="43201" marB="432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72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Exercício 2 - resolução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pt-BR" b="1" dirty="0" smtClean="0"/>
                  <a:t>Solução:</a:t>
                </a:r>
              </a:p>
              <a:p>
                <a:pPr marL="0" indent="0">
                  <a:buNone/>
                </a:pPr>
                <a:r>
                  <a:rPr lang="pt-BR" b="1" i="1" dirty="0" smtClean="0"/>
                  <a:t>a) Variáveis de decisão?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𝑞𝑢𝑎𝑛𝑡𝑖𝑑𝑎𝑑𝑒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𝑑𝑒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b) Função objetivo?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Maximizar lucro 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𝑀𝑎𝑥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𝑍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=120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+150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b="1" i="1" dirty="0" smtClean="0"/>
                  <a:t>c) Restrições do modelo?</a:t>
                </a:r>
              </a:p>
              <a:p>
                <a:pPr marL="0" indent="0">
                  <a:buNone/>
                </a:pPr>
                <a:r>
                  <a:rPr lang="pt-BR" b="0" dirty="0" smtClean="0"/>
                  <a:t>Restrição recursos	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+4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2 </m:t>
                        </m:r>
                      </m:sub>
                    </m:sSub>
                    <m:r>
                      <a:rPr lang="pt-BR" b="0" i="1" smtClean="0">
                        <a:latin typeface="Cambria Math"/>
                        <a:ea typeface="Cambria Math"/>
                      </a:rPr>
                      <m:t>≤100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3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+2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≤90</m:t>
                    </m:r>
                  </m:oMath>
                </a14:m>
                <a:endParaRPr lang="pt-BR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pt-BR" dirty="0" smtClean="0"/>
                  <a:t>			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5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+3</m:t>
                    </m:r>
                    <m:sSub>
                      <m:sSubPr>
                        <m:ctrlPr>
                          <a:rPr lang="pt-B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≤120</m:t>
                    </m:r>
                  </m:oMath>
                </a14:m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Não nulidade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pt-BR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/>
                      </a:rPr>
                      <m:t>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pt-BR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Agora é com vocês!!!</a:t>
            </a:r>
          </a:p>
          <a:p>
            <a:endParaRPr lang="pt-BR" dirty="0"/>
          </a:p>
          <a:p>
            <a:r>
              <a:rPr lang="pt-BR" dirty="0" smtClean="0"/>
              <a:t>Em cada problema o aluno deverá construir o modelo matemático de acordo com as informações fornecidas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80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1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Um </a:t>
            </a:r>
            <a:r>
              <a:rPr lang="pt-BR" dirty="0" err="1" smtClean="0"/>
              <a:t>pizzaiolo</a:t>
            </a:r>
            <a:r>
              <a:rPr lang="pt-BR" dirty="0" smtClean="0"/>
              <a:t> trabalha 8 horas por dia e faz 16 pizzas por hora, caso faça somente pizzas, e 9 </a:t>
            </a:r>
            <a:r>
              <a:rPr lang="pt-BR" dirty="0" err="1" smtClean="0"/>
              <a:t>calzones</a:t>
            </a:r>
            <a:r>
              <a:rPr lang="pt-BR" dirty="0" smtClean="0"/>
              <a:t> por hora, se fizer somente </a:t>
            </a:r>
            <a:r>
              <a:rPr lang="pt-BR" dirty="0" err="1" smtClean="0"/>
              <a:t>calzones</a:t>
            </a:r>
            <a:r>
              <a:rPr lang="pt-BR" dirty="0" smtClean="0"/>
              <a:t>. Ele gasta 40 g de queijo para o preparo de uma pizza e 60 g de queijo para fazer um </a:t>
            </a:r>
            <a:r>
              <a:rPr lang="pt-BR" dirty="0" err="1" smtClean="0"/>
              <a:t>calzone</a:t>
            </a:r>
            <a:r>
              <a:rPr lang="pt-BR" dirty="0" smtClean="0"/>
              <a:t>. Sabendo que o total disponível de queijo é de 5 kg por dia, e que a pizza é vendida por R$ 18,00 e o </a:t>
            </a:r>
            <a:r>
              <a:rPr lang="pt-BR" dirty="0" err="1" smtClean="0"/>
              <a:t>calzone</a:t>
            </a:r>
            <a:r>
              <a:rPr lang="pt-BR" dirty="0" smtClean="0"/>
              <a:t> a R$ 22,00, pergunta-se: quantas unidades de pizzas e </a:t>
            </a:r>
            <a:r>
              <a:rPr lang="pt-BR" dirty="0" err="1" smtClean="0"/>
              <a:t>calzones</a:t>
            </a:r>
            <a:r>
              <a:rPr lang="pt-BR" dirty="0"/>
              <a:t> </a:t>
            </a:r>
            <a:r>
              <a:rPr lang="pt-BR" dirty="0" smtClean="0"/>
              <a:t>esta pizzaria deve vender por dia para maximizar a sua receita, considerando que ela tem três </a:t>
            </a:r>
            <a:r>
              <a:rPr lang="pt-BR" dirty="0" err="1" smtClean="0"/>
              <a:t>pizzaiolos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31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Pesquisa Operacional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Ramo </a:t>
            </a:r>
            <a:r>
              <a:rPr lang="pt-BR" dirty="0"/>
              <a:t>interdisciplinar da matemática </a:t>
            </a:r>
            <a:r>
              <a:rPr lang="pt-BR" dirty="0" smtClean="0"/>
              <a:t>aplicada, que faz </a:t>
            </a:r>
            <a:r>
              <a:rPr lang="pt-BR" dirty="0"/>
              <a:t>uso de modelos </a:t>
            </a:r>
            <a:r>
              <a:rPr lang="pt-BR" dirty="0" smtClean="0"/>
              <a:t>matemáticos para otimização e tomada </a:t>
            </a:r>
            <a:r>
              <a:rPr lang="pt-BR" dirty="0"/>
              <a:t>de </a:t>
            </a:r>
            <a:r>
              <a:rPr lang="pt-BR" dirty="0" smtClean="0"/>
              <a:t>decisão</a:t>
            </a:r>
          </a:p>
          <a:p>
            <a:endParaRPr lang="pt-BR" dirty="0" smtClean="0"/>
          </a:p>
          <a:p>
            <a:r>
              <a:rPr lang="pt-BR" dirty="0" smtClean="0"/>
              <a:t>Usada para </a:t>
            </a:r>
            <a:r>
              <a:rPr lang="pt-BR" dirty="0"/>
              <a:t>analisar sistemas complexos do mundo </a:t>
            </a:r>
            <a:r>
              <a:rPr lang="pt-BR" dirty="0" smtClean="0"/>
              <a:t>real com objetivo de melhorar </a:t>
            </a:r>
            <a:r>
              <a:rPr lang="pt-BR" dirty="0"/>
              <a:t>ou otimizar a </a:t>
            </a:r>
            <a:r>
              <a:rPr lang="pt-BR" dirty="0" smtClean="0"/>
              <a:t>performance de alguma situação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Muito usado na solução </a:t>
            </a:r>
            <a:r>
              <a:rPr lang="pt-BR" dirty="0"/>
              <a:t>de problemas gerenciais e </a:t>
            </a:r>
            <a:r>
              <a:rPr lang="pt-BR" dirty="0" smtClean="0"/>
              <a:t>administrativos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2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Suponha que para construir uma casa popular por mês uma construtora necessite de 2 pedreiros e 4 serventes. Para construir um apartamento no mesmo intervalo de tempo, a mesma construtora necessita de 3 pedreiros e 8 serventes. A construtora possui um efetivo total de 30 pedreiros e 70 serventes contratados. </a:t>
            </a:r>
            <a:r>
              <a:rPr lang="pt-BR" dirty="0" smtClean="0"/>
              <a:t>A </a:t>
            </a:r>
            <a:r>
              <a:rPr lang="pt-BR" dirty="0"/>
              <a:t>construtora obtém um lucro de R$3.000,00 na venda de cada casa popular e de R$5.000,00 na venda de cada apartamento e toda "produção" da construtora é vendida. Qual é a quantidade ótima de casas populares e apartamentos que a construtora deve construir para que obtenha lucro </a:t>
            </a:r>
            <a:r>
              <a:rPr lang="pt-BR" dirty="0" smtClean="0"/>
              <a:t>máximo?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191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3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Um sapateiro faz 6 sapatos por hora, se fizer somente sapatos, e 5 cintos por hora, se fizer somente cintos. Ele gasta 2 unidades de couro para fabricar 1 unidade de sapato e 1 unidade de couro para fabricar uma unidade de cinto. Sabendo-se que o total disponível de couro é de 6 unidades e que o lucro unitário por sapato é de $5,00 e o do cinto é de $2,00, pede-se: o modelo do sistema de produção do sapateiro, se o objetivo é maximizar seu lucro por hora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502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4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dirty="0"/>
              <a:t>Certa empresa fabrica 2 produtos P1 e P2. O lucro por unidade de P1 é de $100,00 e o lucro unitário de P2 é de $150,00. A empresa necessita de 2 horas para fabricar uma unidade de P1 e 3 horas para fabricar uma unidade de P2. O tempo mensal disponível para essas atividades é de 120 horas. As demandas esperadas para os 2 produtos levaram a empresa a decidir que os montantes produzidos de P1 e P2 não devem ultrapassar 40 unidades de P1 e 30 unidades de P2 por mês. Construa o modelo do sistema de produção mensal com o objetivo de maximizar o lucro da empresa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361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5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dirty="0"/>
              <a:t>Uma rede de </a:t>
            </a:r>
            <a:r>
              <a:rPr lang="pt-BR" dirty="0" err="1"/>
              <a:t>telvisão</a:t>
            </a:r>
            <a:r>
              <a:rPr lang="pt-BR" dirty="0"/>
              <a:t> local tem o seguinte problema: foi descoberto que o programa "A" com 20 minutos de música e 1 minuto de propaganda chama a atenção de 30.000 telespectadores, enquanto o programa "B", com 10 minutos de música e 1 minuto de propaganda chama a atenção de 10.000 telespectadores. No decorrer de uma semana, o </a:t>
            </a:r>
            <a:r>
              <a:rPr lang="pt-BR" dirty="0" err="1"/>
              <a:t>patrocionador</a:t>
            </a:r>
            <a:r>
              <a:rPr lang="pt-BR" dirty="0"/>
              <a:t> insiste no uso de no mínimo 5 minutos para sua propaganda e que não há verba para mais de 80 minutos de música. Quantas vezes por semana cada programa deve ser levado ao ar para obter o número máximo de telespectadores? Construa o modelo do sistema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668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6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dirty="0"/>
              <a:t>Uma empresa fabrica 2 modelos de cintos de couro. O modelo M1, de melhor qualidade, requer o dobro do tempo de fabricação em relação ao modelo M2. Se todos os cintos fossem do modelo M2, a empresa poderia produzir 1.000 unidades por dia. A disponibilidade de couro permite fabricar 800 cintos de ambos os modelos por dia. Os cintos empregam fivelas diferentes, cuja disponibilidade diária é de 400 para M1 e 700 para M2. Os lucros unitários são de $4,00 para M1 e $3,00 para M2. Qual o programa ótimo de produção que maximiza o lucro total diário da empresa? Construa, o modelo do sistema descrito.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019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7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2476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Uma empresa, após um processo de racionalização de produção, ficou com disponibilidade de 3 recursos produtivos, R1, R2, R3. Um estudo sobre o uso desses recursos indicou a possibilidade de se fabricar 2 produtos P1 e P2. Levantando os custos e consultando o departamento de vendas sobre o preço de colocação no mercado, verificou-se que P1 daria um lucro de $120,00 por unidade e P2, $150,00 por unidade. O departamento de produção forneceu a seguinte tabela de uso de recursos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35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3201"/>
              </p:ext>
            </p:extLst>
          </p:nvPr>
        </p:nvGraphicFramePr>
        <p:xfrm>
          <a:off x="432444" y="3830727"/>
          <a:ext cx="10657185" cy="20736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3430"/>
                <a:gridCol w="2664585"/>
                <a:gridCol w="2664585"/>
                <a:gridCol w="2664585"/>
              </a:tblGrid>
              <a:tr h="691219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Produto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Recursos </a:t>
                      </a:r>
                      <a:r>
                        <a:rPr lang="pt-BR" sz="1500" dirty="0" smtClean="0">
                          <a:effectLst/>
                        </a:rPr>
                        <a:t>R1</a:t>
                      </a: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 smtClean="0">
                          <a:effectLst/>
                        </a:rPr>
                        <a:t>por unidade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Recursos </a:t>
                      </a:r>
                      <a:r>
                        <a:rPr lang="pt-BR" sz="1500" dirty="0" smtClean="0">
                          <a:effectLst/>
                        </a:rPr>
                        <a:t>R2</a:t>
                      </a: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 smtClean="0">
                          <a:effectLst/>
                        </a:rPr>
                        <a:t>por unidade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Recursos </a:t>
                      </a:r>
                      <a:r>
                        <a:rPr lang="pt-BR" sz="1500" dirty="0" smtClean="0">
                          <a:effectLst/>
                        </a:rPr>
                        <a:t>R3</a:t>
                      </a: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 smtClean="0">
                          <a:effectLst/>
                        </a:rPr>
                        <a:t>por unidade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</a:tr>
              <a:tr h="345609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P1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2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3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5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</a:tr>
              <a:tr h="345609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P2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4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2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3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</a:tr>
              <a:tr h="691219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Disponibilidade de recursos por mês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100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90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120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362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8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pt-BR" dirty="0"/>
              <a:t>Um fazendeiro está estudando a divisão de sua propriedade nas seguintes atividades produtivas:</a:t>
            </a:r>
          </a:p>
          <a:p>
            <a:pPr lvl="1"/>
            <a:r>
              <a:rPr lang="pt-BR" dirty="0"/>
              <a:t>A (Arrendamento) - Destinar certa quantidade de alqueires para a plantação de cana-de-açúcar, a uma usina local, que se encarrega da atividade e paga pelo aluguel da terra $300,00 por alqueire por ano.</a:t>
            </a:r>
          </a:p>
          <a:p>
            <a:pPr lvl="1"/>
            <a:r>
              <a:rPr lang="pt-BR" dirty="0"/>
              <a:t>P (Pecuária) - Usar outra parte para a criação de gado de corte. A recuperação das pastagens requer adubação (100Kg/Alq.) e irrigação (100.000 litros de água/Alq.) por ano. O lucro estimado nessa atividade é de $400,00 por alqueire por ano.</a:t>
            </a:r>
          </a:p>
          <a:p>
            <a:pPr lvl="1"/>
            <a:r>
              <a:rPr lang="pt-BR" dirty="0"/>
              <a:t>S (Plantio de Soja) - Usar uma terceira parte para o plantio de soja. Essa cultura requer 200Kg por alqueire de adubos 200.000 litros de água/Alq. para irrigação por ano. O lucro estimado nessa atividade é de $500,00/alqueire no ano.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Disponibilidade de recursos por ano:</a:t>
            </a:r>
          </a:p>
          <a:p>
            <a:pPr lvl="1"/>
            <a:r>
              <a:rPr lang="pt-BR" dirty="0"/>
              <a:t>12.750.000 litros de água</a:t>
            </a:r>
          </a:p>
          <a:p>
            <a:pPr lvl="1"/>
            <a:r>
              <a:rPr lang="pt-BR" dirty="0"/>
              <a:t>14.000 Kg de adubo</a:t>
            </a:r>
          </a:p>
          <a:p>
            <a:pPr lvl="1"/>
            <a:r>
              <a:rPr lang="pt-BR" dirty="0"/>
              <a:t>100 alqueires de terra.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Quantos alqueires deverá destinar a cada atividade para proporcionar o melhor retorno? Construa o modelo de decisão.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1336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9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t-BR" dirty="0" smtClean="0"/>
              <a:t>O </a:t>
            </a:r>
            <a:r>
              <a:rPr lang="pt-BR" dirty="0"/>
              <a:t>departamento de marketing de uma empresa estuda a forma mais econômica de aumentar em 30% as vendas de seus dois produtos P1 e P2.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As alternativas são:</a:t>
            </a:r>
          </a:p>
          <a:p>
            <a:pPr lvl="1"/>
            <a:r>
              <a:rPr lang="pt-BR" dirty="0"/>
              <a:t>Investir em um programa institucional com outras empresas do mesmo ramo. Esse programa requer um investimento mínimo de $3.000,00 e deve proporcionar um aumento de 3% nas vendas de cada produto, para cada $1.000,00 investidos.</a:t>
            </a:r>
          </a:p>
          <a:p>
            <a:pPr lvl="1"/>
            <a:r>
              <a:rPr lang="pt-BR" dirty="0"/>
              <a:t>Investir diretamente na divulgação dos produtos. Cada $1.000,00 investidos em P1 retornam um aumento de 4% nas vendas, enquanto que para P2 o retorno é de 10%.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A empresa dispõe de $10.000,00 para esse empreendimento. Quanto deverá destinar a cada atividade? Construa o modelo do sistema descrito.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4" y="143743"/>
            <a:ext cx="10369868" cy="1080029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10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04" y="1354778"/>
            <a:ext cx="10369868" cy="224534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1600" dirty="0"/>
              <a:t>Uma liga especial constituída de ferro, carvão, silício e níquel pode ser obtida usando a mistura desses minerais puros além de 2 tipos de materiais recuperados: </a:t>
            </a:r>
            <a:endParaRPr lang="pt-BR" sz="1600" dirty="0" smtClean="0"/>
          </a:p>
          <a:p>
            <a:pPr marL="0" lvl="0" indent="0">
              <a:buNone/>
            </a:pPr>
            <a:endParaRPr lang="pt-BR" sz="1600" dirty="0"/>
          </a:p>
          <a:p>
            <a:r>
              <a:rPr lang="pt-BR" sz="1600" b="1" dirty="0" smtClean="0"/>
              <a:t>Composição do Material </a:t>
            </a:r>
            <a:r>
              <a:rPr lang="pt-BR" sz="1600" b="1" dirty="0"/>
              <a:t>Recuperado 1 </a:t>
            </a:r>
            <a:r>
              <a:rPr lang="pt-BR" sz="1600" b="1" dirty="0" smtClean="0"/>
              <a:t>(MR1): </a:t>
            </a:r>
            <a:r>
              <a:rPr lang="pt-BR" sz="1600" dirty="0" smtClean="0"/>
              <a:t>60% de ferro; 20% de carvão; 20% de silício; custo por kg: $ 0,20.</a:t>
            </a:r>
            <a:endParaRPr lang="pt-BR" sz="1600" dirty="0"/>
          </a:p>
          <a:p>
            <a:r>
              <a:rPr lang="pt-BR" sz="1600" b="1" dirty="0" smtClean="0"/>
              <a:t>Composição do Material </a:t>
            </a:r>
            <a:r>
              <a:rPr lang="pt-BR" sz="1600" b="1" dirty="0"/>
              <a:t>Recuperado 2 </a:t>
            </a:r>
            <a:r>
              <a:rPr lang="pt-BR" sz="1600" b="1" dirty="0" smtClean="0"/>
              <a:t>(MR2): </a:t>
            </a:r>
            <a:r>
              <a:rPr lang="pt-BR" sz="1600" dirty="0" smtClean="0"/>
              <a:t>70% de ferro; 20% de carvão; 5% de silício; 5% de níquel; custo por kg: $ 0,25.</a:t>
            </a:r>
            <a:endParaRPr lang="pt-BR" sz="1600" dirty="0"/>
          </a:p>
          <a:p>
            <a:pPr marL="0" indent="0">
              <a:buNone/>
            </a:pPr>
            <a:r>
              <a:rPr lang="pt-BR" sz="1600" dirty="0"/>
              <a:t> </a:t>
            </a:r>
          </a:p>
          <a:p>
            <a:pPr marL="0" indent="0">
              <a:buNone/>
            </a:pPr>
            <a:r>
              <a:rPr lang="pt-BR" sz="1600" dirty="0"/>
              <a:t>A liga deve ter a seguinte composição final:</a:t>
            </a:r>
          </a:p>
          <a:p>
            <a:endParaRPr lang="pt-BR" sz="1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38</a:t>
            </a:fld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168577"/>
              </p:ext>
            </p:extLst>
          </p:nvPr>
        </p:nvGraphicFramePr>
        <p:xfrm>
          <a:off x="3168749" y="3744230"/>
          <a:ext cx="5262633" cy="10080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54020"/>
                <a:gridCol w="1754020"/>
                <a:gridCol w="1754593"/>
              </a:tblGrid>
              <a:tr h="2016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Matéria-prima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% Mínima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% Máxima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016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Ferro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60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65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016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Carvão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15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20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016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Silício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15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20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016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</a:rPr>
                        <a:t>Níquel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5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</a:rPr>
                        <a:t>8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</a:tbl>
          </a:graphicData>
        </a:graphic>
      </p:graphicFrame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89138" y="4959745"/>
            <a:ext cx="10369868" cy="1088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dirty="0"/>
              <a:t>O custo dos materiais puros são (por Kg): ferro: $0,30; carvão: $0,20; silício: $0,28; níquel:$0,50. Qual deverá ser a composição da mistura em termos dos materiais disponíveis, com menor custo por Kg? Construa o modelo de decisão. </a:t>
            </a:r>
          </a:p>
        </p:txBody>
      </p:sp>
    </p:spTree>
    <p:extLst>
      <p:ext uri="{BB962C8B-B14F-4D97-AF65-F5344CB8AC3E}">
        <p14:creationId xmlns:p14="http://schemas.microsoft.com/office/powerpoint/2010/main" val="28693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4" y="287850"/>
            <a:ext cx="10369868" cy="1080029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Problema 11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04" y="1583903"/>
            <a:ext cx="10369868" cy="142885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000" dirty="0"/>
              <a:t>Uma rede de depósitos de material de construção tem 4 lojas que devem ser abastecidas com 50 m3 (L1), 80 m3 (L2), 40 m3 (L3), 100 m3 (L4) de areia grossa. Essa areia pode ser encarregada em 3 portos P1, P2 e P3, cujas distâncias às lojas estão no quadro (em km):</a:t>
            </a:r>
          </a:p>
          <a:p>
            <a:endParaRPr lang="pt-BR" sz="16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39</a:t>
            </a:fld>
            <a:endParaRPr 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89138" y="4328742"/>
            <a:ext cx="10369868" cy="1088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800" dirty="0"/>
              <a:t>O caminhão pode transportar 10 m3 por viagem. Os portos tem areia para suprir qualquer demanda. Estabelecer um plano de transporte que minimize a distância total percorrida entre os portos e as lojas e supra as necessidades das lojas. Construa o </a:t>
            </a:r>
            <a:r>
              <a:rPr lang="pt-BR" sz="1800" dirty="0" smtClean="0"/>
              <a:t>modelo de programação linear </a:t>
            </a:r>
            <a:r>
              <a:rPr lang="pt-BR" sz="1800" dirty="0"/>
              <a:t>do problema.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027568"/>
              </p:ext>
            </p:extLst>
          </p:nvPr>
        </p:nvGraphicFramePr>
        <p:xfrm>
          <a:off x="2020314" y="3110551"/>
          <a:ext cx="7370126" cy="9216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3865"/>
                <a:gridCol w="1473865"/>
                <a:gridCol w="1473865"/>
                <a:gridCol w="1473865"/>
                <a:gridCol w="1474666"/>
              </a:tblGrid>
              <a:tr h="2304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 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L1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L2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L3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L4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304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P1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30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20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24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18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304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P2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12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36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30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24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  <a:tr h="230406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P3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8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15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25</a:t>
                      </a:r>
                      <a:endParaRPr lang="pt-BR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20</a:t>
                      </a:r>
                      <a:endParaRPr lang="pt-BR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6416" marR="864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1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Breve histórico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II Guerra Mundial: surgimento da PO</a:t>
            </a:r>
          </a:p>
          <a:p>
            <a:endParaRPr lang="pt-BR" dirty="0" smtClean="0"/>
          </a:p>
          <a:p>
            <a:r>
              <a:rPr lang="pt-BR" dirty="0" smtClean="0"/>
              <a:t>1940: desenvolvimento do método SIMPLEX por George B. </a:t>
            </a:r>
            <a:r>
              <a:rPr lang="pt-BR" dirty="0" err="1" smtClean="0"/>
              <a:t>Dantzig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Após conflito, grande desenvolvimento para uso civil, principalmente nas organizações</a:t>
            </a:r>
          </a:p>
          <a:p>
            <a:endParaRPr lang="pt-BR" dirty="0"/>
          </a:p>
          <a:p>
            <a:r>
              <a:rPr lang="pt-BR" dirty="0" smtClean="0"/>
              <a:t>Com revolução computacional seu uso se torna intensivo 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2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Diversas aplicações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</a:t>
            </a:r>
            <a:r>
              <a:rPr lang="pt-BR" dirty="0" smtClean="0"/>
              <a:t>timização </a:t>
            </a:r>
            <a:r>
              <a:rPr lang="pt-BR" dirty="0"/>
              <a:t>de </a:t>
            </a:r>
            <a:r>
              <a:rPr lang="pt-BR" dirty="0" smtClean="0"/>
              <a:t>recursos</a:t>
            </a:r>
            <a:endParaRPr lang="pt-BR" dirty="0"/>
          </a:p>
          <a:p>
            <a:r>
              <a:rPr lang="pt-BR" dirty="0" smtClean="0"/>
              <a:t>Roteirização</a:t>
            </a:r>
            <a:endParaRPr lang="pt-BR" dirty="0"/>
          </a:p>
          <a:p>
            <a:r>
              <a:rPr lang="pt-BR" dirty="0" smtClean="0"/>
              <a:t>Carteiras </a:t>
            </a:r>
            <a:r>
              <a:rPr lang="pt-BR" dirty="0"/>
              <a:t>de </a:t>
            </a:r>
            <a:r>
              <a:rPr lang="pt-BR" dirty="0" smtClean="0"/>
              <a:t>investimento</a:t>
            </a:r>
            <a:endParaRPr lang="pt-BR" dirty="0"/>
          </a:p>
          <a:p>
            <a:r>
              <a:rPr lang="pt-BR" dirty="0"/>
              <a:t>A</a:t>
            </a:r>
            <a:r>
              <a:rPr lang="pt-BR" dirty="0" smtClean="0"/>
              <a:t>locação </a:t>
            </a:r>
            <a:r>
              <a:rPr lang="pt-BR" dirty="0"/>
              <a:t>de </a:t>
            </a:r>
            <a:r>
              <a:rPr lang="pt-BR" dirty="0" smtClean="0"/>
              <a:t>pessoas</a:t>
            </a:r>
            <a:endParaRPr lang="pt-BR" dirty="0"/>
          </a:p>
          <a:p>
            <a:r>
              <a:rPr lang="pt-BR" dirty="0" smtClean="0"/>
              <a:t>Determinação </a:t>
            </a:r>
            <a:r>
              <a:rPr lang="pt-BR" dirty="0"/>
              <a:t>de </a:t>
            </a:r>
            <a:r>
              <a:rPr lang="pt-BR" i="1" dirty="0" err="1"/>
              <a:t>mix</a:t>
            </a:r>
            <a:r>
              <a:rPr lang="pt-BR" dirty="0"/>
              <a:t> de </a:t>
            </a:r>
            <a:r>
              <a:rPr lang="pt-BR" dirty="0" smtClean="0"/>
              <a:t>produtos</a:t>
            </a:r>
            <a:endParaRPr lang="pt-BR" dirty="0"/>
          </a:p>
          <a:p>
            <a:r>
              <a:rPr lang="pt-BR" dirty="0"/>
              <a:t>E</a:t>
            </a:r>
            <a:r>
              <a:rPr lang="pt-BR" dirty="0" smtClean="0"/>
              <a:t>scalonamento </a:t>
            </a:r>
            <a:r>
              <a:rPr lang="pt-BR" dirty="0"/>
              <a:t>e planejamento da </a:t>
            </a:r>
            <a:r>
              <a:rPr lang="pt-BR" dirty="0" smtClean="0"/>
              <a:t>produção</a:t>
            </a:r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lanejamento financeiro</a:t>
            </a:r>
            <a:endParaRPr lang="pt-BR" dirty="0"/>
          </a:p>
          <a:p>
            <a:r>
              <a:rPr lang="pt-BR" dirty="0"/>
              <a:t>A</a:t>
            </a:r>
            <a:r>
              <a:rPr lang="pt-BR" dirty="0" smtClean="0"/>
              <a:t>nálise </a:t>
            </a:r>
            <a:r>
              <a:rPr lang="pt-BR" dirty="0"/>
              <a:t>de </a:t>
            </a:r>
            <a:r>
              <a:rPr lang="pt-BR" dirty="0" smtClean="0"/>
              <a:t>projetos</a:t>
            </a:r>
          </a:p>
          <a:p>
            <a:r>
              <a:rPr lang="pt-BR" dirty="0" smtClean="0"/>
              <a:t>Etc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28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PO lida com Problemas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Problema:</a:t>
            </a:r>
          </a:p>
          <a:p>
            <a:pPr lvl="1"/>
            <a:r>
              <a:rPr lang="pt-BR" dirty="0" smtClean="0"/>
              <a:t>Assunto controverso que pode ser objeto de estudo</a:t>
            </a:r>
          </a:p>
          <a:p>
            <a:pPr lvl="1"/>
            <a:r>
              <a:rPr lang="pt-BR" dirty="0" smtClean="0"/>
              <a:t>Questão que trás algum transtorno que deveria ser resolvido</a:t>
            </a:r>
          </a:p>
          <a:p>
            <a:pPr lvl="1"/>
            <a:r>
              <a:rPr lang="pt-BR" dirty="0" smtClean="0"/>
              <a:t>Envolve delineamento e entendimento de objetivos, com adoção de plano de ação para sua resolução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3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Modelo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Acerca de determinado problema são recolhidas todas as informações, restrições e alternativas para sua solução</a:t>
            </a:r>
          </a:p>
          <a:p>
            <a:endParaRPr lang="pt-BR" dirty="0"/>
          </a:p>
          <a:p>
            <a:r>
              <a:rPr lang="pt-BR" dirty="0" smtClean="0"/>
              <a:t>Solução passa por algum modelo, ou protótipo, ou exemplo a ser buscado e imitado para sua resolução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Modelos icônicos: </a:t>
            </a:r>
            <a:r>
              <a:rPr lang="pt-BR" dirty="0" smtClean="0"/>
              <a:t>construídos a partir de fatos da realidade (exemplo: mapa de uma cidade)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Modelos analógicos: </a:t>
            </a:r>
            <a:r>
              <a:rPr lang="pt-BR" dirty="0" smtClean="0"/>
              <a:t>representação física de fenômeno ou processo (exemplo: termômetro)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Modelos abstratos: </a:t>
            </a:r>
            <a:r>
              <a:rPr lang="pt-BR" dirty="0" smtClean="0"/>
              <a:t>usados para entender propriedades e tomar decisões por meio de formulações matemáticas </a:t>
            </a:r>
            <a:r>
              <a:rPr lang="pt-BR" b="1" dirty="0" smtClean="0"/>
              <a:t>(usaremos estes em PO)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30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Roteiro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Formular problema ou questão a ser respondida</a:t>
            </a:r>
          </a:p>
          <a:p>
            <a:endParaRPr lang="pt-BR" dirty="0" smtClean="0"/>
          </a:p>
          <a:p>
            <a:r>
              <a:rPr lang="pt-BR" dirty="0" smtClean="0"/>
              <a:t>Construir modelo matemático</a:t>
            </a:r>
          </a:p>
          <a:p>
            <a:endParaRPr lang="pt-BR" dirty="0" smtClean="0"/>
          </a:p>
          <a:p>
            <a:r>
              <a:rPr lang="pt-BR" dirty="0" smtClean="0"/>
              <a:t>Validar modelo (com base em testes e soluções encontradas)</a:t>
            </a:r>
          </a:p>
          <a:p>
            <a:endParaRPr lang="pt-BR" dirty="0" smtClean="0"/>
          </a:p>
          <a:p>
            <a:r>
              <a:rPr lang="pt-BR" dirty="0" smtClean="0"/>
              <a:t>Validar ou reformular modelo</a:t>
            </a:r>
          </a:p>
          <a:p>
            <a:endParaRPr lang="pt-BR" dirty="0" smtClean="0"/>
          </a:p>
          <a:p>
            <a:r>
              <a:rPr lang="pt-BR" dirty="0" smtClean="0"/>
              <a:t>Aplicar modelo para tomada de decisões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997F-DFFD-4E04-8ABF-92EE1D168D7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Processo de modelagem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Pesquisa Operacional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pic>
        <p:nvPicPr>
          <p:cNvPr id="4098" name="Picture 2" descr="http://1.bp.blogspot.com/-a5xmdARZt1s/TbV70dXwD4I/AAAAAAAAAXI/1n5taT5G-yE/s1600/p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00" y="2151433"/>
            <a:ext cx="8557986" cy="278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944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3422</Words>
  <Application>Microsoft Office PowerPoint</Application>
  <PresentationFormat>Personalizar</PresentationFormat>
  <Paragraphs>440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Pesquisa Operacional</vt:lpstr>
      <vt:lpstr>Introdução à pO e modelagem</vt:lpstr>
      <vt:lpstr>Pesquisa Operacional</vt:lpstr>
      <vt:lpstr>Breve histórico</vt:lpstr>
      <vt:lpstr>Diversas aplicações</vt:lpstr>
      <vt:lpstr>PO lida com Problemas</vt:lpstr>
      <vt:lpstr>Modelo</vt:lpstr>
      <vt:lpstr>Roteiro</vt:lpstr>
      <vt:lpstr>Processo de modelagem</vt:lpstr>
      <vt:lpstr>Processo de construção</vt:lpstr>
      <vt:lpstr>Alguns exemplos reais</vt:lpstr>
      <vt:lpstr>Vamos começar a modelar?</vt:lpstr>
      <vt:lpstr>Exemplos de modelagem</vt:lpstr>
      <vt:lpstr>Exemplo 1 - modelagem</vt:lpstr>
      <vt:lpstr>Exemplo 1 - resolução</vt:lpstr>
      <vt:lpstr>Exemplo 1 (alternativo) – modelagem</vt:lpstr>
      <vt:lpstr>Exemplo 1 (alternativo) - resolução</vt:lpstr>
      <vt:lpstr>Exemplo 1 | Exemplo 1 (alternativo)</vt:lpstr>
      <vt:lpstr>Exemplo 2 - modelagem</vt:lpstr>
      <vt:lpstr>Exemplo 2 - resolução</vt:lpstr>
      <vt:lpstr>Exemplo 3 - modelagem</vt:lpstr>
      <vt:lpstr>Exemplo 3 - resolução</vt:lpstr>
      <vt:lpstr>Modelagem</vt:lpstr>
      <vt:lpstr>Exercício 1 - modelagem</vt:lpstr>
      <vt:lpstr>Exercício 1 - resolução</vt:lpstr>
      <vt:lpstr>Exercício 2 - modelagem</vt:lpstr>
      <vt:lpstr>Exercício 2 - resolução</vt:lpstr>
      <vt:lpstr>Problemas</vt:lpstr>
      <vt:lpstr>Problema 1</vt:lpstr>
      <vt:lpstr>Problema 2</vt:lpstr>
      <vt:lpstr>Problema 3</vt:lpstr>
      <vt:lpstr>Problema 4</vt:lpstr>
      <vt:lpstr>Problema 5</vt:lpstr>
      <vt:lpstr>Problema 6</vt:lpstr>
      <vt:lpstr>Problema 7</vt:lpstr>
      <vt:lpstr>Problema 8</vt:lpstr>
      <vt:lpstr>Problema 9</vt:lpstr>
      <vt:lpstr>Problema 10</vt:lpstr>
      <vt:lpstr>Problema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de Giro e  Análise Financeira</dc:title>
  <dc:creator>Diego Fernandes Emiliano Silva</dc:creator>
  <cp:lastModifiedBy>Diego Fernandes Emiliano Silva</cp:lastModifiedBy>
  <cp:revision>41</cp:revision>
  <dcterms:created xsi:type="dcterms:W3CDTF">2019-02-07T16:07:51Z</dcterms:created>
  <dcterms:modified xsi:type="dcterms:W3CDTF">2020-03-02T20:24:33Z</dcterms:modified>
</cp:coreProperties>
</file>