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65D9B-DAB4-498F-8E41-3D7BBB8E491A}" type="datetimeFigureOut">
              <a:rPr lang="pt-BR" smtClean="0"/>
              <a:t>09/03/2020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396AA-DF86-4B93-A781-F7560F1CF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53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82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89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4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1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78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1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34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80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87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19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1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Pesquisa Operacional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Método Gráfico</a:t>
            </a:r>
          </a:p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7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Passo 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Determinar se existe solução ou soluções e seu ponto ótimo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Pelo gráfico do passo 3, verifica-se que quanto mais distante a função objetivo, maior o resultado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Como o objetivo do problema é maximizar z, verifica-se que a função objetivo que maximiza o resultado deve passar pelo ponto E do gráfico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O ponto E é o cruzamento da Eq1 com a Eq2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3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Passo 4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31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31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sz="3100" b="0" i="1" smtClean="0">
                                  <a:latin typeface="Cambria Math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pt-BR" sz="31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1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1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sz="3100" b="0" i="1" smtClean="0">
                                  <a:latin typeface="Cambria Math"/>
                                  <a:ea typeface="Cambria Math"/>
                                </a:rPr>
                                <m:t>≤60</m:t>
                              </m:r>
                            </m:e>
                            <m:e>
                              <m:r>
                                <a:rPr lang="pt-BR" sz="31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sz="31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31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sz="3100" b="0" i="1" smtClean="0">
                                  <a:latin typeface="Cambria Math"/>
                                  <a:ea typeface="Cambria Math"/>
                                </a:rPr>
                                <m:t>≤60</m:t>
                              </m:r>
                              <m:r>
                                <m:rPr>
                                  <m:nor/>
                                </m:rPr>
                                <a:rPr lang="pt-BR" sz="3100" b="0" dirty="0" smtClean="0">
                                  <a:ea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t-BR" sz="31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pt-BR" sz="310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sz="3100" b="0" dirty="0" smtClean="0">
                    <a:ea typeface="Cambria Math"/>
                  </a:rPr>
                  <a:t>Resolvendo o sistema linear, verifica-se que </a:t>
                </a:r>
              </a:p>
              <a:p>
                <a:pPr marL="0" indent="0">
                  <a:buNone/>
                </a:pPr>
                <a:endParaRPr lang="pt-BR" sz="31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31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31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sz="31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sz="3100" b="0" i="1" smtClean="0">
                        <a:latin typeface="Cambria Math"/>
                        <a:ea typeface="Cambria Math"/>
                      </a:rPr>
                      <m:t>=20</m:t>
                    </m:r>
                  </m:oMath>
                </a14:m>
                <a:r>
                  <a:rPr lang="pt-BR" sz="3100" b="0" dirty="0" smtClean="0">
                    <a:ea typeface="Cambria Math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31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31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sz="3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sz="3100" b="0" i="1" smtClean="0">
                        <a:latin typeface="Cambria Math"/>
                        <a:ea typeface="Cambria Math"/>
                      </a:rPr>
                      <m:t>=20</m:t>
                    </m:r>
                  </m:oMath>
                </a14:m>
                <a:r>
                  <a:rPr lang="pt-BR" sz="3100" b="0" dirty="0" smtClean="0">
                    <a:ea typeface="Cambria Math"/>
                  </a:rPr>
                  <a:t> </a:t>
                </a:r>
              </a:p>
              <a:p>
                <a:endParaRPr lang="pt-BR" sz="3100" dirty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pt-BR" sz="3100" b="0" dirty="0" smtClean="0">
                    <a:ea typeface="Cambria Math"/>
                  </a:rPr>
                  <a:t>Substituindo os dois pontos na função objetivo temos</a:t>
                </a:r>
              </a:p>
              <a:p>
                <a:pPr marL="0" indent="0">
                  <a:buNone/>
                </a:pPr>
                <a:endParaRPr lang="pt-BR" sz="31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3100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pt-BR" sz="3100" b="0" i="1" smtClean="0">
                          <a:latin typeface="Cambria Math"/>
                          <a:ea typeface="Cambria Math"/>
                        </a:rPr>
                        <m:t>=20∗20+25∗20=900</m:t>
                      </m:r>
                    </m:oMath>
                  </m:oMathPara>
                </a14:m>
                <a:endParaRPr lang="pt-BR" sz="310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pt-BR" sz="2400" b="0" dirty="0" smtClean="0">
                    <a:ea typeface="Cambria Math"/>
                  </a:rPr>
                  <a:t>	</a:t>
                </a:r>
              </a:p>
              <a:p>
                <a:pPr marL="0" indent="0">
                  <a:buNone/>
                </a:pPr>
                <a:endParaRPr lang="pt-BR" sz="2400" dirty="0" smtClean="0"/>
              </a:p>
              <a:p>
                <a:pPr marL="0" indent="0">
                  <a:buNone/>
                </a:pPr>
                <a:r>
                  <a:rPr lang="pt-BR" sz="2400" dirty="0" smtClean="0"/>
                  <a:t>	</a:t>
                </a:r>
                <a:endParaRPr lang="pt-BR" sz="24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2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– passo 4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12</a:t>
            </a:fld>
            <a:endParaRPr lang="pt-B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44" y="1600200"/>
            <a:ext cx="7192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1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Apresentação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Programação Linear (PL) consiste em métodos para resolver problemas, onde pretendemos otimizar determinado objetivo sujeito à um conjunto de restrições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 presente material irá apresentar a técnica de resolução de problemas de PL pelo </a:t>
            </a:r>
            <a:r>
              <a:rPr lang="pt-BR" b="1" dirty="0" smtClean="0"/>
              <a:t>Método Gráfico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 smtClean="0"/>
              <a:t>Este método permite resolver com facilidade problemas que envolvam </a:t>
            </a:r>
            <a:r>
              <a:rPr lang="pt-BR" b="1" dirty="0" smtClean="0"/>
              <a:t>até duas variáveis </a:t>
            </a:r>
            <a:r>
              <a:rPr lang="pt-BR" dirty="0" smtClean="0"/>
              <a:t>de decisão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5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pt-BR" dirty="0" smtClean="0"/>
                  <a:t>Resolver pelo método gráfico o seguinte sistema</a:t>
                </a:r>
              </a:p>
              <a:p>
                <a:endParaRPr lang="pt-B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</a:rPr>
                      <m:t>=20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+25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 smtClean="0"/>
                  <a:t>		FO: Função Objetivo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 algn="ctr">
                  <a:buNone/>
                </a:pPr>
                <a:r>
                  <a:rPr lang="pt-BR" dirty="0" smtClean="0"/>
                  <a:t>Sujeito à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600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600" b="0" i="1" smtClean="0">
                        <a:latin typeface="Cambria Math"/>
                        <a:ea typeface="Cambria Math"/>
                      </a:rPr>
                      <m:t>≤60 </m:t>
                    </m:r>
                  </m:oMath>
                </a14:m>
                <a:r>
                  <a:rPr lang="pt-BR" sz="2600" dirty="0" smtClean="0"/>
                  <a:t>	Eq1: Restrição técnica 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2600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pt-BR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6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600" b="0" i="1" smtClean="0">
                        <a:latin typeface="Cambria Math"/>
                        <a:ea typeface="Cambria Math"/>
                      </a:rPr>
                      <m:t>≤60</m:t>
                    </m:r>
                  </m:oMath>
                </a14:m>
                <a:r>
                  <a:rPr lang="pt-BR" sz="2600" dirty="0" smtClean="0"/>
                  <a:t> 	Eq2: Restrição técnica 2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6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pt-BR" sz="2600" b="0" i="1" smtClean="0">
                        <a:latin typeface="Cambria Math"/>
                        <a:ea typeface="Cambria Math"/>
                      </a:rPr>
                      <m:t>25</m:t>
                    </m:r>
                  </m:oMath>
                </a14:m>
                <a:r>
                  <a:rPr lang="pt-BR" sz="2600" dirty="0" smtClean="0"/>
                  <a:t> 		</a:t>
                </a:r>
                <a:r>
                  <a:rPr lang="pt-BR" sz="2600" dirty="0" err="1" smtClean="0"/>
                  <a:t>Eq</a:t>
                </a:r>
                <a:r>
                  <a:rPr lang="pt-BR" sz="2600" dirty="0" smtClean="0"/>
                  <a:t> 3: Restrição técnica 3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t-BR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6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pt-BR" sz="26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pt-BR" sz="2600" dirty="0" smtClean="0"/>
                  <a:t>		</a:t>
                </a:r>
                <a:r>
                  <a:rPr lang="pt-BR" sz="2600" dirty="0" err="1" smtClean="0"/>
                  <a:t>Eq</a:t>
                </a:r>
                <a:r>
                  <a:rPr lang="pt-BR" sz="2600" dirty="0" smtClean="0"/>
                  <a:t> 4 e 5: Restrições de não negatividade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3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1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Passo 1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Marcar as restrições técnicas no gráfico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Na </a:t>
                </a:r>
                <a:r>
                  <a:rPr lang="pt-BR" dirty="0" err="1" smtClean="0"/>
                  <a:t>Eq</a:t>
                </a:r>
                <a:r>
                  <a:rPr lang="pt-BR" dirty="0" smtClean="0"/>
                  <a:t> 1: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≤60</m:t>
                    </m:r>
                  </m:oMath>
                </a14:m>
                <a:endParaRPr lang="pt-BR" dirty="0" smtClean="0"/>
              </a:p>
              <a:p>
                <a:pPr marL="457200" lvl="1" indent="0">
                  <a:buNone/>
                </a:pPr>
                <a:r>
                  <a:rPr lang="pt-BR" dirty="0" smtClean="0"/>
                  <a:t>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=30</m:t>
                    </m:r>
                  </m:oMath>
                </a14:m>
                <a:r>
                  <a:rPr lang="pt-BR" dirty="0" smtClean="0"/>
                  <a:t> --- Dessa forma temos coordenada (0,30)</a:t>
                </a:r>
              </a:p>
              <a:p>
                <a:pPr marL="457200" lvl="1" indent="0">
                  <a:buNone/>
                </a:pPr>
                <a:r>
                  <a:rPr lang="pt-BR" dirty="0" smtClean="0"/>
                  <a:t>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=60</m:t>
                    </m:r>
                  </m:oMath>
                </a14:m>
                <a:r>
                  <a:rPr lang="pt-BR" dirty="0" smtClean="0"/>
                  <a:t> --- Dessa forma temos coordenada (60,0)</a:t>
                </a:r>
              </a:p>
              <a:p>
                <a:pPr lvl="1"/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Na </a:t>
                </a:r>
                <a:r>
                  <a:rPr lang="pt-BR" dirty="0" err="1" smtClean="0"/>
                  <a:t>Eq</a:t>
                </a:r>
                <a:r>
                  <a:rPr lang="pt-BR" dirty="0" smtClean="0"/>
                  <a:t> 2: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≤60</m:t>
                    </m:r>
                  </m:oMath>
                </a14:m>
                <a:r>
                  <a:rPr lang="pt-BR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pt-BR" dirty="0" smtClean="0"/>
                  <a:t>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=60</m:t>
                    </m:r>
                  </m:oMath>
                </a14:m>
                <a:r>
                  <a:rPr lang="pt-BR" dirty="0" smtClean="0"/>
                  <a:t> --- Dessa forma temos coordenada (0,60)</a:t>
                </a:r>
              </a:p>
              <a:p>
                <a:pPr marL="457200" lvl="1" indent="0">
                  <a:buNone/>
                </a:pPr>
                <a:r>
                  <a:rPr lang="pt-BR" dirty="0" smtClean="0"/>
                  <a:t>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=30</m:t>
                    </m:r>
                  </m:oMath>
                </a14:m>
                <a:r>
                  <a:rPr lang="pt-BR" dirty="0" smtClean="0"/>
                  <a:t> --- Dessa forma temos coordenada (30,0)</a:t>
                </a:r>
              </a:p>
              <a:p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Na </a:t>
                </a:r>
                <a:r>
                  <a:rPr lang="pt-BR" dirty="0" err="1" smtClean="0"/>
                  <a:t>Eq</a:t>
                </a:r>
                <a:r>
                  <a:rPr lang="pt-BR" dirty="0" smtClean="0"/>
                  <a:t> 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25</m:t>
                    </m:r>
                  </m:oMath>
                </a14:m>
                <a:r>
                  <a:rPr lang="pt-BR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pt-BR" dirty="0" smtClean="0"/>
                  <a:t>Verifica-se </a:t>
                </a:r>
                <a:r>
                  <a:rPr lang="pt-BR" dirty="0"/>
                  <a:t>que para qualquer valor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, o valor é sempre 25. </a:t>
                </a:r>
                <a:r>
                  <a:rPr lang="pt-BR" dirty="0" smtClean="0"/>
                  <a:t>Portanto se tratar de </a:t>
                </a:r>
                <a:r>
                  <a:rPr lang="pt-BR" dirty="0"/>
                  <a:t>uma </a:t>
                </a:r>
                <a:r>
                  <a:rPr lang="pt-BR" dirty="0" smtClean="0"/>
                  <a:t>inequação </a:t>
                </a:r>
                <a:r>
                  <a:rPr lang="pt-BR" dirty="0"/>
                  <a:t>constante </a:t>
                </a:r>
                <a:r>
                  <a:rPr lang="pt-BR" dirty="0" smtClean="0"/>
                  <a:t>que passa pela coordenada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25,0</m:t>
                        </m:r>
                      </m:e>
                    </m:d>
                  </m:oMath>
                </a14:m>
                <a:endParaRPr lang="pt-BR" b="1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1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- passo 1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5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44" y="1600200"/>
            <a:ext cx="7192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3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Passo 2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sz="1600" dirty="0" smtClean="0"/>
                  <a:t>Delimitar no gráfico a região viável de acordo com as restrições do problema. Para facilitar raciocínio, adotar coordenada (1,1) e testar em cada restrição</a:t>
                </a:r>
              </a:p>
              <a:p>
                <a:endParaRPr lang="pt-BR" sz="1600" dirty="0"/>
              </a:p>
              <a:p>
                <a:pPr marL="0" indent="0">
                  <a:buNone/>
                </a:pPr>
                <a:r>
                  <a:rPr lang="pt-BR" sz="1600" dirty="0"/>
                  <a:t>Na </a:t>
                </a:r>
                <a:r>
                  <a:rPr lang="pt-BR" sz="1600" dirty="0" smtClean="0"/>
                  <a:t>Eq1: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≤60</m:t>
                    </m:r>
                  </m:oMath>
                </a14:m>
                <a:r>
                  <a:rPr lang="pt-BR" sz="1600" i="1" dirty="0" smtClean="0">
                    <a:latin typeface="Cambria Math"/>
                    <a:ea typeface="Cambria Math"/>
                  </a:rPr>
                  <a:t>. </a:t>
                </a:r>
                <a:r>
                  <a:rPr lang="pt-BR" sz="1600" dirty="0" smtClean="0"/>
                  <a:t>Substituindo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1600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600" dirty="0" smtClean="0"/>
                  <a:t> por 1, o resultado do lado esquerdo da inequação é 3. Como </a:t>
                </a:r>
                <a14:m>
                  <m:oMath xmlns:m="http://schemas.openxmlformats.org/officeDocument/2006/math">
                    <m:r>
                      <a:rPr lang="pt-BR" sz="1600" b="0" i="0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pt-BR" sz="16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pt-BR" sz="1600" b="0" i="1" smtClean="0">
                        <a:latin typeface="Cambria Math"/>
                        <a:ea typeface="Cambria Math"/>
                      </a:rPr>
                      <m:t>60</m:t>
                    </m:r>
                  </m:oMath>
                </a14:m>
                <a:r>
                  <a:rPr lang="pt-BR" sz="1600" dirty="0" smtClean="0"/>
                  <a:t>, os valores a esquerda da linha da </a:t>
                </a:r>
                <a:r>
                  <a:rPr lang="pt-BR" sz="1600" dirty="0" err="1" smtClean="0"/>
                  <a:t>Eq</a:t>
                </a:r>
                <a:r>
                  <a:rPr lang="pt-BR" sz="1600" dirty="0" smtClean="0"/>
                  <a:t> 1 fazem parte da solução.</a:t>
                </a:r>
              </a:p>
              <a:p>
                <a:pPr lvl="1"/>
                <a:endParaRPr lang="pt-BR" sz="1400" dirty="0"/>
              </a:p>
              <a:p>
                <a:pPr marL="0" indent="0">
                  <a:buNone/>
                </a:pPr>
                <a:r>
                  <a:rPr lang="pt-BR" sz="1600" dirty="0" smtClean="0"/>
                  <a:t>Na Eq2: </a:t>
                </a:r>
                <a14:m>
                  <m:oMath xmlns:m="http://schemas.openxmlformats.org/officeDocument/2006/math">
                    <m:r>
                      <a:rPr lang="pt-BR" sz="1600" b="0" i="0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≤60</m:t>
                    </m:r>
                  </m:oMath>
                </a14:m>
                <a:r>
                  <a:rPr lang="pt-BR" sz="1600" b="0" dirty="0" smtClean="0">
                    <a:ea typeface="Cambria Math"/>
                  </a:rPr>
                  <a:t>. </a:t>
                </a:r>
                <a:r>
                  <a:rPr lang="pt-BR" sz="1600" dirty="0" smtClean="0"/>
                  <a:t>Substituindo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1600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600" dirty="0" smtClean="0"/>
                  <a:t> por 1, o resultado do lado esquerdo da inequação é 3. Como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/>
                      </a:rPr>
                      <m:t>3</m:t>
                    </m:r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≤60</m:t>
                    </m:r>
                  </m:oMath>
                </a14:m>
                <a:r>
                  <a:rPr lang="pt-BR" sz="1600" dirty="0" smtClean="0"/>
                  <a:t>, os valores a esquerda da linha da </a:t>
                </a:r>
                <a:r>
                  <a:rPr lang="pt-BR" sz="1600" dirty="0" err="1" smtClean="0"/>
                  <a:t>Eq</a:t>
                </a:r>
                <a:r>
                  <a:rPr lang="pt-BR" sz="1600" dirty="0" smtClean="0"/>
                  <a:t> 2 fazem parte da solução</a:t>
                </a:r>
              </a:p>
              <a:p>
                <a:pPr lvl="1"/>
                <a:endParaRPr lang="pt-BR" sz="1400" dirty="0"/>
              </a:p>
              <a:p>
                <a:pPr marL="0" indent="0">
                  <a:buNone/>
                </a:pPr>
                <a:r>
                  <a:rPr lang="pt-BR" sz="1600" dirty="0" smtClean="0"/>
                  <a:t>Na Eq3: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1600" b="0" i="1" dirty="0" smtClean="0">
                    <a:latin typeface="Cambria Math"/>
                    <a:ea typeface="Cambria Math"/>
                  </a:rPr>
                  <a:t>25. </a:t>
                </a:r>
                <a:r>
                  <a:rPr lang="pt-BR" sz="1600" dirty="0" smtClean="0"/>
                  <a:t>Substituindo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1600" dirty="0" smtClean="0"/>
                  <a:t> por 1, o resultado do lado esquerdo da inequação é 1. Como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/>
                      </a:rPr>
                      <m:t>1</m:t>
                    </m:r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≤25</m:t>
                    </m:r>
                  </m:oMath>
                </a14:m>
                <a:r>
                  <a:rPr lang="pt-BR" sz="1600" dirty="0" smtClean="0"/>
                  <a:t>, os valores a esquerda da linha da Eq3 fazem parte da solução</a:t>
                </a:r>
              </a:p>
              <a:p>
                <a:pPr lvl="1"/>
                <a:endParaRPr lang="pt-BR" sz="1400" dirty="0"/>
              </a:p>
              <a:p>
                <a:pPr marL="0" indent="0">
                  <a:buNone/>
                </a:pPr>
                <a:r>
                  <a:rPr lang="pt-BR" sz="1600" dirty="0" smtClean="0"/>
                  <a:t>Nas restrições de não negatividade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pt-BR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sz="1600" b="0" dirty="0" smtClean="0">
                    <a:ea typeface="Cambria Math"/>
                  </a:rPr>
                  <a:t>. </a:t>
                </a:r>
                <a:r>
                  <a:rPr lang="pt-BR" sz="1600" dirty="0" smtClean="0"/>
                  <a:t>Substituindo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1600" dirty="0" smtClean="0"/>
                  <a:t> por 1 na primeira inequação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600" dirty="0" smtClean="0"/>
                  <a:t> por 1 na segunda inequação de não negatividade, o resultado do lado esquerdo das inequações serão 1. Como </a:t>
                </a:r>
                <a14:m>
                  <m:oMath xmlns:m="http://schemas.openxmlformats.org/officeDocument/2006/math">
                    <m:r>
                      <a:rPr lang="pt-BR" sz="1600" b="0" i="1" smtClean="0">
                        <a:latin typeface="Cambria Math"/>
                      </a:rPr>
                      <m:t>1</m:t>
                    </m:r>
                    <m:r>
                      <a:rPr lang="pt-BR" sz="1600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sz="1600" dirty="0" smtClean="0"/>
                  <a:t>, os valores a direita do eixo das ordenadas e acima do eixo das abscissas fazem parte da solução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0" t="-404" r="-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00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- passo 2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7</a:t>
            </a:fld>
            <a:endParaRPr lang="pt-BR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44" y="1600200"/>
            <a:ext cx="7192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Passo 3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Plotar função objetivo e verificar seu comportamento no gráfico para determinar qual é o ponto que atende ao seu objetivo.</a:t>
                </a:r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:r>
                  <a:rPr lang="pt-BR" dirty="0" smtClean="0"/>
                  <a:t>Igualar função objetivo a um valor. Para facilitar, recomendo trabalhar com valores múltiplos aos coeficientes.</a:t>
                </a:r>
                <a:endParaRPr lang="pt-BR" dirty="0"/>
              </a:p>
              <a:p>
                <a:endParaRPr lang="pt-BR" b="1" dirty="0"/>
              </a:p>
              <a:p>
                <a:pPr marL="0" indent="0">
                  <a:buNone/>
                </a:pPr>
                <a:r>
                  <a:rPr lang="pt-BR" dirty="0"/>
                  <a:t>Função </a:t>
                </a:r>
                <a:r>
                  <a:rPr lang="pt-BR" dirty="0" smtClean="0"/>
                  <a:t>objetivo: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</a:rPr>
                      <m:t>20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+25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pt-BR" dirty="0"/>
                  <a:t>. </a:t>
                </a:r>
                <a:endParaRPr lang="pt-BR" dirty="0" smtClean="0"/>
              </a:p>
              <a:p>
                <a:pPr marL="457200" lvl="1" indent="0">
                  <a:buNone/>
                </a:pPr>
                <a:r>
                  <a:rPr lang="pt-BR" dirty="0"/>
                  <a:t>F</a:t>
                </a:r>
                <a:r>
                  <a:rPr lang="pt-BR" dirty="0" smtClean="0"/>
                  <a:t>O1: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</a:rPr>
                      <m:t>20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+25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500. </m:t>
                    </m:r>
                  </m:oMath>
                </a14:m>
                <a:r>
                  <a:rPr lang="pt-BR" dirty="0" smtClean="0"/>
                  <a:t>Substituindo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 e posteriormente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, as coordenadas achadas são: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0,20</m:t>
                        </m:r>
                      </m:e>
                    </m:d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25,0</m:t>
                        </m:r>
                      </m:e>
                    </m:d>
                  </m:oMath>
                </a14:m>
                <a:endParaRPr lang="pt-BR" dirty="0" smtClean="0"/>
              </a:p>
              <a:p>
                <a:pPr marL="457200" lvl="1" indent="0">
                  <a:buNone/>
                </a:pPr>
                <a:endParaRPr lang="pt-BR" dirty="0" smtClean="0"/>
              </a:p>
              <a:p>
                <a:pPr marL="457200" lvl="1" indent="0">
                  <a:buNone/>
                </a:pPr>
                <a:r>
                  <a:rPr lang="pt-BR" dirty="0" smtClean="0"/>
                  <a:t>FO2: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20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+25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=1000</m:t>
                    </m:r>
                  </m:oMath>
                </a14:m>
                <a:r>
                  <a:rPr lang="pt-BR" dirty="0"/>
                  <a:t>. Substituindo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 e posteriormente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=0</m:t>
                    </m:r>
                  </m:oMath>
                </a14:m>
                <a:r>
                  <a:rPr lang="pt-BR" dirty="0"/>
                  <a:t>, as coordenadas achadas são: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0,40</m:t>
                        </m:r>
                      </m:e>
                    </m:d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50,0</m:t>
                        </m:r>
                      </m:e>
                    </m:d>
                  </m:oMath>
                </a14:m>
                <a:r>
                  <a:rPr lang="pt-BR" dirty="0"/>
                  <a:t>.</a:t>
                </a:r>
                <a:endParaRPr lang="pt-BR" b="1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 r="-8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– passo 3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9</a:t>
            </a:fld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44" y="1600200"/>
            <a:ext cx="7192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837</Words>
  <Application>Microsoft Office PowerPoint</Application>
  <PresentationFormat>Apresentação na tela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Pesquisa Operacional</vt:lpstr>
      <vt:lpstr>Apresentação</vt:lpstr>
      <vt:lpstr>Exemplo</vt:lpstr>
      <vt:lpstr>Passo 1</vt:lpstr>
      <vt:lpstr>Gráfico - passo 1</vt:lpstr>
      <vt:lpstr>Passo 2</vt:lpstr>
      <vt:lpstr>Gráfico - passo 2</vt:lpstr>
      <vt:lpstr>Passo 3</vt:lpstr>
      <vt:lpstr>Gráfico – passo 3</vt:lpstr>
      <vt:lpstr>Passo 4</vt:lpstr>
      <vt:lpstr>Passo 4</vt:lpstr>
      <vt:lpstr>Gráfico – passo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Operacional</dc:title>
  <dc:creator>Diego Fernandes Emiliano Silva</dc:creator>
  <cp:lastModifiedBy>Diego Fernandes Emiliano Silva</cp:lastModifiedBy>
  <cp:revision>11</cp:revision>
  <dcterms:created xsi:type="dcterms:W3CDTF">2018-09-02T18:54:24Z</dcterms:created>
  <dcterms:modified xsi:type="dcterms:W3CDTF">2020-03-09T21:02:16Z</dcterms:modified>
</cp:coreProperties>
</file>