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7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7" r:id="rId32"/>
    <p:sldId id="401" r:id="rId33"/>
    <p:sldId id="399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</p:sldIdLst>
  <p:sldSz cx="9144000" cy="6858000" type="screen4x3"/>
  <p:notesSz cx="10234613" cy="71040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 showGuides="1"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786" y="-96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pt-BR" smtClean="0"/>
              <a:t>Matemática Financeira - Unidades 1 &amp; 2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pt-BR" smtClean="0"/>
              <a:t>Prof. Me. Diego Fernandes Emiliano Silva diego.fernandes@pitagoras.com.br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pt-BR" smtClean="0"/>
              <a:t>http://diegofernandes.weebly.com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CFE212F-0626-409C-8F87-F674FB5E4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49433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pt-BR" smtClean="0"/>
              <a:t>Matemática Financeira - Unidades 1 &amp; 2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pt-BR" smtClean="0"/>
              <a:t>Prof. Me. Diego Fernandes Emiliano Silva diego.fernandes@pitagoras.com.br</a:t>
            </a:r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pt-BR" smtClean="0"/>
              <a:t>http://diegofernandes.weebly.com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B2C8C1-BD69-4A21-AE20-0BB0F9C62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0327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8C1-BD69-4A21-AE20-0BB0F9C62F62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diego.fernandes@pitagoras.com.br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http://diegofernandes.weebly.com</a:t>
            </a:r>
            <a:endParaRPr lang="pt-BR"/>
          </a:p>
        </p:txBody>
      </p:sp>
      <p:sp>
        <p:nvSpPr>
          <p:cNvPr id="7" name="Espaço Reservado para Cabeçalho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t-BR" smtClean="0"/>
              <a:t>Matemática Financeira - Unidades 1 &amp; 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65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8C1-BD69-4A21-AE20-0BB0F9C62F62}" type="slidenum">
              <a:rPr lang="pt-BR" smtClean="0"/>
              <a:t>41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diego.fernandes@pitagoras.com.br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http://diegofernandes.weebly.com</a:t>
            </a:r>
            <a:endParaRPr lang="pt-BR"/>
          </a:p>
        </p:txBody>
      </p:sp>
      <p:sp>
        <p:nvSpPr>
          <p:cNvPr id="7" name="Espaço Reservado para Cabeçalho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t-BR" smtClean="0"/>
              <a:t>Matemática Financeira - Unidades 1 &amp; 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90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2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8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71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9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8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8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7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68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73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4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diegofernandes.weebly.com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Prof. Me. Diego Fernandes Emiliano Silva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AACE-17D9-466A-93DE-E6CE8F18A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1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egofernandes.weebly.com/" TargetMode="External"/><Relationship Id="rId2" Type="http://schemas.openxmlformats.org/officeDocument/2006/relationships/hyperlink" Target="mailto:Diego.fernandes@pitagoras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Matemática financeira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3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Me. Diego Fernandes Emiliano Silva</a:t>
            </a:r>
          </a:p>
          <a:p>
            <a:r>
              <a:rPr lang="pt-BR" u="sng" dirty="0">
                <a:hlinkClick r:id="rId2"/>
              </a:rPr>
              <a:t>d</a:t>
            </a:r>
            <a:r>
              <a:rPr lang="pt-BR" u="sng" dirty="0" smtClean="0">
                <a:hlinkClick r:id="rId2"/>
              </a:rPr>
              <a:t>iego.fernandes@pitagoras.com.br</a:t>
            </a:r>
            <a:endParaRPr lang="pt-BR" u="sng" dirty="0" smtClean="0"/>
          </a:p>
          <a:p>
            <a:r>
              <a:rPr lang="pt-BR" u="sng" dirty="0" smtClean="0">
                <a:hlinkClick r:id="rId3"/>
              </a:rPr>
              <a:t>http://diegofernandes.weebly.com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7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 título de R$ 10.000,00 foi descontado num banco 42 dias antes do vencimento, a uma taxa de desconto comercial de 2% a.m.. Pergunta-se: (a) Qual o valor do desconto? (b) Qual o valor líquido recebido, sabendo-se que o banco cobra uma taxa de serviço de 0,5% do valor do título, pago no dia que a empresa a descontou?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211960" y="3429000"/>
                <a:ext cx="4722768" cy="24622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(b)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𝑇𝑎𝑥𝑎</m:t>
                      </m:r>
                      <m:r>
                        <a:rPr lang="pt-BR" sz="2200" b="0" i="1" smtClean="0">
                          <a:latin typeface="Cambria Math"/>
                        </a:rPr>
                        <m:t> </m:t>
                      </m:r>
                      <m:r>
                        <a:rPr lang="pt-BR" sz="2200" b="0" i="1" smtClean="0">
                          <a:latin typeface="Cambria Math"/>
                        </a:rPr>
                        <m:t>𝑠𝑒𝑟𝑣𝑖</m:t>
                      </m:r>
                      <m:r>
                        <a:rPr lang="pt-BR" sz="2200" b="0" i="1" smtClean="0">
                          <a:latin typeface="Cambria Math"/>
                        </a:rPr>
                        <m:t>ç</m:t>
                      </m:r>
                      <m:r>
                        <a:rPr lang="pt-BR" sz="2200" b="0" i="1" smtClean="0">
                          <a:latin typeface="Cambria Math"/>
                        </a:rPr>
                        <m:t>𝑜</m:t>
                      </m:r>
                      <m:r>
                        <a:rPr lang="pt-BR" sz="2200" b="0" i="1" smtClean="0">
                          <a:latin typeface="Cambria Math"/>
                        </a:rPr>
                        <m:t>=0,005∗10000=50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𝑉𝑎𝑙𝑜𝑟</m:t>
                      </m:r>
                      <m:r>
                        <a:rPr lang="pt-BR" sz="2200" b="0" i="1" smtClean="0">
                          <a:latin typeface="Cambria Math"/>
                        </a:rPr>
                        <m:t> </m:t>
                      </m:r>
                      <m:r>
                        <a:rPr lang="pt-BR" sz="2200" b="0" i="1" smtClean="0">
                          <a:latin typeface="Cambria Math"/>
                        </a:rPr>
                        <m:t>𝑟𝑒𝑐𝑒𝑏𝑖𝑑𝑜</m:t>
                      </m:r>
                      <m:r>
                        <a:rPr lang="pt-BR" sz="2200" b="0" i="1" smtClean="0">
                          <a:latin typeface="Cambria Math"/>
                        </a:rPr>
                        <m:t>=10000−280−50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𝑉𝑎𝑙𝑜𝑟</m:t>
                      </m:r>
                      <m:r>
                        <a:rPr lang="pt-BR" sz="2200" b="0" i="1" smtClean="0">
                          <a:latin typeface="Cambria Math"/>
                        </a:rPr>
                        <m:t> </m:t>
                      </m:r>
                      <m:r>
                        <a:rPr lang="pt-BR" sz="2200" b="0" i="1" smtClean="0">
                          <a:latin typeface="Cambria Math"/>
                        </a:rPr>
                        <m:t>𝑟𝑒𝑐𝑒𝑏𝑖𝑑𝑜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$ 9.670,00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429000"/>
                <a:ext cx="4722768" cy="2462213"/>
              </a:xfrm>
              <a:prstGeom prst="rect">
                <a:avLst/>
              </a:prstGeom>
              <a:blipFill rotWithShape="1">
                <a:blip r:embed="rId2"/>
                <a:stretch>
                  <a:fillRect l="-1544" t="-12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29334" y="3429000"/>
                <a:ext cx="3278975" cy="28843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(a)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=10000∗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0,02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pt-BR" sz="2200" b="0" i="1" smtClean="0">
                          <a:latin typeface="Cambria Math"/>
                        </a:rPr>
                        <m:t>∗42</m:t>
                      </m:r>
                    </m:oMath>
                  </m:oMathPara>
                </a14:m>
                <a:endParaRPr lang="pt-BR" sz="2200" b="0" dirty="0" smtClean="0"/>
              </a:p>
              <a:p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$ 280</m:t>
                      </m:r>
                    </m:oMath>
                  </m:oMathPara>
                </a14:m>
                <a:endParaRPr lang="pt-BR" sz="2200" dirty="0" smtClean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4" y="3429000"/>
                <a:ext cx="3278975" cy="2884379"/>
              </a:xfrm>
              <a:prstGeom prst="rect">
                <a:avLst/>
              </a:prstGeom>
              <a:blipFill rotWithShape="1">
                <a:blip r:embed="rId3"/>
                <a:stretch>
                  <a:fillRect l="-2037" t="-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4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Uma empresa descontou dois títulos, um com valor de R$ 1.500,00 vencendo em 85 dias e outro com valor de R$ 2.700,00 vencendo em 10 dias. A taxa de desconto comercial é de 13,2% a.m.. Qual o valor resgatado pela empresa?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79512" y="2852936"/>
                <a:ext cx="3914533" cy="322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Título vencendo em 85 dias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=1500∗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0,132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pt-BR" sz="2200" b="0" i="1" smtClean="0">
                          <a:latin typeface="Cambria Math"/>
                        </a:rPr>
                        <m:t>∗85</m:t>
                      </m:r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$ 561,00</m:t>
                      </m:r>
                    </m:oMath>
                  </m:oMathPara>
                </a14:m>
                <a:endParaRPr lang="pt-BR" sz="2200" dirty="0" smtClean="0"/>
              </a:p>
              <a:p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</m:t>
                      </m:r>
                      <m:r>
                        <a:rPr lang="pt-BR" sz="2200" b="0" i="1" smtClean="0">
                          <a:latin typeface="Cambria Math"/>
                        </a:rPr>
                        <m:t>−</m:t>
                      </m:r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=1500−561=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$ 939,00</m:t>
                      </m:r>
                    </m:oMath>
                  </m:oMathPara>
                </a14:m>
                <a:endParaRPr lang="pt-BR" sz="2200" dirty="0" smtClean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52936"/>
                <a:ext cx="3914533" cy="3222934"/>
              </a:xfrm>
              <a:prstGeom prst="rect">
                <a:avLst/>
              </a:prstGeom>
              <a:blipFill rotWithShape="1">
                <a:blip r:embed="rId2"/>
                <a:stretch>
                  <a:fillRect l="-1705" t="-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572000" y="2852936"/>
                <a:ext cx="4496424" cy="322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Título vencendo em 10 dias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=2700∗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0,132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pt-BR" sz="2200" b="0" i="1" smtClean="0">
                          <a:latin typeface="Cambria Math"/>
                        </a:rPr>
                        <m:t>∗10</m:t>
                      </m:r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$ 118,80</m:t>
                      </m:r>
                    </m:oMath>
                  </m:oMathPara>
                </a14:m>
                <a:endParaRPr lang="pt-BR" sz="2200" dirty="0" smtClean="0"/>
              </a:p>
              <a:p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</m:t>
                      </m:r>
                      <m:r>
                        <a:rPr lang="pt-BR" sz="2200" b="0" i="1" smtClean="0">
                          <a:latin typeface="Cambria Math"/>
                        </a:rPr>
                        <m:t>−</m:t>
                      </m:r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=2700−118,80=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$ 2.581,20</m:t>
                      </m:r>
                    </m:oMath>
                  </m:oMathPara>
                </a14:m>
                <a:endParaRPr lang="pt-BR" sz="2200" dirty="0" smtClean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936"/>
                <a:ext cx="4496424" cy="3222934"/>
              </a:xfrm>
              <a:prstGeom prst="rect">
                <a:avLst/>
              </a:prstGeom>
              <a:blipFill rotWithShape="1">
                <a:blip r:embed="rId3"/>
                <a:stretch>
                  <a:fillRect l="-1486" t="-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579046" y="6310481"/>
            <a:ext cx="59452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i="1" dirty="0" smtClean="0">
                <a:latin typeface="Cambria Math"/>
              </a:rPr>
              <a:t>Valor resgatado é 939 + 2581,20 = R$ 3.520,20.</a:t>
            </a:r>
          </a:p>
        </p:txBody>
      </p:sp>
    </p:spTree>
    <p:extLst>
      <p:ext uri="{BB962C8B-B14F-4D97-AF65-F5344CB8AC3E}">
        <p14:creationId xmlns:p14="http://schemas.microsoft.com/office/powerpoint/2010/main" val="35346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8475"/>
            <a:ext cx="38782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Relação entre taxa de desconto </a:t>
            </a:r>
            <a:br>
              <a:rPr lang="pt-BR" dirty="0" smtClean="0"/>
            </a:br>
            <a:r>
              <a:rPr lang="pt-BR" dirty="0" smtClean="0"/>
              <a:t>e taxa de juros simples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12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-25598" y="4005062"/>
                <a:ext cx="2408095" cy="277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𝑖𝑛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200" b="0" dirty="0" smtClean="0"/>
              </a:p>
              <a:p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𝑖𝑛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pt-BR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200" dirty="0" smtClean="0"/>
              </a:p>
              <a:p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𝑖𝑛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200" b="0" dirty="0" smtClean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8" y="4005062"/>
                <a:ext cx="2408095" cy="277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11760" y="4005062"/>
                <a:ext cx="2140907" cy="277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/>
                        </a:rPr>
                        <m:t>𝑖</m:t>
                      </m:r>
                      <m:r>
                        <a:rPr lang="pt-BR" sz="2200" b="0" i="1" smtClean="0">
                          <a:latin typeface="Cambria Math"/>
                        </a:rPr>
                        <m:t>𝑛</m:t>
                      </m:r>
                      <m:r>
                        <a:rPr lang="pt-BR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/>
                            </a:rPr>
                            <m:t>𝑁𝑑𝑛</m:t>
                          </m:r>
                        </m:num>
                        <m:den>
                          <m:r>
                            <a:rPr lang="pt-BR" sz="2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BR" sz="2200" i="1">
                                  <a:latin typeface="Cambria Math"/>
                                </a:rPr>
                                <m:t>𝑑𝑛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/>
                        </a:rPr>
                        <m:t>𝑖</m:t>
                      </m:r>
                      <m:r>
                        <a:rPr lang="pt-BR" sz="2200" b="0" i="1" smtClean="0">
                          <a:latin typeface="Cambria Math"/>
                        </a:rPr>
                        <m:t>𝑛</m:t>
                      </m:r>
                      <m:r>
                        <a:rPr lang="pt-BR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pt-BR" sz="2200" i="1">
                              <a:latin typeface="Cambria Math"/>
                            </a:rPr>
                            <m:t>1−</m:t>
                          </m:r>
                          <m:r>
                            <a:rPr lang="pt-BR" sz="2200" i="1">
                              <a:latin typeface="Cambria Math"/>
                            </a:rPr>
                            <m:t>𝑑𝑛</m:t>
                          </m:r>
                        </m:den>
                      </m:f>
                    </m:oMath>
                  </m:oMathPara>
                </a14:m>
                <a:endParaRPr lang="pt-BR" sz="2200" dirty="0" smtClean="0"/>
              </a:p>
              <a:p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𝑖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𝑑𝑛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2"/>
                <a:ext cx="2140907" cy="277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552666" y="1455549"/>
            <a:ext cx="459133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Exemplo: </a:t>
            </a:r>
            <a:r>
              <a:rPr lang="pt-BR" sz="2000" dirty="0" smtClean="0"/>
              <a:t>Se a taxa de desconto comercial for de 4% a.m., e o prazo de vencimento de uma duplicata for 3 meses, qual a taxa mensal de juros simples da operação? (HAZZAN; POMPEO, 2005, p.22).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552666" y="3091914"/>
                <a:ext cx="4591334" cy="1945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 smtClean="0"/>
                  <a:t>Resolução: 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𝑇𝑒𝑚𝑜𝑠</m:t>
                    </m:r>
                    <m:r>
                      <a:rPr lang="pt-BR" sz="2000" b="0" i="1" smtClean="0">
                        <a:latin typeface="Cambria Math"/>
                      </a:rPr>
                      <m:t>: </m:t>
                    </m:r>
                    <m:r>
                      <a:rPr lang="pt-BR" sz="2000" b="0" i="1" smtClean="0">
                        <a:latin typeface="Cambria Math"/>
                      </a:rPr>
                      <m:t>𝑑</m:t>
                    </m:r>
                    <m:r>
                      <a:rPr lang="pt-BR" sz="2000" b="0" i="1" smtClean="0">
                        <a:latin typeface="Cambria Math"/>
                      </a:rPr>
                      <m:t>=4%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𝑛</m:t>
                    </m:r>
                    <m:r>
                      <a:rPr lang="pt-BR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pt-BR" sz="2000" dirty="0" smtClean="0"/>
                  <a:t>.</a:t>
                </a:r>
              </a:p>
              <a:p>
                <a:pPr algn="ctr"/>
                <a:endParaRPr lang="pt-B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𝑖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0,04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0,04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2000" b="0" i="1" dirty="0" smtClean="0">
                  <a:latin typeface="Cambria Math"/>
                </a:endParaRPr>
              </a:p>
              <a:p>
                <a:pPr algn="ctr"/>
                <a:endParaRPr lang="pt-BR" sz="20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𝑖</m:t>
                      </m:r>
                      <m:r>
                        <a:rPr lang="pt-BR" sz="2000" b="0" i="1" smtClean="0">
                          <a:latin typeface="Cambria Math"/>
                        </a:rPr>
                        <m:t>=0,04545455 </m:t>
                      </m:r>
                      <m:r>
                        <a:rPr lang="pt-BR" sz="2000" b="0" i="1" smtClean="0">
                          <a:latin typeface="Cambria Math"/>
                        </a:rPr>
                        <m:t>𝑜𝑢</m:t>
                      </m:r>
                      <m:r>
                        <a:rPr lang="pt-BR" sz="2000" b="0" i="1" smtClean="0">
                          <a:latin typeface="Cambria Math"/>
                        </a:rPr>
                        <m:t> 4,54545455 % </m:t>
                      </m:r>
                      <m:r>
                        <a:rPr lang="pt-BR" sz="2000" b="0" i="1" smtClean="0">
                          <a:latin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  <m:r>
                        <a:rPr lang="pt-BR" sz="2000" b="0" i="1" smtClean="0">
                          <a:latin typeface="Cambria Math"/>
                        </a:rPr>
                        <m:t>𝑚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66" y="3091914"/>
                <a:ext cx="4591334" cy="1945148"/>
              </a:xfrm>
              <a:prstGeom prst="rect">
                <a:avLst/>
              </a:prstGeom>
              <a:blipFill rotWithShape="1">
                <a:blip r:embed="rId6"/>
                <a:stretch>
                  <a:fillRect t="-6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3376"/>
            <a:ext cx="4572000" cy="17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Uma duplicata com prazo de vencimento de 2 meses foi descontado num banco, proporcionando-lhe uma taxa de juros efetiva de juros igual a 3% a.m.. Qual a taxa de desconto utilizada? (HAZZAN; POMPEO, 2005, p.20).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99592" y="3576219"/>
                <a:ext cx="2838854" cy="26028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𝑖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𝑑𝑛</m:t>
                          </m:r>
                        </m:den>
                      </m:f>
                    </m:oMath>
                  </m:oMathPara>
                </a14:m>
                <a:endParaRPr lang="pt-BR" sz="2400" b="0" dirty="0" smtClean="0"/>
              </a:p>
              <a:p>
                <a:endParaRPr lang="pt-B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0,03=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b="0" dirty="0" smtClean="0"/>
              </a:p>
              <a:p>
                <a:endParaRPr lang="pt-B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0,03</m:t>
                      </m:r>
                      <m:d>
                        <m:d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6219"/>
                <a:ext cx="2838854" cy="2602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240924" y="3356992"/>
                <a:ext cx="4595489" cy="30412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0,03−0,06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t-BR" sz="2400" b="0" dirty="0" smtClean="0"/>
              </a:p>
              <a:p>
                <a:endParaRPr lang="pt-B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−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  <m:r>
                        <a:rPr lang="pt-BR" sz="2400" b="0" i="1" smtClean="0">
                          <a:latin typeface="Cambria Math"/>
                        </a:rPr>
                        <m:t>−0,06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  <m:r>
                        <a:rPr lang="pt-BR" sz="2400" b="0" i="1" smtClean="0">
                          <a:latin typeface="Cambria Math"/>
                        </a:rPr>
                        <m:t>=−0,03</m:t>
                      </m:r>
                    </m:oMath>
                  </m:oMathPara>
                </a14:m>
                <a:endParaRPr lang="pt-BR" sz="2400" b="0" dirty="0" smtClean="0"/>
              </a:p>
              <a:p>
                <a:endParaRPr lang="pt-B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−1,06</m:t>
                      </m:r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  <m:r>
                        <a:rPr lang="pt-BR" sz="2400" b="0" i="1" smtClean="0">
                          <a:latin typeface="Cambria Math"/>
                        </a:rPr>
                        <m:t>=−0,03</m:t>
                      </m:r>
                    </m:oMath>
                  </m:oMathPara>
                </a14:m>
                <a:endParaRPr lang="pt-BR" sz="2400" dirty="0" smtClean="0"/>
              </a:p>
              <a:p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𝑑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0,03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1,06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=0,283 </m:t>
                      </m:r>
                      <m:r>
                        <a:rPr lang="pt-BR" sz="2400" b="0" i="1" smtClean="0">
                          <a:latin typeface="Cambria Math"/>
                        </a:rPr>
                        <m:t>𝑜𝑢</m:t>
                      </m:r>
                      <m:r>
                        <a:rPr lang="pt-BR" sz="2400" b="0" i="1" smtClean="0">
                          <a:latin typeface="Cambria Math"/>
                        </a:rPr>
                        <m:t> 2,83% </m:t>
                      </m:r>
                      <m:r>
                        <a:rPr lang="pt-BR" sz="2400" b="0" i="1" smtClean="0">
                          <a:latin typeface="Cambria Math"/>
                        </a:rPr>
                        <m:t>𝑎</m:t>
                      </m:r>
                      <m:r>
                        <a:rPr lang="pt-BR" sz="2400" b="0" i="1" smtClean="0">
                          <a:latin typeface="Cambria Math"/>
                        </a:rPr>
                        <m:t>.</m:t>
                      </m:r>
                      <m:r>
                        <a:rPr lang="pt-BR" sz="2400" b="0" i="1" smtClean="0">
                          <a:latin typeface="Cambria Math"/>
                        </a:rPr>
                        <m:t>𝑚</m:t>
                      </m:r>
                      <m:r>
                        <a:rPr lang="pt-BR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24" y="3356992"/>
                <a:ext cx="4595489" cy="3041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5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Exercícios (HAZZAN; POMPEO, 2005, p.23)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Uma duplicata de valor nominal igual a $ 9.000,00 foi descontada num banco dois meses antes de seu vencimento, a uma taxa de desconto comercial igual a 2% a.m.. Obtenha: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O desconto comercial (R: $ 360,00)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O valor descontado (ou valor atual comercial) do título (R: $ 8.640,00)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A taxa de juros no período (R: 4,17%)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A taxa efetiva mensal de juros simples da operação (R: 2,08% a.m.)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Um fundo de investimento adquiriu por $ 48.000,00 um título governamental com valor de face de $ 50.000,00. Sabendo-se que o prazo do vencimento do título era de 49 dias, calcule: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A taxa de juros efetiva no período (R: 2,46%)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dirty="0" smtClean="0"/>
              <a:t>A taxa efetiva mensal de juros simples da operação (R: 1,51% a.m.)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Exercício 1 - resolução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Uma duplicata de valor nominal igual a $ 9.000,00 foi descontada num banco dois meses antes de seu vencimento, a uma taxa de desconto comercial igual a 2% a.m.. Obtenha: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O desconto comercial (R: $ 360,00)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O valor descontado (ou valor atual comercial) do título (R: $ 8.640,00)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A taxa efetiva de juros no período (R: 4,17%)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A taxa efetiva mensal de juros simples da operação (R: 2,08% a.m.)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11560" y="4077071"/>
                <a:ext cx="2804826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b="0" dirty="0" smtClean="0">
                    <a:latin typeface="Cambria Math"/>
                  </a:rPr>
                  <a:t>(a)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𝐷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𝐷</m:t>
                      </m:r>
                      <m:r>
                        <a:rPr lang="pt-BR" sz="2000" b="0" i="1" smtClean="0">
                          <a:latin typeface="Cambria Math"/>
                        </a:rPr>
                        <m:t>=9000∗0,02∗2</m:t>
                      </m:r>
                    </m:oMath>
                  </m:oMathPara>
                </a14:m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𝐷</m:t>
                      </m:r>
                      <m:r>
                        <a:rPr lang="pt-BR" sz="2000" b="0" i="1" smtClean="0">
                          <a:latin typeface="Cambria Math"/>
                        </a:rPr>
                        <m:t>=$ 360,00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77071"/>
                <a:ext cx="2804826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948" t="-1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11560" y="5400510"/>
                <a:ext cx="2804826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b="0" dirty="0" smtClean="0">
                    <a:latin typeface="Cambria Math"/>
                  </a:rPr>
                  <a:t>(b)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𝑁</m:t>
                      </m:r>
                      <m:r>
                        <a:rPr lang="pt-BR" sz="2000" b="0" i="1" smtClean="0">
                          <a:latin typeface="Cambria Math"/>
                        </a:rPr>
                        <m:t>−</m:t>
                      </m:r>
                      <m:r>
                        <a:rPr lang="pt-BR" sz="20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=9000−360</m:t>
                      </m:r>
                    </m:oMath>
                  </m:oMathPara>
                </a14:m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=$ 8.640,00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00510"/>
                <a:ext cx="280482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948" t="-1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416386" y="4077071"/>
                <a:ext cx="2700000" cy="264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000" b="0" dirty="0" smtClean="0">
                    <a:latin typeface="Cambria Math"/>
                  </a:rPr>
                  <a:t>(c)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000" b="0" dirty="0" smtClean="0"/>
              </a:p>
              <a:p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9000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8460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000" b="0" dirty="0" smtClean="0"/>
              </a:p>
              <a:p>
                <a:endParaRPr lang="pt-B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=0,0417 </m:t>
                      </m:r>
                      <m:r>
                        <a:rPr lang="pt-BR" sz="2000" b="0" i="1" smtClean="0">
                          <a:latin typeface="Cambria Math"/>
                        </a:rPr>
                        <m:t>𝑜𝑢</m:t>
                      </m:r>
                      <m:r>
                        <a:rPr lang="pt-BR" sz="2000" b="0" i="1" smtClean="0">
                          <a:latin typeface="Cambria Math"/>
                        </a:rPr>
                        <m:t> 4,17%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86" y="4077071"/>
                <a:ext cx="2700000" cy="2646000"/>
              </a:xfrm>
              <a:prstGeom prst="rect">
                <a:avLst/>
              </a:prstGeom>
              <a:blipFill rotWithShape="1">
                <a:blip r:embed="rId4"/>
                <a:stretch>
                  <a:fillRect l="-2022" t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116386" y="4077070"/>
                <a:ext cx="2520280" cy="264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b="0" dirty="0" smtClean="0">
                    <a:latin typeface="Cambria Math"/>
                  </a:rPr>
                  <a:t>(</a:t>
                </a:r>
                <a:r>
                  <a:rPr lang="pt-BR" sz="2000" dirty="0">
                    <a:latin typeface="Cambria Math"/>
                  </a:rPr>
                  <a:t>d</a:t>
                </a:r>
                <a:r>
                  <a:rPr lang="pt-BR" sz="2000" b="0" dirty="0" smtClean="0">
                    <a:latin typeface="Cambria Math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𝑖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∗</m:t>
                      </m:r>
                      <m:r>
                        <a:rPr lang="pt-BR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pt-BR" sz="20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4,17=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∗2</m:t>
                      </m:r>
                    </m:oMath>
                  </m:oMathPara>
                </a14:m>
                <a:endParaRPr lang="pt-BR" sz="2000" b="0" dirty="0" smtClean="0">
                  <a:latin typeface="Cambria Math"/>
                </a:endParaRPr>
              </a:p>
              <a:p>
                <a:endParaRPr lang="pt-BR" sz="20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4,17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000" b="0" dirty="0" smtClean="0">
                  <a:latin typeface="Cambria Math"/>
                </a:endParaRPr>
              </a:p>
              <a:p>
                <a:endParaRPr lang="pt-BR" sz="20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=2,08% </m:t>
                      </m:r>
                      <m:r>
                        <a:rPr lang="pt-BR" sz="2000" b="0" i="1" smtClean="0">
                          <a:latin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  <m:r>
                        <a:rPr lang="pt-BR" sz="2000" b="0" i="1" smtClean="0">
                          <a:latin typeface="Cambria Math"/>
                        </a:rPr>
                        <m:t>𝑚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0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86" y="4077070"/>
                <a:ext cx="2520280" cy="2646000"/>
              </a:xfrm>
              <a:prstGeom prst="rect">
                <a:avLst/>
              </a:prstGeom>
              <a:blipFill rotWithShape="1">
                <a:blip r:embed="rId5"/>
                <a:stretch>
                  <a:fillRect l="-2163" t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1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Exercício 2 - resolução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 fundo de investimento adquiriu por $ 48.800,00 um título governamental com valor de face de $ 50.000,00. Sabendo-se que o prazo do vencimento do título era de 49 dias, calcule: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A taxa de juros efetiva no período (R: 2,46%)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dirty="0" smtClean="0"/>
              <a:t>A taxa efetiva mensal de juros simples da operação (R: 1,51% a.m.)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79512" y="4149080"/>
                <a:ext cx="1843325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Dados: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𝑁</m:t>
                      </m:r>
                      <m:r>
                        <a:rPr lang="pt-BR" b="0" i="1" smtClean="0">
                          <a:latin typeface="Cambria Math"/>
                        </a:rPr>
                        <m:t>=50.000</m:t>
                      </m:r>
                    </m:oMath>
                  </m:oMathPara>
                </a14:m>
                <a:endParaRPr lang="pt-B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𝑁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=48.800</m:t>
                      </m:r>
                    </m:oMath>
                  </m:oMathPara>
                </a14:m>
                <a:endParaRPr lang="pt-B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</a:rPr>
                        <m:t>=49 </m:t>
                      </m:r>
                      <m:r>
                        <a:rPr lang="pt-BR" b="0" i="1" smtClean="0">
                          <a:latin typeface="Cambria Math"/>
                        </a:rPr>
                        <m:t>𝑑𝑖𝑎𝑠</m:t>
                      </m:r>
                    </m:oMath>
                  </m:oMathPara>
                </a14:m>
                <a:endParaRPr lang="pt-B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 ?%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 ?%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49080"/>
                <a:ext cx="1843325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295" t="-13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483768" y="3717032"/>
                <a:ext cx="5430013" cy="2822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Resolução (a):</a:t>
                </a:r>
              </a:p>
              <a:p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−1=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50000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48800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−1=0,0246 </m:t>
                      </m:r>
                      <m:r>
                        <a:rPr lang="pt-BR" b="0" i="1" smtClean="0">
                          <a:latin typeface="Cambria Math"/>
                        </a:rPr>
                        <m:t>𝑜𝑢</m:t>
                      </m:r>
                      <m:r>
                        <a:rPr lang="pt-BR" b="0" i="1" smtClean="0">
                          <a:latin typeface="Cambria Math"/>
                        </a:rPr>
                        <m:t> 2,46%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b="0" dirty="0" smtClean="0"/>
              </a:p>
              <a:p>
                <a:endParaRPr lang="pt-BR" b="0" dirty="0" smtClean="0"/>
              </a:p>
              <a:p>
                <a:r>
                  <a:rPr lang="pt-BR" dirty="0" smtClean="0"/>
                  <a:t>Resolução (b):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∗</m:t>
                      </m:r>
                      <m:r>
                        <a:rPr lang="pt-BR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pt-B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2,46%=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=1,51%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b="0" dirty="0" smtClean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17032"/>
                <a:ext cx="5430013" cy="2822760"/>
              </a:xfrm>
              <a:prstGeom prst="rect">
                <a:avLst/>
              </a:prstGeom>
              <a:blipFill rotWithShape="1">
                <a:blip r:embed="rId3"/>
                <a:stretch>
                  <a:fillRect l="-784" t="-8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3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Seção 2.2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Desconto bancário com IOF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6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Em muitas situações, para conseguirem liquidez, pessoas e empresas podem antecipar recebimento de ativos financeiros.</a:t>
            </a:r>
          </a:p>
          <a:p>
            <a:endParaRPr lang="pt-BR" dirty="0"/>
          </a:p>
          <a:p>
            <a:r>
              <a:rPr lang="pt-BR" dirty="0" smtClean="0"/>
              <a:t>Capital de giro: recurso que garante condições para uma empresa dar continuidade às suas ações</a:t>
            </a:r>
          </a:p>
          <a:p>
            <a:endParaRPr lang="pt-BR" dirty="0"/>
          </a:p>
          <a:p>
            <a:r>
              <a:rPr lang="pt-BR" dirty="0" smtClean="0"/>
              <a:t>Desconto bancário: antecipação de recebimento de um título</a:t>
            </a:r>
          </a:p>
          <a:p>
            <a:endParaRPr lang="pt-BR" dirty="0"/>
          </a:p>
          <a:p>
            <a:r>
              <a:rPr lang="pt-BR" dirty="0" smtClean="0"/>
              <a:t>Parecido com seção 2.1, porém agora com a inclusão do IOF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IOF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Imposto sobre Operações Financeiras</a:t>
            </a:r>
          </a:p>
          <a:p>
            <a:endParaRPr lang="pt-BR" dirty="0"/>
          </a:p>
          <a:p>
            <a:r>
              <a:rPr lang="pt-BR" dirty="0" smtClean="0"/>
              <a:t>É usado pelas instituições financeiras em:</a:t>
            </a:r>
          </a:p>
          <a:p>
            <a:pPr lvl="1"/>
            <a:r>
              <a:rPr lang="pt-BR" dirty="0" smtClean="0"/>
              <a:t>Operações de câmbio</a:t>
            </a:r>
          </a:p>
          <a:p>
            <a:pPr lvl="1"/>
            <a:r>
              <a:rPr lang="pt-BR" dirty="0" smtClean="0"/>
              <a:t>Crédito</a:t>
            </a:r>
          </a:p>
          <a:p>
            <a:pPr lvl="1"/>
            <a:r>
              <a:rPr lang="pt-BR" dirty="0" smtClean="0"/>
              <a:t>Seguros</a:t>
            </a:r>
          </a:p>
          <a:p>
            <a:pPr lvl="1"/>
            <a:r>
              <a:rPr lang="pt-BR" dirty="0" smtClean="0"/>
              <a:t>Títulos</a:t>
            </a:r>
          </a:p>
          <a:p>
            <a:pPr lvl="1"/>
            <a:r>
              <a:rPr lang="pt-BR" dirty="0" smtClean="0"/>
              <a:t>Valores imobiliários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Unidade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Aplicações dos conceitos básicos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2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Desconto simples com IOF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7293"/>
                <a:ext cx="8229600" cy="510202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 smtClean="0"/>
              </a:p>
              <a:p>
                <a:pPr marL="0" indent="0">
                  <a:buNone/>
                </a:pPr>
                <a:r>
                  <a:rPr lang="pt-BR" sz="2800" dirty="0" smtClean="0"/>
                  <a:t>Matematicamente</a:t>
                </a:r>
                <a:endParaRPr lang="pt-BR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𝐷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r>
                      <a:rPr lang="pt-BR" sz="2800" b="0" i="1" smtClean="0">
                        <a:latin typeface="Cambria Math"/>
                      </a:rPr>
                      <m:t>𝑁𝑑𝑛</m:t>
                    </m:r>
                  </m:oMath>
                </a14:m>
                <a:r>
                  <a:rPr lang="pt-BR" sz="2800" b="0" dirty="0" smtClean="0"/>
                  <a:t>+</a:t>
                </a:r>
                <a:r>
                  <a:rPr lang="pt-BR" sz="2800" b="0" dirty="0" err="1" smtClean="0"/>
                  <a:t>NIOFn</a:t>
                </a:r>
                <a:endParaRPr lang="pt-B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𝐷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𝐼𝑂𝐹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t-B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r>
                        <a:rPr lang="pt-BR" sz="2800" b="0" i="1" smtClean="0">
                          <a:latin typeface="Cambria Math"/>
                        </a:rPr>
                        <m:t>−</m:t>
                      </m:r>
                      <m:r>
                        <a:rPr lang="pt-BR" sz="28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r>
                        <a:rPr lang="pt-BR" sz="2800" b="0" i="1" smtClean="0">
                          <a:latin typeface="Cambria Math"/>
                        </a:rPr>
                        <m:t>−</m:t>
                      </m:r>
                      <m:r>
                        <a:rPr lang="pt-BR" sz="28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𝐼𝑂𝐹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pt-B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𝐼𝑂𝐹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Pelo fato de ser taxa de juros simples, em caso de períodos diferentes usar a fórmula da taxa equivalente de juros simples: 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𝑖</m:t>
                    </m:r>
                    <m:r>
                      <a:rPr lang="pt-BR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2800" i="1">
                        <a:latin typeface="Cambria Math"/>
                        <a:ea typeface="Cambria Math"/>
                      </a:rPr>
                      <m:t>∗</m:t>
                    </m:r>
                    <m:r>
                      <a:rPr lang="pt-BR" sz="28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pt-BR" sz="2800" b="1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7293"/>
                <a:ext cx="8229600" cy="5102027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172022" y="1196752"/>
                <a:ext cx="4792466" cy="24622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dirty="0" smtClean="0"/>
                  <a:t>Legenda: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sz="2200" dirty="0" smtClean="0"/>
                  <a:t> = Desconto bancário ou comercial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pt-BR" sz="2200" dirty="0" smtClean="0"/>
                  <a:t> = Valor nominal do título a ser descontado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pt-BR" sz="2200" dirty="0" smtClean="0"/>
                  <a:t> = Taxa de desconto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Prazo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2200" dirty="0" smtClean="0"/>
                  <a:t> = Valor descontado (valor recebido)</a:t>
                </a:r>
              </a:p>
              <a:p>
                <a:r>
                  <a:rPr lang="pt-BR" sz="2200" dirty="0" smtClean="0"/>
                  <a:t>IOF = Imposto sobre operações financeiras</a:t>
                </a:r>
                <a:endParaRPr lang="pt-BR" sz="2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22" y="1196752"/>
                <a:ext cx="4792466" cy="2462213"/>
              </a:xfrm>
              <a:prstGeom prst="rect">
                <a:avLst/>
              </a:prstGeom>
              <a:blipFill rotWithShape="1">
                <a:blip r:embed="rId3"/>
                <a:stretch>
                  <a:fillRect l="-1394" t="-1232" r="-634" b="-3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5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o valor do desconto simples de um título de R$ 3.000,00, com vencimento para 90 dias, à taxa de desconto comercial de 3% ao mês e IOF de 0,017% </a:t>
            </a:r>
            <a:r>
              <a:rPr lang="pt-BR" dirty="0" err="1" smtClean="0"/>
              <a:t>a.d.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i="1" dirty="0" smtClean="0">
              <a:latin typeface="Cambria Math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779912" y="4077072"/>
                <a:ext cx="4332853" cy="18774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𝐷</m:t>
                      </m:r>
                      <m:r>
                        <a:rPr lang="pt-BR" sz="2400" i="1">
                          <a:latin typeface="Cambria Math"/>
                        </a:rPr>
                        <m:t>=</m:t>
                      </m:r>
                      <m:r>
                        <a:rPr lang="pt-BR" sz="2400" i="1"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𝐼𝑂𝐹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t-BR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𝐷</m:t>
                      </m:r>
                      <m:r>
                        <a:rPr lang="pt-BR" sz="2400" b="0" i="1" smtClean="0">
                          <a:latin typeface="Cambria Math"/>
                        </a:rPr>
                        <m:t>=3000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0,03+0,0051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/>
                            </a:rPr>
                            <m:t>∗3</m:t>
                          </m:r>
                        </m:e>
                      </m:d>
                    </m:oMath>
                  </m:oMathPara>
                </a14:m>
                <a:endParaRPr lang="pt-B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𝐷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𝑅</m:t>
                      </m:r>
                      <m:r>
                        <a:rPr lang="pt-BR" sz="2400" b="0" i="1" smtClean="0">
                          <a:latin typeface="Cambria Math"/>
                        </a:rPr>
                        <m:t>$ 315,90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77072"/>
                <a:ext cx="4332853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1543" t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3528" y="3859779"/>
                <a:ext cx="3240502" cy="28007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Dados: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  <m:r>
                      <a:rPr lang="pt-BR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200" dirty="0" smtClean="0"/>
                  <a:t>3000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t-BR" sz="2200" dirty="0" smtClean="0"/>
                  <a:t> = 0,03 a.m.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90 dias ou 3 meses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sz="2200" dirty="0" smtClean="0"/>
                  <a:t> = ?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𝐼𝑂𝐹</m:t>
                    </m:r>
                    <m:r>
                      <a:rPr lang="pt-BR" sz="2200" b="0" i="1" smtClean="0">
                        <a:latin typeface="Cambria Math"/>
                      </a:rPr>
                      <m:t>=0,017% </m:t>
                    </m:r>
                    <m:r>
                      <a:rPr lang="pt-BR" sz="2200" b="0" i="1" smtClean="0">
                        <a:latin typeface="Cambria Math"/>
                      </a:rPr>
                      <m:t>𝑎</m:t>
                    </m:r>
                    <m:r>
                      <a:rPr lang="pt-BR" sz="2200" b="0" i="1" smtClean="0">
                        <a:latin typeface="Cambria Math"/>
                      </a:rPr>
                      <m:t>.</m:t>
                    </m:r>
                    <m:r>
                      <a:rPr lang="pt-BR" sz="2200" b="0" i="1" smtClean="0">
                        <a:latin typeface="Cambria Math"/>
                      </a:rPr>
                      <m:t>𝑑</m:t>
                    </m:r>
                    <m:r>
                      <a:rPr lang="pt-BR" sz="2200" b="0" i="1" smtClean="0">
                        <a:latin typeface="Cambria Math"/>
                      </a:rPr>
                      <m:t>.</m:t>
                    </m:r>
                    <m:r>
                      <a:rPr lang="pt-BR" sz="2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200" b="0" i="0" dirty="0" smtClean="0">
                    <a:latin typeface="Cambria Math"/>
                  </a:rPr>
                  <a:t> ou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0" smtClean="0">
                          <a:latin typeface="Cambria Math"/>
                        </a:rPr>
                        <m:t>0,017∗30=0,51%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/>
                        </a:rPr>
                        <m:t>a</m:t>
                      </m:r>
                      <m:r>
                        <a:rPr lang="pt-BR" sz="22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/>
                        </a:rPr>
                        <m:t>m</m:t>
                      </m:r>
                      <m:r>
                        <a:rPr lang="pt-BR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9779"/>
                <a:ext cx="3240502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2060" t="-10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5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Qual a taxa de desconto comercial utilizada numa operação de 120 dias, cujo valor de resgate é de R$ 1.500,00, o IOF é 0,02% </a:t>
            </a:r>
            <a:r>
              <a:rPr lang="pt-BR" sz="2800" dirty="0" err="1" smtClean="0"/>
              <a:t>a.d.</a:t>
            </a:r>
            <a:r>
              <a:rPr lang="pt-BR" sz="2800" dirty="0" smtClean="0"/>
              <a:t> e cujo valor atual é de R$ 900,00?</a:t>
            </a:r>
            <a:endParaRPr lang="pt-BR" sz="2800" i="1" dirty="0" smtClean="0">
              <a:latin typeface="Cambria Math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211960" y="2926795"/>
                <a:ext cx="4122026" cy="36705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</a:t>
                </a:r>
                <a:endParaRPr lang="pt-BR" sz="2200" b="0" i="1" dirty="0" smtClean="0">
                  <a:latin typeface="Cambria Math"/>
                </a:endParaRP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</a:rPr>
                        <m:t>𝑁</m:t>
                      </m:r>
                      <m:r>
                        <a:rPr lang="pt-BR" sz="20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𝐼𝑂𝐹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900=1500∗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+0,006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/>
                            </a:rPr>
                            <m:t>∗4</m:t>
                          </m:r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900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1500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+0,006</m:t>
                          </m:r>
                        </m:e>
                      </m:d>
                      <m:r>
                        <a:rPr lang="pt-BR" sz="2200" b="0" i="1" smtClean="0">
                          <a:latin typeface="Cambria Math"/>
                        </a:rPr>
                        <m:t>∗4</m:t>
                      </m:r>
                    </m:oMath>
                  </m:oMathPara>
                </a14:m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0,6−1=−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+0,006</m:t>
                          </m:r>
                        </m:e>
                      </m:d>
                      <m:r>
                        <a:rPr lang="pt-BR" sz="2200" b="0" i="1" smtClean="0">
                          <a:latin typeface="Cambria Math"/>
                        </a:rPr>
                        <m:t>∗4</m:t>
                      </m:r>
                    </m:oMath>
                  </m:oMathPara>
                </a14:m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−0,4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=−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−0,006</m:t>
                      </m:r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−0,1+0,006=−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∗−1</m:t>
                          </m:r>
                        </m:e>
                      </m:d>
                    </m:oMath>
                  </m:oMathPara>
                </a14:m>
                <a:endParaRPr lang="pt-BR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=0,094 </m:t>
                      </m:r>
                      <m:r>
                        <a:rPr lang="pt-BR" sz="2200" b="0" i="1" smtClean="0">
                          <a:latin typeface="Cambria Math"/>
                        </a:rPr>
                        <m:t>𝑜𝑢</m:t>
                      </m:r>
                      <m:r>
                        <a:rPr lang="pt-BR" sz="2200" b="0" i="1" smtClean="0">
                          <a:latin typeface="Cambria Math"/>
                        </a:rPr>
                        <m:t> 9,40% </m:t>
                      </m:r>
                      <m:r>
                        <a:rPr lang="pt-BR" sz="2200" b="0" i="1" smtClean="0">
                          <a:latin typeface="Cambria Math"/>
                        </a:rPr>
                        <m:t>𝑎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  <m:r>
                        <a:rPr lang="pt-BR" sz="2200" b="0" i="1" smtClean="0">
                          <a:latin typeface="Cambria Math"/>
                        </a:rPr>
                        <m:t>𝑚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26795"/>
                <a:ext cx="4122026" cy="3670557"/>
              </a:xfrm>
              <a:prstGeom prst="rect">
                <a:avLst/>
              </a:prstGeom>
              <a:blipFill rotWithShape="1">
                <a:blip r:embed="rId2"/>
                <a:stretch>
                  <a:fillRect l="-1770" t="-8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55576" y="3284984"/>
                <a:ext cx="2694969" cy="28007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Dados: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  <m:r>
                      <a:rPr lang="pt-BR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200" dirty="0" smtClean="0"/>
                  <a:t>1.500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2200" dirty="0" smtClean="0"/>
                  <a:t> = 900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120 dias ou 4 meses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𝐼𝑂𝐹</m:t>
                      </m:r>
                      <m:r>
                        <a:rPr lang="pt-BR" sz="2200" b="0" i="1" smtClean="0">
                          <a:latin typeface="Cambria Math"/>
                        </a:rPr>
                        <m:t>=0,02% </m:t>
                      </m:r>
                      <m:r>
                        <a:rPr lang="pt-BR" sz="2200" b="0" i="1" smtClean="0">
                          <a:latin typeface="Cambria Math"/>
                        </a:rPr>
                        <m:t>𝑎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200" dirty="0" smtClean="0"/>
              </a:p>
              <a:p>
                <a:r>
                  <a:rPr lang="pt-BR" sz="2200" dirty="0" smtClean="0"/>
                  <a:t>0,02 * 30 = 0,6% a.m.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pt-BR" sz="2200" dirty="0" smtClean="0"/>
                  <a:t> = ?</a:t>
                </a:r>
                <a:endParaRPr lang="pt-BR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2694969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2703" t="-1085" r="-1802" b="-3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0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(SANTOS, 2016, p. 82) Uma </a:t>
            </a:r>
            <a:r>
              <a:rPr lang="pt-BR" dirty="0"/>
              <a:t>loja de joias raras irá pagar um de seus fornecedores com o </a:t>
            </a:r>
            <a:r>
              <a:rPr lang="pt-BR" dirty="0" smtClean="0"/>
              <a:t>valor obtido </a:t>
            </a:r>
            <a:r>
              <a:rPr lang="pt-BR" dirty="0"/>
              <a:t>da antecipação de duas duplicatas nos valores de R$ </a:t>
            </a:r>
            <a:r>
              <a:rPr lang="pt-BR" dirty="0" smtClean="0"/>
              <a:t>23.460,00 e </a:t>
            </a:r>
            <a:r>
              <a:rPr lang="pt-BR" dirty="0"/>
              <a:t>R$ 36.780,00, com vencimentos em 6 e 19 dias respectivamente. </a:t>
            </a:r>
            <a:r>
              <a:rPr lang="pt-BR" dirty="0" smtClean="0"/>
              <a:t>O banco </a:t>
            </a:r>
            <a:r>
              <a:rPr lang="pt-BR" dirty="0"/>
              <a:t>que fará a transação de antecipação cobra uma taxa </a:t>
            </a:r>
            <a:r>
              <a:rPr lang="pt-BR" dirty="0" smtClean="0"/>
              <a:t>administrativa nominal </a:t>
            </a:r>
            <a:r>
              <a:rPr lang="pt-BR" dirty="0"/>
              <a:t>de 22,32% a.a. e IOF de 7,2% a.a. Calcule o valor que o </a:t>
            </a:r>
            <a:r>
              <a:rPr lang="pt-BR" dirty="0" smtClean="0"/>
              <a:t>fornecedor receberá. (R: R$ 59.551,55)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(SANTOS, 2016, p. 87) A </a:t>
            </a:r>
            <a:r>
              <a:rPr lang="pt-BR" dirty="0"/>
              <a:t>antecipação de uma duplicada de R$ 12.600,00 em 27 dias </a:t>
            </a:r>
            <a:r>
              <a:rPr lang="pt-BR" dirty="0" smtClean="0"/>
              <a:t>resultou num </a:t>
            </a:r>
            <a:r>
              <a:rPr lang="pt-BR" dirty="0"/>
              <a:t>resgate de R$ 10.830,96, é sabido que o IOF cobrado foi de 0,08</a:t>
            </a:r>
            <a:r>
              <a:rPr lang="pt-BR" dirty="0" smtClean="0"/>
              <a:t>% </a:t>
            </a:r>
            <a:r>
              <a:rPr lang="pt-BR" dirty="0" err="1" smtClean="0"/>
              <a:t>a.d</a:t>
            </a:r>
            <a:r>
              <a:rPr lang="pt-BR" dirty="0" err="1"/>
              <a:t>.</a:t>
            </a:r>
            <a:r>
              <a:rPr lang="pt-BR" dirty="0"/>
              <a:t> Determine a taxa nominal cobrada nessa antecipação</a:t>
            </a:r>
            <a:r>
              <a:rPr lang="pt-BR" dirty="0" smtClean="0"/>
              <a:t>. (0,44% </a:t>
            </a:r>
            <a:r>
              <a:rPr lang="pt-BR" dirty="0" err="1" smtClean="0"/>
              <a:t>a.d.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0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Exercício 1 - 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(SANTOS, 2016, p. 82) Uma </a:t>
            </a:r>
            <a:r>
              <a:rPr lang="pt-BR" sz="2000" dirty="0"/>
              <a:t>loja de joias raras irá pagar um de seus fornecedores com o </a:t>
            </a:r>
            <a:r>
              <a:rPr lang="pt-BR" sz="2000" dirty="0" smtClean="0"/>
              <a:t>valor obtido </a:t>
            </a:r>
            <a:r>
              <a:rPr lang="pt-BR" sz="2000" dirty="0"/>
              <a:t>da antecipação de duas duplicatas nos valores de R$ </a:t>
            </a:r>
            <a:r>
              <a:rPr lang="pt-BR" sz="2000" dirty="0" smtClean="0"/>
              <a:t>23.460,00 e </a:t>
            </a:r>
            <a:r>
              <a:rPr lang="pt-BR" sz="2000" dirty="0"/>
              <a:t>R$ 36.780,00, com vencimentos em 6 e 19 dias respectivamente. </a:t>
            </a:r>
            <a:r>
              <a:rPr lang="pt-BR" sz="2000" dirty="0" smtClean="0"/>
              <a:t>O banco </a:t>
            </a:r>
            <a:r>
              <a:rPr lang="pt-BR" sz="2000" dirty="0"/>
              <a:t>que fará a transação de antecipação cobra uma taxa </a:t>
            </a:r>
            <a:r>
              <a:rPr lang="pt-BR" sz="2000" dirty="0" smtClean="0"/>
              <a:t>administrativa nominal </a:t>
            </a:r>
            <a:r>
              <a:rPr lang="pt-BR" sz="2000" dirty="0"/>
              <a:t>de 22,32% a.a. e IOF de 7,2% a.a. Calcule o valor que o </a:t>
            </a:r>
            <a:r>
              <a:rPr lang="pt-BR" sz="2000" dirty="0" smtClean="0"/>
              <a:t>fornecedor receberá. (R: R$ 59.551,55)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9934" y="3284984"/>
                <a:ext cx="8946562" cy="3511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𝑁</m:t>
                    </m:r>
                    <m:r>
                      <a:rPr lang="pt-BR" sz="2000" b="0" i="1" smtClean="0">
                        <a:latin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𝐼𝑂𝐹</m:t>
                            </m:r>
                          </m:e>
                        </m:d>
                        <m:r>
                          <a:rPr lang="pt-BR" sz="2000" b="0" i="1" smtClean="0">
                            <a:latin typeface="Cambria Math"/>
                          </a:rPr>
                          <m:t>∗</m:t>
                        </m:r>
                        <m:r>
                          <a:rPr lang="pt-BR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 </m:t>
                    </m:r>
                  </m:oMath>
                </a14:m>
                <a:endParaRPr lang="pt-BR" sz="2000" i="1" dirty="0" smtClean="0">
                  <a:latin typeface="Cambria Math"/>
                </a:endParaRPr>
              </a:p>
              <a:p>
                <a:endParaRPr lang="pt-BR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𝑇</m:t>
                      </m:r>
                      <m:r>
                        <a:rPr lang="pt-BR" sz="2000" b="0" i="1" smtClean="0">
                          <a:latin typeface="Cambria Math"/>
                        </a:rPr>
                        <m:t>í</m:t>
                      </m:r>
                      <m:r>
                        <a:rPr lang="pt-BR" sz="2000" b="0" i="1" smtClean="0">
                          <a:latin typeface="Cambria Math"/>
                        </a:rPr>
                        <m:t>𝑡𝑢𝑙𝑜</m:t>
                      </m:r>
                      <m:r>
                        <a:rPr lang="pt-BR" sz="2000" b="0" i="1" smtClean="0">
                          <a:latin typeface="Cambria Math"/>
                        </a:rPr>
                        <m:t> 1: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=23460∗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0,2232+0,072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/>
                            </a:rPr>
                            <m:t>∗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𝑅</m:t>
                      </m:r>
                      <m:r>
                        <a:rPr lang="pt-BR" sz="2000" b="0" i="1" smtClean="0">
                          <a:latin typeface="Cambria Math"/>
                        </a:rPr>
                        <m:t>$ 23.344,</m:t>
                      </m:r>
                      <m:r>
                        <a:rPr lang="pt-BR" sz="2000" b="0" i="0" smtClean="0">
                          <a:latin typeface="Cambria Math"/>
                        </a:rPr>
                        <m:t>58</m:t>
                      </m:r>
                    </m:oMath>
                  </m:oMathPara>
                </a14:m>
                <a:endParaRPr lang="pt-BR" sz="2000" b="0" dirty="0" smtClean="0"/>
              </a:p>
              <a:p>
                <a:endParaRPr lang="pt-BR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𝑇</m:t>
                      </m:r>
                      <m:r>
                        <a:rPr lang="pt-BR" sz="2000" b="0" i="1" smtClean="0">
                          <a:latin typeface="Cambria Math"/>
                        </a:rPr>
                        <m:t>í</m:t>
                      </m:r>
                      <m:r>
                        <a:rPr lang="pt-BR" sz="2000" b="0" i="1" smtClean="0">
                          <a:latin typeface="Cambria Math"/>
                        </a:rPr>
                        <m:t>𝑡𝑢𝑙𝑜</m:t>
                      </m:r>
                      <m:r>
                        <a:rPr lang="pt-BR" sz="2000" b="0" i="1" smtClean="0">
                          <a:latin typeface="Cambria Math"/>
                        </a:rPr>
                        <m:t> 2: </m:t>
                      </m:r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0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/>
                        </a:rPr>
                        <m:t>=36780∗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0,2232+0,072</m:t>
                              </m:r>
                            </m:e>
                          </m:d>
                          <m:r>
                            <a:rPr lang="pt-BR" sz="2000" i="1">
                              <a:latin typeface="Cambria Math"/>
                            </a:rPr>
                            <m:t>∗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</a:rPr>
                        <m:t>𝑅</m:t>
                      </m:r>
                      <m:r>
                        <a:rPr lang="pt-BR" sz="2000" i="1">
                          <a:latin typeface="Cambria Math"/>
                        </a:rPr>
                        <m:t>$ 36.206,97</m:t>
                      </m:r>
                    </m:oMath>
                  </m:oMathPara>
                </a14:m>
                <a:endParaRPr lang="pt-BR" sz="2000" dirty="0" smtClean="0"/>
              </a:p>
              <a:p>
                <a:endParaRPr lang="pt-B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23.344,58+36.206,97=</m:t>
                      </m:r>
                      <m:r>
                        <a:rPr lang="pt-BR" sz="2000" b="0" i="1" smtClean="0">
                          <a:latin typeface="Cambria Math"/>
                        </a:rPr>
                        <m:t>𝑅</m:t>
                      </m:r>
                      <m:r>
                        <a:rPr lang="pt-BR" sz="2000" b="0" i="1" smtClean="0">
                          <a:latin typeface="Cambria Math"/>
                        </a:rPr>
                        <m:t>$ 59.551,55</m:t>
                      </m:r>
                    </m:oMath>
                  </m:oMathPara>
                </a14:m>
                <a:endParaRPr lang="pt-BR" sz="2200" dirty="0" smtClean="0"/>
              </a:p>
              <a:p>
                <a:endParaRPr lang="pt-BR" sz="2200" dirty="0"/>
              </a:p>
              <a:p>
                <a:r>
                  <a:rPr lang="pt-BR" sz="2200" dirty="0" smtClean="0"/>
                  <a:t>OBS: Dia dividido por 360 pelo fato da taxa ser em ano...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" y="3284984"/>
                <a:ext cx="8946562" cy="3511987"/>
              </a:xfrm>
              <a:prstGeom prst="rect">
                <a:avLst/>
              </a:prstGeom>
              <a:blipFill rotWithShape="1">
                <a:blip r:embed="rId2"/>
                <a:stretch>
                  <a:fillRect l="-817" t="-865" b="-2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2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2 - 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(SANTOS, 2016, p. 87) A </a:t>
            </a:r>
            <a:r>
              <a:rPr lang="pt-BR" sz="2000" dirty="0"/>
              <a:t>antecipação de uma duplicada de R$ 12.600,00 em 27 dias </a:t>
            </a:r>
            <a:r>
              <a:rPr lang="pt-BR" sz="2000" dirty="0" smtClean="0"/>
              <a:t>resultou num </a:t>
            </a:r>
            <a:r>
              <a:rPr lang="pt-BR" sz="2000" dirty="0"/>
              <a:t>resgate de R$ 10.830,96, é sabido que o IOF cobrado foi de 0,08</a:t>
            </a:r>
            <a:r>
              <a:rPr lang="pt-BR" sz="2000" dirty="0" smtClean="0"/>
              <a:t>% </a:t>
            </a:r>
            <a:r>
              <a:rPr lang="pt-BR" sz="2000" dirty="0" err="1" smtClean="0"/>
              <a:t>a.d</a:t>
            </a:r>
            <a:r>
              <a:rPr lang="pt-BR" sz="2000" dirty="0" err="1"/>
              <a:t>.</a:t>
            </a:r>
            <a:r>
              <a:rPr lang="pt-BR" sz="2000" dirty="0"/>
              <a:t> Determine a taxa nominal cobrada nessa antecipação</a:t>
            </a:r>
            <a:r>
              <a:rPr lang="pt-BR" sz="2000" dirty="0" smtClean="0"/>
              <a:t>. (0,44% </a:t>
            </a:r>
            <a:r>
              <a:rPr lang="pt-BR" sz="2000" dirty="0" err="1" smtClean="0"/>
              <a:t>a.d.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9934" y="3068960"/>
                <a:ext cx="8946562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𝑁</m:t>
                    </m:r>
                    <m:r>
                      <a:rPr lang="pt-BR" sz="2000" b="0" i="1" smtClean="0">
                        <a:latin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𝐼𝑂𝐹</m:t>
                            </m:r>
                          </m:e>
                        </m:d>
                        <m:r>
                          <a:rPr lang="pt-BR" sz="2000" b="0" i="1" smtClean="0">
                            <a:latin typeface="Cambria Math"/>
                          </a:rPr>
                          <m:t>∗</m:t>
                        </m:r>
                        <m:r>
                          <a:rPr lang="pt-BR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 </m:t>
                    </m:r>
                  </m:oMath>
                </a14:m>
                <a:endParaRPr lang="pt-BR" sz="2000" i="1" dirty="0" smtClean="0">
                  <a:latin typeface="Cambria Math"/>
                </a:endParaRPr>
              </a:p>
              <a:p>
                <a:endParaRPr lang="pt-BR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10.830,96=12.600,00∗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+0,0008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/>
                            </a:rPr>
                            <m:t>∗27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=0,0044 </m:t>
                      </m:r>
                      <m:r>
                        <a:rPr lang="pt-BR" sz="2000" b="0" i="1" smtClean="0">
                          <a:latin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  <m:r>
                        <a:rPr lang="pt-BR" sz="2000" b="0" i="1" smtClean="0">
                          <a:latin typeface="Cambria Math"/>
                        </a:rPr>
                        <m:t>𝑑</m:t>
                      </m:r>
                      <m:r>
                        <a:rPr lang="pt-BR" sz="2000" b="0" i="1" smtClean="0">
                          <a:latin typeface="Cambria Math"/>
                        </a:rPr>
                        <m:t>. </m:t>
                      </m:r>
                      <m:r>
                        <a:rPr lang="pt-BR" sz="2000" b="0" i="1" smtClean="0">
                          <a:latin typeface="Cambria Math"/>
                        </a:rPr>
                        <m:t>𝑜𝑢</m:t>
                      </m:r>
                      <m:r>
                        <a:rPr lang="pt-BR" sz="2000" b="0" i="1" smtClean="0">
                          <a:latin typeface="Cambria Math"/>
                        </a:rPr>
                        <m:t> 0,44% </m:t>
                      </m:r>
                      <m:r>
                        <a:rPr lang="pt-BR" sz="2000" b="0" i="1" smtClean="0">
                          <a:latin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  <m:r>
                        <a:rPr lang="pt-BR" sz="2000" b="0" i="1" smtClean="0">
                          <a:latin typeface="Cambria Math"/>
                        </a:rPr>
                        <m:t>𝑑</m:t>
                      </m:r>
                      <m:r>
                        <a:rPr lang="pt-BR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000" b="0" dirty="0" smtClean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" y="3068960"/>
                <a:ext cx="8946562" cy="1046440"/>
              </a:xfrm>
              <a:prstGeom prst="rect">
                <a:avLst/>
              </a:prstGeom>
              <a:blipFill rotWithShape="1">
                <a:blip r:embed="rId2"/>
                <a:stretch>
                  <a:fillRect l="-817" t="-28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Seção 2.3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Taxa efetiva e nominal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3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Ao fazer leitura da </a:t>
            </a:r>
            <a:r>
              <a:rPr lang="pt-BR" b="1" smtClean="0">
                <a:solidFill>
                  <a:srgbClr val="FF0000"/>
                </a:solidFill>
              </a:rPr>
              <a:t>seção </a:t>
            </a:r>
            <a:r>
              <a:rPr lang="pt-BR" b="1" smtClean="0">
                <a:solidFill>
                  <a:srgbClr val="FF0000"/>
                </a:solidFill>
              </a:rPr>
              <a:t>2.3</a:t>
            </a:r>
            <a:r>
              <a:rPr lang="pt-BR" b="1" dirty="0" smtClean="0">
                <a:solidFill>
                  <a:srgbClr val="FF0000"/>
                </a:solidFill>
              </a:rPr>
              <a:t>, perceber que a mesma se encontra com erro...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Para referência correta, sugere-se: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HAZZAN; POMPEO (2005) – p. 51-54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VIERA SOBRINHO (2000) – p. 184-185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MOTTA; CALÔBA ( 2002) – p. 45-46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9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nominal versus efetiva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Taxa nominal e taxa efetiva costumam confundir muitas pessoas. </a:t>
            </a:r>
          </a:p>
          <a:p>
            <a:endParaRPr lang="pt-BR" dirty="0"/>
          </a:p>
          <a:p>
            <a:r>
              <a:rPr lang="pt-BR" dirty="0" smtClean="0"/>
              <a:t>Imagine que você emprestou ou aplicou determinado capital. Essa contrato, no final de um período, irá render uma quantia de juros a ser paga ou recebida.</a:t>
            </a:r>
          </a:p>
          <a:p>
            <a:endParaRPr lang="pt-BR" dirty="0"/>
          </a:p>
          <a:p>
            <a:r>
              <a:rPr lang="pt-BR" dirty="0" smtClean="0"/>
              <a:t>Agora imagine a seguinte situação. Você vai ao banco pegar um empréstimo, e taxa informada pelo banco é de 12% ao ano com capitalização mensal (12% a.a. / mês). O que será isso? Como entender essa situação?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/>
          <p:cNvSpPr/>
          <p:nvPr/>
        </p:nvSpPr>
        <p:spPr>
          <a:xfrm>
            <a:off x="2115725" y="1556792"/>
            <a:ext cx="4758496" cy="92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TAXA</a:t>
            </a:r>
            <a:br>
              <a:rPr lang="pt-BR" sz="2400" b="1" dirty="0" smtClean="0"/>
            </a:br>
            <a:r>
              <a:rPr lang="pt-BR" sz="2400" b="1" dirty="0" smtClean="0"/>
              <a:t>NOMINAL</a:t>
            </a:r>
            <a:endParaRPr lang="pt-BR" sz="2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Taxa nominal versus efetiva - exemplo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29</a:t>
            </a:fld>
            <a:endParaRPr lang="pt-BR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2835805" y="4360201"/>
            <a:ext cx="178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848945" y="4360201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V="1">
            <a:off x="4625743" y="3208073"/>
            <a:ext cx="1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6408277" y="3208073"/>
            <a:ext cx="10035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8164397" y="3208073"/>
            <a:ext cx="0" cy="11605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584774" y="523719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100</a:t>
            </a:r>
            <a:endParaRPr lang="pt-BR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2835805" y="436020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0</a:t>
            </a:r>
            <a:endParaRPr lang="pt-BR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427612" y="436020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1n</a:t>
            </a:r>
            <a:endParaRPr lang="pt-BR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220181" y="436020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2n</a:t>
            </a:r>
            <a:endParaRPr lang="pt-BR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948373" y="436020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  <a:r>
              <a:rPr lang="pt-BR" b="1" dirty="0" smtClean="0"/>
              <a:t>n</a:t>
            </a:r>
            <a:endParaRPr lang="pt-BR" b="1" dirty="0"/>
          </a:p>
        </p:txBody>
      </p:sp>
      <p:sp>
        <p:nvSpPr>
          <p:cNvPr id="47" name="Arredondar Retângulo no Mesmo Canto Lateral 46"/>
          <p:cNvSpPr/>
          <p:nvPr/>
        </p:nvSpPr>
        <p:spPr>
          <a:xfrm>
            <a:off x="2979820" y="3352089"/>
            <a:ext cx="1447791" cy="576064"/>
          </a:xfrm>
          <a:prstGeom prst="round2Same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10% a.m./m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>
            <a:off x="4625743" y="4360201"/>
            <a:ext cx="178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6364197" y="4360201"/>
            <a:ext cx="178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edondar Retângulo no Mesmo Canto Lateral 53"/>
          <p:cNvSpPr/>
          <p:nvPr/>
        </p:nvSpPr>
        <p:spPr>
          <a:xfrm>
            <a:off x="4772390" y="3356412"/>
            <a:ext cx="1447791" cy="576064"/>
          </a:xfrm>
          <a:prstGeom prst="round2Same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10% a.m./m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5" name="Arredondar Retângulo no Mesmo Canto Lateral 54"/>
          <p:cNvSpPr/>
          <p:nvPr/>
        </p:nvSpPr>
        <p:spPr>
          <a:xfrm>
            <a:off x="6572590" y="3352089"/>
            <a:ext cx="1447791" cy="576064"/>
          </a:xfrm>
          <a:prstGeom prst="round2Same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10% a.m./m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6" name="Seta em curva para baixo 55"/>
          <p:cNvSpPr/>
          <p:nvPr/>
        </p:nvSpPr>
        <p:spPr>
          <a:xfrm>
            <a:off x="2835804" y="3936537"/>
            <a:ext cx="1789939" cy="423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Seta em curva para baixo 56"/>
          <p:cNvSpPr/>
          <p:nvPr/>
        </p:nvSpPr>
        <p:spPr>
          <a:xfrm>
            <a:off x="4625744" y="3936537"/>
            <a:ext cx="1810462" cy="423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Seta em curva para baixo 57"/>
          <p:cNvSpPr/>
          <p:nvPr/>
        </p:nvSpPr>
        <p:spPr>
          <a:xfrm>
            <a:off x="6408277" y="3928153"/>
            <a:ext cx="1745859" cy="423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355976" y="290158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110</a:t>
            </a:r>
            <a:endParaRPr lang="pt-BR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6156176" y="290158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121</a:t>
            </a:r>
            <a:endParaRPr lang="pt-BR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8020381" y="29015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133,10</a:t>
            </a:r>
            <a:endParaRPr lang="pt-BR" b="1" dirty="0"/>
          </a:p>
        </p:txBody>
      </p:sp>
      <p:sp>
        <p:nvSpPr>
          <p:cNvPr id="66" name="Chave direita 65"/>
          <p:cNvSpPr/>
          <p:nvPr/>
        </p:nvSpPr>
        <p:spPr>
          <a:xfrm rot="5400000" flipH="1">
            <a:off x="5167663" y="273958"/>
            <a:ext cx="657241" cy="496733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4179572" y="1696224"/>
            <a:ext cx="263342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30% a.t. / mês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0" name="Seta em curva para cima 69"/>
          <p:cNvSpPr/>
          <p:nvPr/>
        </p:nvSpPr>
        <p:spPr>
          <a:xfrm>
            <a:off x="2848946" y="4670422"/>
            <a:ext cx="5315452" cy="494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1" name="Arredondar Retângulo no Mesmo Canto Lateral 70"/>
          <p:cNvSpPr/>
          <p:nvPr/>
        </p:nvSpPr>
        <p:spPr>
          <a:xfrm>
            <a:off x="4664150" y="5174478"/>
            <a:ext cx="1663819" cy="576064"/>
          </a:xfrm>
          <a:prstGeom prst="round2Same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33,1% a.t./</a:t>
            </a:r>
            <a:r>
              <a:rPr lang="pt-B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421550" y="4365104"/>
            <a:ext cx="1342138" cy="9269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/>
              <a:t>TAXA</a:t>
            </a:r>
            <a:br>
              <a:rPr lang="pt-BR" sz="2400" b="1" dirty="0" smtClean="0"/>
            </a:br>
            <a:r>
              <a:rPr lang="pt-BR" sz="2400" b="1" dirty="0" smtClean="0"/>
              <a:t>EFETIVA</a:t>
            </a:r>
            <a:endParaRPr lang="pt-BR" sz="2400" b="1" dirty="0"/>
          </a:p>
        </p:txBody>
      </p:sp>
      <p:cxnSp>
        <p:nvCxnSpPr>
          <p:cNvPr id="74" name="Conector angulado 73"/>
          <p:cNvCxnSpPr>
            <a:stCxn id="71" idx="1"/>
            <a:endCxn id="72" idx="2"/>
          </p:cNvCxnSpPr>
          <p:nvPr/>
        </p:nvCxnSpPr>
        <p:spPr>
          <a:xfrm rot="5400000" flipH="1">
            <a:off x="3065088" y="3319571"/>
            <a:ext cx="458503" cy="4403441"/>
          </a:xfrm>
          <a:prstGeom prst="bentConnector3">
            <a:avLst>
              <a:gd name="adj1" fmla="val -49858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75"/>
          <p:cNvCxnSpPr>
            <a:stCxn id="47" idx="2"/>
            <a:endCxn id="72" idx="0"/>
          </p:cNvCxnSpPr>
          <p:nvPr/>
        </p:nvCxnSpPr>
        <p:spPr>
          <a:xfrm rot="10800000" flipV="1">
            <a:off x="1092620" y="3640120"/>
            <a:ext cx="1887201" cy="724983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Seção 2.1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Capital de giro – desconto bancário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Taxa nominal versus efetiva - exemplo</a:t>
            </a:r>
            <a:endParaRPr lang="pt-B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6500"/>
            <a:ext cx="5219659" cy="27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5508104" y="1124744"/>
            <a:ext cx="35638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Temos que a taxa nominal  é</a:t>
            </a:r>
          </a:p>
          <a:p>
            <a:r>
              <a:rPr lang="pt-BR" sz="2400" dirty="0" smtClean="0"/>
              <a:t>30% a.t. / m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508104" y="2276872"/>
                <a:ext cx="3563888" cy="21032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/>
                  <a:t>Achando a taxa equivalente (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𝑖</m:t>
                    </m:r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∗</m:t>
                    </m:r>
                    <m:r>
                      <a:rPr lang="pt-BR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pt-BR" sz="2400" dirty="0" smtClean="0"/>
                  <a:t>) achamos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30%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400" dirty="0" smtClean="0"/>
                  <a:t> 10% a.m./mês, o que corresponde a nossa taxa efetiva</a:t>
                </a:r>
                <a:endParaRPr lang="pt-BR" sz="24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276872"/>
                <a:ext cx="3563888" cy="2103268"/>
              </a:xfrm>
              <a:prstGeom prst="rect">
                <a:avLst/>
              </a:prstGeom>
              <a:blipFill rotWithShape="1">
                <a:blip r:embed="rId3"/>
                <a:stretch>
                  <a:fillRect l="-2560" t="-2017" r="-341" b="-54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>
            <a:stCxn id="22" idx="2"/>
            <a:endCxn id="59" idx="0"/>
          </p:cNvCxnSpPr>
          <p:nvPr/>
        </p:nvCxnSpPr>
        <p:spPr>
          <a:xfrm>
            <a:off x="7290048" y="1955741"/>
            <a:ext cx="0" cy="3211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283968" y="4696835"/>
                <a:ext cx="4752528" cy="21165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/>
                  <a:t>Agora, e a taxa efetiva trimestral? Por taxa equivalente em juros compostos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sup>
                    </m:sSup>
                    <m:r>
                      <a:rPr lang="pt-BR" sz="24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pt-BR" sz="2400" dirty="0" smtClean="0"/>
                  <a:t>) achamos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90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sup>
                    </m:sSup>
                    <m:r>
                      <a:rPr lang="pt-BR" sz="2400" b="0" i="1" smtClean="0">
                        <a:latin typeface="Cambria Math"/>
                      </a:rPr>
                      <m:t>−1</m:t>
                    </m:r>
                    <m:r>
                      <a:rPr lang="pt-BR" sz="2400" b="0" i="0" smtClean="0">
                        <a:latin typeface="Cambria Math"/>
                      </a:rPr>
                      <m:t>=0,331</m:t>
                    </m:r>
                  </m:oMath>
                </a14:m>
                <a:r>
                  <a:rPr lang="pt-BR" sz="2400" dirty="0" smtClean="0"/>
                  <a:t> ou 33,10% a.t./t</a:t>
                </a:r>
                <a:endParaRPr lang="pt-BR" sz="24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696835"/>
                <a:ext cx="4752528" cy="2116541"/>
              </a:xfrm>
              <a:prstGeom prst="rect">
                <a:avLst/>
              </a:prstGeom>
              <a:blipFill rotWithShape="1">
                <a:blip r:embed="rId4"/>
                <a:stretch>
                  <a:fillRect l="-1921" t="-2000" b="-5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>
            <a:stCxn id="59" idx="2"/>
            <a:endCxn id="60" idx="0"/>
          </p:cNvCxnSpPr>
          <p:nvPr/>
        </p:nvCxnSpPr>
        <p:spPr>
          <a:xfrm flipH="1">
            <a:off x="6660232" y="4380140"/>
            <a:ext cx="629816" cy="3166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179512" y="4380140"/>
            <a:ext cx="37523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Sendo assim, você descobre que na realidade você esta pagando 33,10% a.t., o que é maior do que 30% a.t.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29" name="Conector angulado 28"/>
          <p:cNvCxnSpPr>
            <a:stCxn id="60" idx="1"/>
            <a:endCxn id="61" idx="3"/>
          </p:cNvCxnSpPr>
          <p:nvPr/>
        </p:nvCxnSpPr>
        <p:spPr>
          <a:xfrm rot="10800000">
            <a:off x="3931860" y="5164970"/>
            <a:ext cx="352108" cy="590136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2800" dirty="0" smtClean="0"/>
                  <a:t>Um capital de R$ 1.000,00 é aplicado à taxa de 12% a.a., durante </a:t>
                </a:r>
                <a:r>
                  <a:rPr lang="pt-BR" sz="2800" dirty="0"/>
                  <a:t>1</a:t>
                </a:r>
                <a:r>
                  <a:rPr lang="pt-BR" sz="2800" dirty="0" smtClean="0"/>
                  <a:t> ano, com capitalização mensal. Determinar o valor do montante. </a:t>
                </a:r>
                <a:endParaRPr lang="pt-BR" dirty="0"/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12%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=0,01</m:t>
                      </m:r>
                    </m:oMath>
                  </m:oMathPara>
                </a14:m>
                <a:endParaRPr lang="pt-BR" sz="2400" dirty="0" smtClean="0"/>
              </a:p>
              <a:p>
                <a:endParaRPr lang="pt-B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𝑀</m:t>
                      </m:r>
                      <m:r>
                        <a:rPr lang="pt-BR" sz="2400" b="0" i="1" smtClean="0">
                          <a:latin typeface="Cambria Math"/>
                        </a:rPr>
                        <m:t>=1.000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1+0,01</m:t>
                              </m:r>
                            </m:e>
                          </m:d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𝑅</m:t>
                      </m:r>
                      <m:r>
                        <a:rPr lang="pt-BR" sz="2400" b="0" i="1" smtClean="0">
                          <a:latin typeface="Cambria Math"/>
                        </a:rPr>
                        <m:t>$ 1.126,83</m:t>
                      </m:r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2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Perceba: Capital de R$ 1.000,00, aplicado à taxa de 12% a.a., durante 1 ano:</a:t>
            </a:r>
            <a:endParaRPr 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004199"/>
                  </p:ext>
                </p:extLst>
              </p:nvPr>
            </p:nvGraphicFramePr>
            <p:xfrm>
              <a:off x="0" y="1484784"/>
              <a:ext cx="9144000" cy="5278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34"/>
                    <a:gridCol w="2560284"/>
                    <a:gridCol w="441198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Com Capitalização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Taxa efetiva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Montante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Anual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12%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1,12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=1.120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Semestral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12%</m:t>
                                    </m:r>
                                  </m:num>
                                  <m:den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0,12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=1.123,60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Trimestral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12%</m:t>
                                    </m:r>
                                  </m:num>
                                  <m:den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0,12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=1.125,51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Bimestral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12%</m:t>
                                    </m:r>
                                  </m:num>
                                  <m:den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0,12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=1.126,16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Mensal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12%</m:t>
                                    </m:r>
                                  </m:num>
                                  <m:den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0,12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12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=1.127,47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Diária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12%</m:t>
                                    </m:r>
                                  </m:num>
                                  <m:den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360</m:t>
                                    </m:r>
                                  </m:den>
                                </m:f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pt-B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0,12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000" b="0" i="1" smtClean="0">
                                                <a:latin typeface="Cambria Math"/>
                                              </a:rPr>
                                              <m:t>360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2000" b="0" i="1" smtClean="0">
                                        <a:latin typeface="Cambria Math"/>
                                      </a:rPr>
                                      <m:t>360</m:t>
                                    </m:r>
                                  </m:sup>
                                </m:sSup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=1.127,47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004199"/>
                  </p:ext>
                </p:extLst>
              </p:nvPr>
            </p:nvGraphicFramePr>
            <p:xfrm>
              <a:off x="0" y="1484784"/>
              <a:ext cx="9144000" cy="5278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34"/>
                    <a:gridCol w="2560284"/>
                    <a:gridCol w="4411982"/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Com Capitalização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Taxa efetiva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Montante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Anual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183077" r="-172381" b="-10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183077" b="-1055385"/>
                          </a:stretch>
                        </a:blipFill>
                      </a:tcPr>
                    </a:tc>
                  </a:tr>
                  <a:tr h="83648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Semestral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134307" r="-172381" b="-4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134307" b="-400730"/>
                          </a:stretch>
                        </a:blipFill>
                      </a:tcPr>
                    </a:tc>
                  </a:tr>
                  <a:tr h="83521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Trimestral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234307" r="-172381" b="-3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234307" b="-300730"/>
                          </a:stretch>
                        </a:blipFill>
                      </a:tcPr>
                    </a:tc>
                  </a:tr>
                  <a:tr h="83648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Bimestral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334307" r="-172381" b="-2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334307" b="-200730"/>
                          </a:stretch>
                        </a:blipFill>
                      </a:tcPr>
                    </a:tc>
                  </a:tr>
                  <a:tr h="83648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Mensal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434307" r="-172381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434307" b="-100730"/>
                          </a:stretch>
                        </a:blipFill>
                      </a:tcPr>
                    </a:tc>
                  </a:tr>
                  <a:tr h="83648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Diária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762" t="-534307" r="-172381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7182" t="-534307" b="-7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0682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Um capital de R$ 2.000,00 é aplicado à uma taxa de 24% a.a., durante 2 anos, com capitalização trimestral. Determinar o montante da operação.</a:t>
                </a:r>
                <a:r>
                  <a:rPr lang="pt-BR" dirty="0"/>
                  <a:t> </a:t>
                </a:r>
                <a:endParaRPr lang="pt-BR" dirty="0" smtClean="0"/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24%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=6%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𝑀</m:t>
                      </m:r>
                      <m:r>
                        <a:rPr lang="pt-BR" i="1">
                          <a:latin typeface="Cambria Math"/>
                        </a:rPr>
                        <m:t>=1.000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1+0,0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𝑅</m:t>
                      </m:r>
                      <m:r>
                        <a:rPr lang="pt-BR" i="1">
                          <a:latin typeface="Cambria Math"/>
                        </a:rPr>
                        <m:t>$ 3.187,70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 r="-2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6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Um capital de R$ 2.500,00 </a:t>
                </a:r>
                <a:r>
                  <a:rPr lang="pt-BR" dirty="0"/>
                  <a:t>é aplicado à uma taxa de 24% a.a., </a:t>
                </a:r>
                <a:r>
                  <a:rPr lang="pt-BR" dirty="0" smtClean="0"/>
                  <a:t>com </a:t>
                </a:r>
                <a:r>
                  <a:rPr lang="pt-BR" dirty="0"/>
                  <a:t>capitalização trimestral. Determinar o </a:t>
                </a:r>
                <a:r>
                  <a:rPr lang="pt-BR" dirty="0" smtClean="0"/>
                  <a:t>tempo necessário para triplicar o capital investido. </a:t>
                </a:r>
              </a:p>
              <a:p>
                <a:pPr marL="0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24%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=6% </m:t>
                      </m:r>
                      <m:r>
                        <a:rPr lang="pt-BR" i="1">
                          <a:latin typeface="Cambria Math"/>
                        </a:rPr>
                        <m:t>𝑎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𝑡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7.500</m:t>
                      </m:r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2.500</m:t>
                      </m:r>
                      <m:sSup>
                        <m:sSupPr>
                          <m:ctrlPr>
                            <a:rPr lang="pt-BR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1+0,06</m:t>
                              </m:r>
                            </m:e>
                          </m:d>
                        </m:e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18,85 </m:t>
                      </m:r>
                      <m:r>
                        <a:rPr lang="pt-BR" sz="2800" b="0" i="1" smtClean="0">
                          <a:latin typeface="Cambria Math"/>
                        </a:rPr>
                        <m:t>𝑡𝑟𝑖𝑚𝑒𝑠𝑡𝑟𝑒𝑠</m:t>
                      </m:r>
                    </m:oMath>
                  </m:oMathPara>
                </a14:m>
                <a:endParaRPr lang="pt-BR" sz="28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 r="-2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Seção 2.4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NEGOCIAÇÃO COM JUROS SIMPLES E COMPOSTOS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simplificar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Vamos supor duas situações e comparar os:</a:t>
            </a:r>
          </a:p>
          <a:p>
            <a:pPr lvl="1"/>
            <a:r>
              <a:rPr lang="pt-BR" sz="3200" dirty="0" smtClean="0"/>
              <a:t>capitais da situação A com a situação B, e o </a:t>
            </a:r>
          </a:p>
          <a:p>
            <a:pPr lvl="1"/>
            <a:r>
              <a:rPr lang="pt-BR" sz="3200" dirty="0" smtClean="0"/>
              <a:t>valor a vista da situação A com a situação B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Supondo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Capital de R$ 1.000,00 foi emprestado a uma taxa de juros de 4% a.m., a ser devolvido (supor)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37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83110"/>
              </p:ext>
            </p:extLst>
          </p:nvPr>
        </p:nvGraphicFramePr>
        <p:xfrm>
          <a:off x="251520" y="3436208"/>
          <a:ext cx="87849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Juros simples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Juros compostos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R$ 1.000,00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R$ 1.000,00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 dias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R$ 1.006,67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R$ 1.006,56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15 dias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R$ 1.020,00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R$ 1.019,80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</a:t>
                      </a:r>
                      <a:r>
                        <a:rPr lang="pt-BR" sz="2400" baseline="0" dirty="0" smtClean="0"/>
                        <a:t> mês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R$ 1.040,00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R$ 1.040,00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 meses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R$ 1.200,00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R$ 1.216,65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12 meses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R$ 1.480,00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R$ 1.601,03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Curto prazo – período de até 30 dias</a:t>
            </a:r>
          </a:p>
          <a:p>
            <a:pPr lvl="1"/>
            <a:r>
              <a:rPr lang="pt-BR" dirty="0" smtClean="0"/>
              <a:t>Valor do juros simples é maior</a:t>
            </a:r>
          </a:p>
          <a:p>
            <a:endParaRPr lang="pt-BR" dirty="0"/>
          </a:p>
          <a:p>
            <a:r>
              <a:rPr lang="pt-BR" dirty="0" smtClean="0"/>
              <a:t>Valor igual – 1 mês </a:t>
            </a:r>
          </a:p>
          <a:p>
            <a:pPr lvl="1"/>
            <a:r>
              <a:rPr lang="pt-BR" dirty="0" smtClean="0"/>
              <a:t>cruzamento entre juros simples e juros compostos</a:t>
            </a:r>
          </a:p>
          <a:p>
            <a:endParaRPr lang="pt-BR" dirty="0"/>
          </a:p>
          <a:p>
            <a:r>
              <a:rPr lang="pt-BR" dirty="0" smtClean="0"/>
              <a:t>Longo prazo – período acima de 30 dias</a:t>
            </a:r>
          </a:p>
          <a:p>
            <a:pPr lvl="1"/>
            <a:r>
              <a:rPr lang="pt-BR" dirty="0" smtClean="0"/>
              <a:t>Valor do juros compostos é maior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Perceba que pagar em juros simples depois de 30 dias é sempre melhor...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Negociação –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 tem sua venda anunciada em duas parcelas mensais e iguais a R$ 600,00, sob o regime de juros compostos de 1,8% a.m.. Um comprador interessado no produto propõe pagá-lo nas seguintes condições: 3 parcelas iguais vencendo em 2, 3 e 5 meses, sob taxa e regime compostos de 2% a.m.. Determinar o valor das parcelas propostas.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9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muitas situações, para conseguirem liquidez, pessoas e empresas podem antecipar recebimento de ativos financeiros.</a:t>
            </a:r>
          </a:p>
          <a:p>
            <a:endParaRPr lang="pt-BR" dirty="0"/>
          </a:p>
          <a:p>
            <a:r>
              <a:rPr lang="pt-BR" dirty="0" smtClean="0"/>
              <a:t>Capital de giro: recurso que garante condições para uma empresa dar continuidade às suas ações</a:t>
            </a:r>
          </a:p>
          <a:p>
            <a:endParaRPr lang="pt-BR" dirty="0"/>
          </a:p>
          <a:p>
            <a:r>
              <a:rPr lang="pt-BR" dirty="0" smtClean="0"/>
              <a:t>Desconto bancário: antecipação de recebimento de um título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– 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𝑎𝑛𝑢𝑛𝑐𝑖𝑎𝑑𝑜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𝑝𝑟𝑜𝑝𝑜𝑠𝑡𝑜</m:t>
                          </m:r>
                        </m:sub>
                      </m:sSub>
                    </m:oMath>
                  </m:oMathPara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600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1+0,018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600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1+0,018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1+0,02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1+0,02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1+0,02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600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1,018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600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1,018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1,02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1,02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1,02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𝑀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𝑅</m:t>
                      </m:r>
                      <m:r>
                        <a:rPr lang="pt-BR" b="0" i="1" smtClean="0">
                          <a:latin typeface="Cambria Math"/>
                        </a:rPr>
                        <m:t>$ 415,90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9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Negociação – 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 está com sua venda anunciada em uma parcela de R$ 540,00 com pagamento para 30 dias, sob regime de juros compostos, a uma taxa nominal de 18% a.a./m.. Um comprador propõe pagar em duas parcelas mensais e iguais, sob uma taxa de juros compostos de 2,2% a.m. e entrada de R$ 200,00. Determinar o valor da parcela.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– exemplo 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18%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  <m:r>
                        <a:rPr lang="pt-BR" b="0" i="1" smtClean="0">
                          <a:latin typeface="Cambria Math"/>
                        </a:rPr>
                        <m:t>. =1,5% 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𝑎𝑛𝑢𝑛𝑐𝑖𝑎𝑑𝑜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𝑝𝑟𝑜𝑝𝑜𝑠𝑡𝑜</m:t>
                          </m:r>
                        </m:sub>
                      </m:sSub>
                    </m:oMath>
                  </m:oMathPara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540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1+0,015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=200+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1+0,022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1+0,022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540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1,015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−200=</m:t>
                      </m:r>
                      <m:r>
                        <a:rPr lang="pt-BR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1,022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1,022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𝑀</m:t>
                      </m:r>
                      <m:r>
                        <a:rPr lang="pt-BR" b="0" i="1" smtClean="0">
                          <a:latin typeface="Cambria Math"/>
                        </a:rPr>
                        <m:t>=171,81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7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considerados títulos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 caso de empresas (pessoas jurídicas)</a:t>
            </a:r>
          </a:p>
          <a:p>
            <a:pPr lvl="1"/>
            <a:r>
              <a:rPr lang="pt-BR" dirty="0" smtClean="0"/>
              <a:t>Promissórias</a:t>
            </a:r>
          </a:p>
          <a:p>
            <a:pPr lvl="1"/>
            <a:r>
              <a:rPr lang="pt-BR" dirty="0" smtClean="0"/>
              <a:t>Duplicatas</a:t>
            </a:r>
          </a:p>
          <a:p>
            <a:pPr lvl="1"/>
            <a:r>
              <a:rPr lang="pt-BR" dirty="0" smtClean="0"/>
              <a:t>Boletos</a:t>
            </a:r>
          </a:p>
          <a:p>
            <a:pPr lvl="1"/>
            <a:r>
              <a:rPr lang="pt-BR" dirty="0" smtClean="0"/>
              <a:t>Cheques</a:t>
            </a:r>
          </a:p>
          <a:p>
            <a:pPr lvl="1"/>
            <a:r>
              <a:rPr lang="pt-BR" dirty="0" smtClean="0"/>
              <a:t>Faturas de cartão de crédito</a:t>
            </a:r>
          </a:p>
          <a:p>
            <a:pPr lvl="1"/>
            <a:endParaRPr lang="pt-BR" dirty="0"/>
          </a:p>
          <a:p>
            <a:r>
              <a:rPr lang="pt-BR" dirty="0" smtClean="0"/>
              <a:t>No caso de pessoas físicas</a:t>
            </a:r>
          </a:p>
          <a:p>
            <a:pPr lvl="1"/>
            <a:r>
              <a:rPr lang="pt-BR" dirty="0" smtClean="0"/>
              <a:t>13º salário</a:t>
            </a:r>
          </a:p>
          <a:p>
            <a:pPr lvl="1"/>
            <a:r>
              <a:rPr lang="pt-BR" dirty="0" smtClean="0"/>
              <a:t>Restituição do IR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Desconto simples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7293"/>
                <a:ext cx="8229600" cy="51020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2800" dirty="0" smtClean="0"/>
                  <a:t> Também conhecido como desconto bancário ou comercial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Matematicamente</a:t>
                </a:r>
                <a:endParaRPr lang="pt-B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𝐷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r>
                        <a:rPr lang="pt-BR" sz="2800" b="0" i="1" smtClean="0">
                          <a:latin typeface="Cambria Math"/>
                        </a:rPr>
                        <m:t>−</m:t>
                      </m:r>
                      <m:r>
                        <a:rPr lang="pt-BR" sz="28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r>
                        <a:rPr lang="pt-BR" sz="2800" b="0" i="1" smtClean="0">
                          <a:latin typeface="Cambria Math"/>
                        </a:rPr>
                        <m:t>−</m:t>
                      </m:r>
                      <m:r>
                        <a:rPr lang="pt-BR" sz="2800" b="0" i="1" smtClean="0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𝑁</m:t>
                      </m:r>
                      <m:r>
                        <a:rPr lang="pt-BR" sz="2800" b="0" i="1" smtClean="0">
                          <a:latin typeface="Cambria Math"/>
                        </a:rPr>
                        <m:t>(1−</m:t>
                      </m:r>
                      <m:r>
                        <a:rPr lang="pt-BR" sz="2800" b="0" i="1" smtClean="0">
                          <a:latin typeface="Cambria Math"/>
                        </a:rPr>
                        <m:t>𝑑𝑛</m:t>
                      </m:r>
                      <m:r>
                        <a:rPr lang="pt-BR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Pelo fato de ser taxa de juros simples, em caso de períodos diferentes usar a fórmula da taxa equivalente de juros simples: 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𝑖</m:t>
                    </m:r>
                    <m:r>
                      <a:rPr lang="pt-BR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2800" i="1">
                        <a:latin typeface="Cambria Math"/>
                        <a:ea typeface="Cambria Math"/>
                      </a:rPr>
                      <m:t>∗</m:t>
                    </m:r>
                    <m:r>
                      <a:rPr lang="pt-BR" sz="28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pt-BR" sz="2800" b="1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7293"/>
                <a:ext cx="8229600" cy="5102027"/>
              </a:xfrm>
              <a:blipFill rotWithShape="1">
                <a:blip r:embed="rId2"/>
                <a:stretch>
                  <a:fillRect l="-1481" t="-1792" r="-1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995936" y="2367171"/>
                <a:ext cx="4792466" cy="2123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dirty="0" smtClean="0"/>
                  <a:t>Legenda: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sz="2200" dirty="0" smtClean="0"/>
                  <a:t> = Desconto bancário ou comercial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pt-BR" sz="2200" dirty="0" smtClean="0"/>
                  <a:t> = Valor nominal do título a ser descontado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pt-BR" sz="2200" dirty="0" smtClean="0"/>
                  <a:t> = Taxa de desconto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Prazo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2200" dirty="0" smtClean="0"/>
                  <a:t> = Valor descontado (valor recebido)</a:t>
                </a:r>
                <a:endParaRPr lang="pt-BR" sz="2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67171"/>
                <a:ext cx="479246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523" t="-1425" r="-635" b="-4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do período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7</a:t>
            </a:fld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899592" y="52292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592" y="522920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3347864" y="46531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17303" y="594928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N-D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178587" y="42838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09128" y="50445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419872" y="50445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899592" y="2812347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99592" y="2812347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3347864" y="223628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35925" y="353242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178587" y="186695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09128" y="262768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419872" y="262768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360263" y="1867324"/>
                <a:ext cx="179824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𝑖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63" y="1867324"/>
                <a:ext cx="1798249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355583" y="4283804"/>
                <a:ext cx="2441181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𝑖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83" y="4283804"/>
                <a:ext cx="2441181" cy="896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o valor do desconto simples de um título de R$ 3.000,00, com vencimento para 90 dias, à taxa de desconto comercial de 3% ao mês?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o valor recebido na operação?</a:t>
            </a:r>
          </a:p>
          <a:p>
            <a:pPr marL="0" indent="0">
              <a:buNone/>
            </a:pPr>
            <a:endParaRPr lang="pt-BR" i="1" dirty="0" smtClean="0">
              <a:latin typeface="Cambria Math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589570" y="3573016"/>
                <a:ext cx="4230902" cy="31393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r>
                  <a:rPr lang="pt-BR" sz="2200" dirty="0" smtClean="0">
                    <a:latin typeface="Cambria Math"/>
                  </a:rPr>
                  <a:t>(1)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/>
                        </a:rPr>
                        <m:t>𝐷</m:t>
                      </m:r>
                      <m:r>
                        <a:rPr lang="pt-BR" sz="2200" i="1">
                          <a:latin typeface="Cambria Math"/>
                        </a:rPr>
                        <m:t>=</m:t>
                      </m:r>
                      <m:r>
                        <a:rPr lang="pt-BR" sz="2200" i="1">
                          <a:latin typeface="Cambria Math"/>
                        </a:rPr>
                        <m:t>𝑁𝑑𝑛</m:t>
                      </m:r>
                    </m:oMath>
                  </m:oMathPara>
                </a14:m>
                <a:endParaRPr lang="pt-B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𝐷</m:t>
                      </m:r>
                      <m:r>
                        <a:rPr lang="pt-BR" sz="2200" b="0" i="1" smtClean="0">
                          <a:latin typeface="Cambria Math"/>
                        </a:rPr>
                        <m:t>=3000∗0,03∗3=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$ 270,00</m:t>
                      </m:r>
                    </m:oMath>
                  </m:oMathPara>
                </a14:m>
                <a:endParaRPr lang="pt-BR" sz="2200" b="0" dirty="0" smtClean="0"/>
              </a:p>
              <a:p>
                <a:endParaRPr lang="pt-BR" sz="2200" dirty="0" smtClean="0"/>
              </a:p>
              <a:p>
                <a:r>
                  <a:rPr lang="pt-BR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=3000−270=</m:t>
                      </m:r>
                      <m:r>
                        <a:rPr lang="pt-BR" sz="2200" b="0" i="1" smtClean="0">
                          <a:latin typeface="Cambria Math"/>
                        </a:rPr>
                        <m:t>𝑅</m:t>
                      </m:r>
                      <m:r>
                        <a:rPr lang="pt-BR" sz="2200" b="0" i="1" smtClean="0">
                          <a:latin typeface="Cambria Math"/>
                        </a:rPr>
                        <m:t>$ 2.730,00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570" y="3573016"/>
                <a:ext cx="4230902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724" t="-9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59632" y="3859780"/>
                <a:ext cx="2565126" cy="2123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Dados: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  <m:r>
                      <a:rPr lang="pt-BR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200" dirty="0" smtClean="0"/>
                  <a:t>3000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t-BR" sz="2200" dirty="0" smtClean="0"/>
                  <a:t> = 0,03 a.m.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90 dias ou 3 meses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sz="2200" dirty="0" smtClean="0"/>
                  <a:t> = ?</a:t>
                </a:r>
                <a:endParaRPr lang="pt-BR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59780"/>
                <a:ext cx="256512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2844" t="-1425" r="-2133" b="-4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Qual a taxa de desconto comercial utilizada numa operação de 120 dias, cujo o valor de resgate é de R$ 1.500,00 e o valor atual é de R$ 900,00?</a:t>
            </a:r>
            <a:endParaRPr lang="pt-BR" i="1" dirty="0" smtClean="0">
              <a:latin typeface="Cambria Math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AACE-17D9-466A-93DE-E6CE8F18A8FD}" type="slidenum">
              <a:rPr lang="pt-BR" smtClean="0"/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02264" y="3436854"/>
                <a:ext cx="2755370" cy="30982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r>
                        <a:rPr lang="pt-BR" sz="22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𝑑𝑛</m:t>
                          </m:r>
                        </m:e>
                      </m:d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900=1500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1−4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900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1500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=1−4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0,6−1=−4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64" y="3436854"/>
                <a:ext cx="2755370" cy="3098284"/>
              </a:xfrm>
              <a:prstGeom prst="rect">
                <a:avLst/>
              </a:prstGeom>
              <a:blipFill rotWithShape="1">
                <a:blip r:embed="rId2"/>
                <a:stretch>
                  <a:fillRect l="-2643" t="-9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5496" y="3645024"/>
                <a:ext cx="2694969" cy="2123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Dados: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𝑁</m:t>
                    </m:r>
                    <m:r>
                      <a:rPr lang="pt-BR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200" dirty="0" smtClean="0"/>
                  <a:t>1500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2200" dirty="0" smtClean="0"/>
                  <a:t> = 900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 smtClean="0"/>
                  <a:t> = 120 dias ou 4 meses</a:t>
                </a:r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pt-BR" sz="2200" dirty="0" smtClean="0"/>
                  <a:t> = ?</a:t>
                </a:r>
                <a:endParaRPr lang="pt-BR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45024"/>
                <a:ext cx="2694969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2703" t="-1429" r="-1802" b="-4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57634" y="3436854"/>
                <a:ext cx="3586366" cy="20803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200" i="1" dirty="0" smtClean="0">
                    <a:latin typeface="Cambria Math"/>
                  </a:rPr>
                  <a:t>Resolução (continuação):</a:t>
                </a:r>
              </a:p>
              <a:p>
                <a:endParaRPr lang="pt-B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−0,4=−4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∗−1</m:t>
                          </m:r>
                        </m:e>
                      </m:d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0,4=4</m:t>
                      </m:r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t-BR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𝑑</m:t>
                      </m:r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0,4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=0,1 </m:t>
                      </m:r>
                      <m:r>
                        <a:rPr lang="pt-BR" sz="2200" b="0" i="1" smtClean="0">
                          <a:latin typeface="Cambria Math"/>
                        </a:rPr>
                        <m:t>𝑜𝑢</m:t>
                      </m:r>
                      <m:r>
                        <a:rPr lang="pt-BR" sz="2200" b="0" i="1" smtClean="0">
                          <a:latin typeface="Cambria Math"/>
                        </a:rPr>
                        <m:t> 10% </m:t>
                      </m:r>
                      <m:r>
                        <a:rPr lang="pt-BR" sz="2200" b="0" i="1" smtClean="0">
                          <a:latin typeface="Cambria Math"/>
                        </a:rPr>
                        <m:t>𝑎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  <m:r>
                        <a:rPr lang="pt-BR" sz="2200" b="0" i="1" smtClean="0">
                          <a:latin typeface="Cambria Math"/>
                        </a:rPr>
                        <m:t>𝑚</m:t>
                      </m:r>
                      <m:r>
                        <a:rPr lang="pt-BR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34" y="3436854"/>
                <a:ext cx="3586366" cy="2080378"/>
              </a:xfrm>
              <a:prstGeom prst="rect">
                <a:avLst/>
              </a:prstGeom>
              <a:blipFill rotWithShape="1">
                <a:blip r:embed="rId4"/>
                <a:stretch>
                  <a:fillRect l="-2034" t="-14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8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3627</Words>
  <Application>Microsoft Office PowerPoint</Application>
  <PresentationFormat>Apresentação na tela (4:3)</PresentationFormat>
  <Paragraphs>497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Matemática financeira</vt:lpstr>
      <vt:lpstr>Unidade 2</vt:lpstr>
      <vt:lpstr>Seção 2.1</vt:lpstr>
      <vt:lpstr>Contexto</vt:lpstr>
      <vt:lpstr>São considerados títulos</vt:lpstr>
      <vt:lpstr>Desconto simples</vt:lpstr>
      <vt:lpstr>Taxa do período</vt:lpstr>
      <vt:lpstr>Exemplo 1</vt:lpstr>
      <vt:lpstr>Exemplo 2</vt:lpstr>
      <vt:lpstr>Exemplo 3</vt:lpstr>
      <vt:lpstr>Exemplo 4</vt:lpstr>
      <vt:lpstr>Relação entre taxa de desconto  e taxa de juros simples</vt:lpstr>
      <vt:lpstr>Exemplo 5</vt:lpstr>
      <vt:lpstr>Exercícios (HAZZAN; POMPEO, 2005, p.23)</vt:lpstr>
      <vt:lpstr>Exercício 1 - resolução</vt:lpstr>
      <vt:lpstr>Exercício 2 - resolução</vt:lpstr>
      <vt:lpstr>Seção 2.2</vt:lpstr>
      <vt:lpstr>Contexto</vt:lpstr>
      <vt:lpstr>IOF</vt:lpstr>
      <vt:lpstr>Desconto simples com IOF</vt:lpstr>
      <vt:lpstr>Exemplo 1</vt:lpstr>
      <vt:lpstr>Exemplo 2</vt:lpstr>
      <vt:lpstr>Exercícios</vt:lpstr>
      <vt:lpstr>Exercício 1 - resolução</vt:lpstr>
      <vt:lpstr>Exercício 2 - resolução</vt:lpstr>
      <vt:lpstr>Seção 2.3</vt:lpstr>
      <vt:lpstr>Observação</vt:lpstr>
      <vt:lpstr>Taxa nominal versus efetiva</vt:lpstr>
      <vt:lpstr>Taxa nominal versus efetiva - exemplo</vt:lpstr>
      <vt:lpstr>Taxa nominal versus efetiva - exemplo</vt:lpstr>
      <vt:lpstr>Aplicação</vt:lpstr>
      <vt:lpstr>Perceba: Capital de R$ 1.000,00, aplicado à taxa de 12% a.a., durante 1 ano:</vt:lpstr>
      <vt:lpstr>Exercício 1</vt:lpstr>
      <vt:lpstr>Exercício 2</vt:lpstr>
      <vt:lpstr>Seção 2.4</vt:lpstr>
      <vt:lpstr>Para simplificar</vt:lpstr>
      <vt:lpstr>Supondo</vt:lpstr>
      <vt:lpstr>Perceba</vt:lpstr>
      <vt:lpstr>Negociação – exemplo 1</vt:lpstr>
      <vt:lpstr>Resolução – exemplo 1</vt:lpstr>
      <vt:lpstr>Negociação – exemplo 2</vt:lpstr>
      <vt:lpstr>Resolução – exemplo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financeira</dc:title>
  <dc:creator>Diego Fernandes Emiliano Silva</dc:creator>
  <cp:lastModifiedBy>Diego Fernandes Emiliano Silva</cp:lastModifiedBy>
  <cp:revision>141</cp:revision>
  <cp:lastPrinted>2017-03-20T01:17:44Z</cp:lastPrinted>
  <dcterms:created xsi:type="dcterms:W3CDTF">2016-12-18T10:58:04Z</dcterms:created>
  <dcterms:modified xsi:type="dcterms:W3CDTF">2018-09-20T19:39:57Z</dcterms:modified>
</cp:coreProperties>
</file>