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54"/>
  </p:notesMasterIdLst>
  <p:handoutMasterIdLst>
    <p:handoutMasterId r:id="rId55"/>
  </p:handoutMasterIdLst>
  <p:sldIdLst>
    <p:sldId id="256" r:id="rId2"/>
    <p:sldId id="350" r:id="rId3"/>
    <p:sldId id="296" r:id="rId4"/>
    <p:sldId id="351" r:id="rId5"/>
    <p:sldId id="349" r:id="rId6"/>
    <p:sldId id="324" r:id="rId7"/>
    <p:sldId id="257" r:id="rId8"/>
    <p:sldId id="258" r:id="rId9"/>
    <p:sldId id="259" r:id="rId10"/>
    <p:sldId id="260" r:id="rId11"/>
    <p:sldId id="261" r:id="rId12"/>
    <p:sldId id="265" r:id="rId13"/>
    <p:sldId id="264" r:id="rId14"/>
    <p:sldId id="277" r:id="rId15"/>
    <p:sldId id="266" r:id="rId16"/>
    <p:sldId id="268" r:id="rId17"/>
    <p:sldId id="271" r:id="rId18"/>
    <p:sldId id="274" r:id="rId19"/>
    <p:sldId id="278" r:id="rId20"/>
    <p:sldId id="279" r:id="rId21"/>
    <p:sldId id="284" r:id="rId22"/>
    <p:sldId id="281" r:id="rId23"/>
    <p:sldId id="285" r:id="rId24"/>
    <p:sldId id="286" r:id="rId25"/>
    <p:sldId id="288" r:id="rId26"/>
    <p:sldId id="287" r:id="rId27"/>
    <p:sldId id="325" r:id="rId28"/>
    <p:sldId id="299" r:id="rId29"/>
    <p:sldId id="300" r:id="rId30"/>
    <p:sldId id="301" r:id="rId31"/>
    <p:sldId id="302" r:id="rId32"/>
    <p:sldId id="303" r:id="rId33"/>
    <p:sldId id="326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320" r:id="rId46"/>
    <p:sldId id="331" r:id="rId47"/>
    <p:sldId id="332" r:id="rId48"/>
    <p:sldId id="333" r:id="rId49"/>
    <p:sldId id="334" r:id="rId50"/>
    <p:sldId id="335" r:id="rId51"/>
    <p:sldId id="338" r:id="rId52"/>
    <p:sldId id="339" r:id="rId53"/>
  </p:sldIdLst>
  <p:sldSz cx="9144000" cy="6858000" type="screen4x3"/>
  <p:notesSz cx="10234613" cy="71040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22" autoAdjust="0"/>
  </p:normalViewPr>
  <p:slideViewPr>
    <p:cSldViewPr showGuides="1">
      <p:cViewPr>
        <p:scale>
          <a:sx n="60" d="100"/>
          <a:sy n="60" d="100"/>
        </p:scale>
        <p:origin x="-3084" y="-1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78"/>
    </p:cViewPr>
  </p:sorterViewPr>
  <p:notesViewPr>
    <p:cSldViewPr showGuides="1">
      <p:cViewPr varScale="1">
        <p:scale>
          <a:sx n="85" d="100"/>
          <a:sy n="85" d="100"/>
        </p:scale>
        <p:origin x="-3786" y="-96"/>
      </p:cViewPr>
      <p:guideLst>
        <p:guide orient="horz" pos="2238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r>
              <a:rPr lang="pt-BR" smtClean="0"/>
              <a:t>Matemática Financeira - Unidades 1 &amp; 2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797246" y="1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r>
              <a:rPr lang="pt-BR" smtClean="0"/>
              <a:t>Prof. Me. Diego Fernandes Emiliano Silva diego.fernandes@pitagoras.com.br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747627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r>
              <a:rPr lang="pt-BR" smtClean="0"/>
              <a:t>http://diegofernandes.weebly.com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797246" y="6747627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DCFE212F-0626-409C-8F87-F674FB5E4D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49433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r>
              <a:rPr lang="pt-BR" smtClean="0"/>
              <a:t>Matemática Financeira - Unidades 1 &amp; 2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797246" y="1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r>
              <a:rPr lang="pt-BR" smtClean="0"/>
              <a:t>Prof. Me. Diego Fernandes Emiliano Silva diego.fernandes@pitagoras.com.br</a:t>
            </a:r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3400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023462" y="3374430"/>
            <a:ext cx="8187690" cy="3196828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747627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r>
              <a:rPr lang="pt-BR" smtClean="0"/>
              <a:t>http://diegofernandes.weebly.com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797246" y="6747627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4B2C8C1-BD69-4A21-AE20-0BB0F9C62F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03274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diegofernandes.weebly.com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72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diegofernandes.weebly.com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682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diegofernandes.weebly.com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198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diegofernandes.weebly.com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71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diegofernandes.weebly.com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91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diegofernandes.weebly.com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87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diegofernandes.weebly.com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98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diegofernandes.weebly.com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71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diegofernandes.weebly.com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68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diegofernandes.weebly.com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873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diegofernandes.weebly.com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84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diegofernandes.weebly.com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4AACE-17D9-466A-93DE-E6CE8F18A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10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/Relationships>
</file>

<file path=ppt/slides/_rels/slide38.xml.rels><?xml version="1.0" encoding="UTF-8" standalone="yes"?>
<Relationships xmlns="http://schemas.openxmlformats.org/package/2006/relationships"><Relationship Id="rId7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8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Matemática financeira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sz="33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Unidade 1</a:t>
            </a:r>
          </a:p>
          <a:p>
            <a:endParaRPr lang="pt-BR" sz="33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33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</a:t>
            </a:r>
            <a:r>
              <a:rPr lang="pt-BR" sz="33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Me. Diego Fernandes Emiliano </a:t>
            </a:r>
            <a:r>
              <a:rPr lang="pt-BR" sz="33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Silva</a:t>
            </a:r>
            <a:endParaRPr lang="pt-BR" sz="33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879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Taxa de juros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Taxa que indica a remuneração pelo o qual o capital foi aplicado</a:t>
            </a:r>
          </a:p>
          <a:p>
            <a:endParaRPr lang="pt-BR" dirty="0"/>
          </a:p>
          <a:p>
            <a:r>
              <a:rPr lang="pt-BR" dirty="0" smtClean="0"/>
              <a:t>A taxa é expressa em períodos</a:t>
            </a:r>
          </a:p>
          <a:p>
            <a:pPr lvl="1"/>
            <a:r>
              <a:rPr lang="pt-BR" dirty="0" smtClean="0"/>
              <a:t>50% a.a. (ao ano)</a:t>
            </a:r>
          </a:p>
          <a:p>
            <a:pPr lvl="1"/>
            <a:r>
              <a:rPr lang="pt-BR" dirty="0" smtClean="0"/>
              <a:t>30% a.s. (ao semestre)</a:t>
            </a:r>
          </a:p>
          <a:p>
            <a:pPr lvl="1"/>
            <a:r>
              <a:rPr lang="pt-BR" dirty="0" smtClean="0"/>
              <a:t>20% </a:t>
            </a:r>
            <a:r>
              <a:rPr lang="pt-BR" dirty="0" err="1" smtClean="0"/>
              <a:t>a.q</a:t>
            </a:r>
            <a:r>
              <a:rPr lang="pt-BR" dirty="0" smtClean="0"/>
              <a:t>. (ao quadrimestre)</a:t>
            </a:r>
          </a:p>
          <a:p>
            <a:pPr lvl="1"/>
            <a:r>
              <a:rPr lang="pt-BR" dirty="0" smtClean="0"/>
              <a:t>15% a.t. (ao trimestre)</a:t>
            </a:r>
          </a:p>
          <a:p>
            <a:pPr lvl="1"/>
            <a:r>
              <a:rPr lang="pt-BR" dirty="0" smtClean="0"/>
              <a:t>5% a.m. (ao mês)</a:t>
            </a:r>
          </a:p>
          <a:p>
            <a:pPr lvl="1"/>
            <a:r>
              <a:rPr lang="pt-BR" dirty="0" smtClean="0"/>
              <a:t>0,05% </a:t>
            </a:r>
            <a:r>
              <a:rPr lang="pt-BR" dirty="0" err="1" smtClean="0"/>
              <a:t>a.d.</a:t>
            </a:r>
            <a:r>
              <a:rPr lang="pt-BR" dirty="0" smtClean="0"/>
              <a:t> (ao dia)</a:t>
            </a:r>
          </a:p>
          <a:p>
            <a:pPr lvl="1"/>
            <a:r>
              <a:rPr lang="pt-BR" dirty="0" smtClean="0"/>
              <a:t>Etc.</a:t>
            </a:r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21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Montante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Resultado futuro de uma operação financeira</a:t>
            </a:r>
          </a:p>
          <a:p>
            <a:endParaRPr lang="pt-BR" dirty="0"/>
          </a:p>
          <a:p>
            <a:r>
              <a:rPr lang="pt-BR" dirty="0" smtClean="0"/>
              <a:t>Também conhecido como valor futuro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144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Toda operação financeira depende de uma série de aspetos. Os principais são:</a:t>
            </a:r>
          </a:p>
          <a:p>
            <a:pPr lvl="1"/>
            <a:r>
              <a:rPr lang="pt-BR" dirty="0" smtClean="0"/>
              <a:t>Riscos: Probabilidade de operação não se concretizar</a:t>
            </a:r>
          </a:p>
          <a:p>
            <a:pPr lvl="1"/>
            <a:r>
              <a:rPr lang="pt-BR" dirty="0" smtClean="0"/>
              <a:t>Despesas operacionais: Custos contratuais e tributários para formalizar operação</a:t>
            </a:r>
          </a:p>
          <a:p>
            <a:pPr lvl="1"/>
            <a:r>
              <a:rPr lang="pt-BR" dirty="0" smtClean="0"/>
              <a:t>Inflação: perda do poder aquisitivo da moeda</a:t>
            </a:r>
          </a:p>
          <a:p>
            <a:pPr lvl="1"/>
            <a:r>
              <a:rPr lang="pt-BR" dirty="0" smtClean="0"/>
              <a:t>Ganho: Lucro que pessoa deseja auferir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2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Capitalização simples</a:t>
            </a:r>
            <a:endParaRPr lang="pt-BR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Fórmulas: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ço Reservado para Conteúdo 7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𝐽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𝐶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𝐶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𝐶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𝐶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𝐶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∗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pt-BR" dirty="0" smtClean="0"/>
              </a:p>
              <a:p>
                <a:endParaRPr lang="pt-BR" dirty="0" smtClean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8" name="Espaço Reservado para Conteúdo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9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spaço Reservado para Texto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Legendas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Espaço Reservado para Conteúdo 11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𝐽</m:t>
                    </m:r>
                  </m:oMath>
                </a14:m>
                <a:r>
                  <a:rPr lang="pt-BR" dirty="0" smtClean="0"/>
                  <a:t> = valor do juros</a:t>
                </a:r>
              </a:p>
              <a:p>
                <a:pPr marL="0" indent="0">
                  <a:buNone/>
                </a:pPr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pt-BR" dirty="0" smtClean="0"/>
                  <a:t> = valor do capital ou principal</a:t>
                </a:r>
              </a:p>
              <a:p>
                <a:pPr marL="0" indent="0">
                  <a:buNone/>
                </a:pPr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pt-BR" dirty="0" smtClean="0"/>
                  <a:t> = taxa de juros</a:t>
                </a:r>
              </a:p>
              <a:p>
                <a:pPr marL="0" indent="0">
                  <a:buNone/>
                </a:pPr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pt-BR" dirty="0" smtClean="0"/>
                  <a:t> = prazo da operação</a:t>
                </a:r>
                <a:endParaRPr lang="pt-BR" dirty="0"/>
              </a:p>
            </p:txBody>
          </p:sp>
        </mc:Choice>
        <mc:Fallback xmlns="">
          <p:sp>
            <p:nvSpPr>
              <p:cNvPr id="12" name="Espaço Reservado para Conteúdo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 l="-1056" t="-108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11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Revisão básica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ço Reservado para Conteúdo 7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Perceba através do exemplo que:</a:t>
                </a:r>
              </a:p>
              <a:p>
                <a:endParaRPr lang="pt-BR" dirty="0"/>
              </a:p>
              <a:p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 b="1" i="1" smtClean="0">
                          <a:latin typeface="Cambria Math"/>
                        </a:rPr>
                        <m:t>𝟑</m:t>
                      </m:r>
                      <m:r>
                        <a:rPr lang="pt-BR" sz="4000" b="1" i="1" smtClean="0">
                          <a:latin typeface="Cambria Math"/>
                        </a:rPr>
                        <m:t>%=</m:t>
                      </m:r>
                      <m:f>
                        <m:fPr>
                          <m:ctrlPr>
                            <a:rPr lang="pt-BR" sz="4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4000" b="1" i="1" smtClean="0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pt-BR" sz="4000" b="1" i="1" smtClean="0"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pt-BR" sz="4000" b="1" i="1" smtClean="0">
                          <a:latin typeface="Cambria Math"/>
                        </a:rPr>
                        <m:t>=</m:t>
                      </m:r>
                      <m:r>
                        <a:rPr lang="pt-BR" sz="4000" b="1" i="1" smtClean="0">
                          <a:latin typeface="Cambria Math"/>
                        </a:rPr>
                        <m:t>𝟎</m:t>
                      </m:r>
                      <m:r>
                        <a:rPr lang="pt-BR" sz="4000" b="1" i="1" smtClean="0">
                          <a:latin typeface="Cambria Math"/>
                        </a:rPr>
                        <m:t>,</m:t>
                      </m:r>
                      <m:r>
                        <a:rPr lang="pt-BR" sz="4000" b="1" i="1" smtClean="0">
                          <a:latin typeface="Cambria Math"/>
                        </a:rPr>
                        <m:t>𝟎𝟑</m:t>
                      </m:r>
                    </m:oMath>
                  </m:oMathPara>
                </a14:m>
                <a:endParaRPr lang="pt-BR" sz="4000" b="1" dirty="0" smtClean="0"/>
              </a:p>
              <a:p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8" name="Espaço Reservado para Conteúdo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0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9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1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Qual o valor do juros correspondentes a um empréstimo de R$ 10.000,00 pelo prazo de 5 meses, sabendo-se que a taxa cobrada é de 3% ao mês? (VIEIRA SOBRINHO, p. 22, 2000).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1187624" y="3782943"/>
                <a:ext cx="2761059" cy="212365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2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Dados</a:t>
                </a:r>
              </a:p>
              <a:p>
                <a:endParaRPr lang="pt-BR" sz="2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10.000</a:t>
                </a: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5 meses</a:t>
                </a: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pt-BR" sz="22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3% a.m. ou 0,03</a:t>
                </a: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?</a:t>
                </a:r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782943"/>
                <a:ext cx="2761059" cy="2123658"/>
              </a:xfrm>
              <a:prstGeom prst="rect">
                <a:avLst/>
              </a:prstGeom>
              <a:blipFill rotWithShape="1">
                <a:blip r:embed="rId2"/>
                <a:stretch>
                  <a:fillRect l="-2637" t="-1429" b="-457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5179567" y="3782943"/>
                <a:ext cx="2992833" cy="212365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2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Resolução</a:t>
                </a:r>
              </a:p>
              <a:p>
                <a:endParaRPr lang="pt-BR" sz="2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</a:rPr>
                        <m:t>𝐽</m:t>
                      </m:r>
                      <m:r>
                        <a:rPr lang="pt-BR" sz="2200" b="0" i="1" smtClean="0">
                          <a:latin typeface="Cambria Math"/>
                        </a:rPr>
                        <m:t>=</m:t>
                      </m:r>
                      <m:r>
                        <a:rPr lang="pt-BR" sz="2200" b="0" i="1" smtClean="0">
                          <a:latin typeface="Cambria Math"/>
                        </a:rPr>
                        <m:t>𝑃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pt-BR" sz="22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</a:rPr>
                        <m:t>𝐽</m:t>
                      </m:r>
                      <m:r>
                        <a:rPr lang="pt-BR" sz="2200" b="0" i="1" smtClean="0">
                          <a:latin typeface="Cambria Math"/>
                        </a:rPr>
                        <m:t>=10.000∗0,03∗5</m:t>
                      </m:r>
                    </m:oMath>
                  </m:oMathPara>
                </a14:m>
                <a:endParaRPr lang="pt-BR" sz="2200" dirty="0" smtClean="0"/>
              </a:p>
              <a:p>
                <a:endParaRPr lang="pt-BR" sz="2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1" i="1" smtClean="0">
                          <a:latin typeface="Cambria Math"/>
                        </a:rPr>
                        <m:t>𝑱</m:t>
                      </m:r>
                      <m:r>
                        <a:rPr lang="pt-BR" sz="2200" b="1" i="1" smtClean="0">
                          <a:latin typeface="Cambria Math"/>
                        </a:rPr>
                        <m:t>=</m:t>
                      </m:r>
                      <m:r>
                        <a:rPr lang="pt-BR" sz="2200" b="1" i="1" smtClean="0">
                          <a:latin typeface="Cambria Math"/>
                        </a:rPr>
                        <m:t>𝑹</m:t>
                      </m:r>
                      <m:r>
                        <a:rPr lang="pt-BR" sz="2200" b="1" i="1" smtClean="0">
                          <a:latin typeface="Cambria Math"/>
                        </a:rPr>
                        <m:t>$ </m:t>
                      </m:r>
                      <m:r>
                        <a:rPr lang="pt-BR" sz="2200" b="1" i="1" smtClean="0">
                          <a:latin typeface="Cambria Math"/>
                        </a:rPr>
                        <m:t>𝟏</m:t>
                      </m:r>
                      <m:r>
                        <a:rPr lang="pt-BR" sz="2200" b="1" i="1" smtClean="0">
                          <a:latin typeface="Cambria Math"/>
                        </a:rPr>
                        <m:t>.</m:t>
                      </m:r>
                      <m:r>
                        <a:rPr lang="pt-BR" sz="2200" b="1" i="1" smtClean="0">
                          <a:latin typeface="Cambria Math"/>
                        </a:rPr>
                        <m:t>𝟓𝟎𝟎</m:t>
                      </m:r>
                      <m:r>
                        <a:rPr lang="pt-BR" sz="2200" b="1" i="1" smtClean="0">
                          <a:latin typeface="Cambria Math"/>
                        </a:rPr>
                        <m:t>,</m:t>
                      </m:r>
                      <m:r>
                        <a:rPr lang="pt-BR" sz="2200" b="1" i="1" smtClean="0">
                          <a:latin typeface="Cambria Math"/>
                        </a:rPr>
                        <m:t>𝟎𝟎</m:t>
                      </m:r>
                    </m:oMath>
                  </m:oMathPara>
                </a14:m>
                <a:endParaRPr lang="pt-BR" sz="2200" b="1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567" y="3782943"/>
                <a:ext cx="2992833" cy="2123658"/>
              </a:xfrm>
              <a:prstGeom prst="rect">
                <a:avLst/>
              </a:prstGeom>
              <a:blipFill rotWithShape="1">
                <a:blip r:embed="rId3"/>
                <a:stretch>
                  <a:fillRect l="-2434" t="-1429" b="-85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Um capital de R$ 25.000,00, aplicado durante 7 meses, rende juros de R$ 7.875,00. Determinar a taxa correspondente. (VIEIRA SOBRINHO, p. 22, 2000).</a:t>
            </a:r>
          </a:p>
          <a:p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755576" y="3769220"/>
                <a:ext cx="1836204" cy="212365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2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Dados</a:t>
                </a:r>
              </a:p>
              <a:p>
                <a:endParaRPr lang="pt-BR" sz="2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25.000</a:t>
                </a: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7 meses</a:t>
                </a: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/>
                        <a:ea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7.875</a:t>
                </a: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?</a:t>
                </a: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769220"/>
                <a:ext cx="1836204" cy="2123658"/>
              </a:xfrm>
              <a:prstGeom prst="rect">
                <a:avLst/>
              </a:prstGeom>
              <a:blipFill rotWithShape="1">
                <a:blip r:embed="rId2"/>
                <a:stretch>
                  <a:fillRect l="-3960" t="-1425" b="-427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3419872" y="3356992"/>
                <a:ext cx="4752528" cy="276659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2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Resolução</a:t>
                </a:r>
              </a:p>
              <a:p>
                <a:endParaRPr lang="pt-BR" sz="2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</a:rPr>
                        <m:t>𝐽</m:t>
                      </m:r>
                      <m:r>
                        <a:rPr lang="pt-BR" sz="2200" b="0" i="1" smtClean="0">
                          <a:latin typeface="Cambria Math"/>
                        </a:rPr>
                        <m:t>=</m:t>
                      </m:r>
                      <m:r>
                        <a:rPr lang="pt-BR" sz="2200" b="0" i="1" smtClean="0">
                          <a:latin typeface="Cambria Math"/>
                        </a:rPr>
                        <m:t>𝑃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pt-BR" sz="2200" b="0" dirty="0" smtClean="0">
                  <a:ea typeface="Cambria Math"/>
                </a:endParaRPr>
              </a:p>
              <a:p>
                <a:endParaRPr lang="pt-BR" sz="2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</a:rPr>
                        <m:t>7.875=25.000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∗7</m:t>
                      </m:r>
                    </m:oMath>
                  </m:oMathPara>
                </a14:m>
                <a:endParaRPr lang="pt-BR" sz="2200" b="0" dirty="0" smtClean="0">
                  <a:ea typeface="Cambria Math"/>
                </a:endParaRPr>
              </a:p>
              <a:p>
                <a:endParaRPr lang="pt-BR" sz="2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</a:rPr>
                        <m:t>𝑖</m:t>
                      </m:r>
                      <m:r>
                        <a:rPr lang="pt-BR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200" b="0" i="1" smtClean="0">
                              <a:latin typeface="Cambria Math"/>
                            </a:rPr>
                            <m:t>7.875</m:t>
                          </m:r>
                        </m:num>
                        <m:den>
                          <m:r>
                            <a:rPr lang="pt-BR" sz="2200" b="0" i="1" smtClean="0">
                              <a:latin typeface="Cambria Math"/>
                            </a:rPr>
                            <m:t>25.000</m:t>
                          </m:r>
                          <m:r>
                            <a:rPr lang="pt-BR" sz="2200" b="0" i="1" smtClean="0">
                              <a:latin typeface="Cambria Math"/>
                              <a:ea typeface="Cambria Math"/>
                            </a:rPr>
                            <m:t>∗7</m:t>
                          </m:r>
                        </m:den>
                      </m:f>
                      <m:r>
                        <a:rPr lang="pt-BR" sz="2200" b="0" i="0" smtClean="0">
                          <a:latin typeface="Cambria Math"/>
                          <a:ea typeface="Cambria Math"/>
                        </a:rPr>
                        <m:t>=0,045 </m:t>
                      </m:r>
                      <m:r>
                        <m:rPr>
                          <m:sty m:val="p"/>
                        </m:rPr>
                        <a:rPr lang="pt-BR" sz="2200" b="0" i="0" smtClean="0">
                          <a:latin typeface="Cambria Math"/>
                          <a:ea typeface="Cambria Math"/>
                        </a:rPr>
                        <m:t>ou</m:t>
                      </m:r>
                      <m:r>
                        <a:rPr lang="pt-BR" sz="2200" b="0" i="0" smtClean="0">
                          <a:latin typeface="Cambria Math"/>
                          <a:ea typeface="Cambria Math"/>
                        </a:rPr>
                        <m:t> 4,5% </m:t>
                      </m:r>
                      <m:r>
                        <m:rPr>
                          <m:sty m:val="p"/>
                        </m:rPr>
                        <a:rPr lang="pt-BR" sz="2200" b="0" i="0" smtClean="0">
                          <a:latin typeface="Cambria Math"/>
                          <a:ea typeface="Cambria Math"/>
                        </a:rPr>
                        <m:t>a</m:t>
                      </m:r>
                      <m:r>
                        <a:rPr lang="pt-BR" sz="2200" b="0" i="0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m:rPr>
                          <m:sty m:val="p"/>
                        </m:rPr>
                        <a:rPr lang="pt-BR" sz="2200" b="0" i="0" smtClean="0">
                          <a:latin typeface="Cambria Math"/>
                          <a:ea typeface="Cambria Math"/>
                        </a:rPr>
                        <m:t>m</m:t>
                      </m:r>
                      <m:r>
                        <a:rPr lang="pt-BR" sz="2200" b="0" i="0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pt-BR" sz="2200" b="1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356992"/>
                <a:ext cx="4752528" cy="2766591"/>
              </a:xfrm>
              <a:prstGeom prst="rect">
                <a:avLst/>
              </a:prstGeom>
              <a:blipFill rotWithShape="1">
                <a:blip r:embed="rId3"/>
                <a:stretch>
                  <a:fillRect l="-1407" t="-109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39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Sabendo-se que os juros de R$ 6.000,00 foram obtidos com a aplicação de R$ 7.500,00, à taxa de 8% ao trimestre, pede-se que se calcule o prazo. (VIEIRA SOBRINHO, p. 23, 2000).</a:t>
            </a:r>
          </a:p>
          <a:p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914553" y="3933056"/>
                <a:ext cx="2556284" cy="212365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2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Dados</a:t>
                </a:r>
              </a:p>
              <a:p>
                <a:endParaRPr lang="pt-BR" sz="2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7.500</a:t>
                </a: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/>
                        <a:ea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6.000</a:t>
                </a: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8% a.t. ou 0,08</a:t>
                </a: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?</a:t>
                </a: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553" y="3933056"/>
                <a:ext cx="2556284" cy="2123658"/>
              </a:xfrm>
              <a:prstGeom prst="rect">
                <a:avLst/>
              </a:prstGeom>
              <a:blipFill rotWithShape="1">
                <a:blip r:embed="rId2"/>
                <a:stretch>
                  <a:fillRect l="-2613" t="-1425" b="-427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851920" y="3505022"/>
                <a:ext cx="4680520" cy="279550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2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Resolução</a:t>
                </a:r>
              </a:p>
              <a:p>
                <a:endParaRPr lang="pt-BR" sz="2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pt-BR" sz="2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pt-BR" sz="2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6.000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7.5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00∗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0,08</m:t>
                      </m:r>
                      <m:r>
                        <a:rPr lang="pt-BR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pt-BR" sz="22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pt-BR" sz="22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pt-B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6.000</m:t>
                          </m:r>
                        </m:num>
                        <m:den>
                          <m: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7.500</m:t>
                          </m:r>
                          <m:r>
                            <a:rPr lang="pt-BR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0,08</m:t>
                          </m:r>
                        </m:den>
                      </m:f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=10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𝑡𝑟𝑖𝑚𝑒𝑠𝑡𝑟𝑒𝑠</m:t>
                      </m:r>
                    </m:oMath>
                  </m:oMathPara>
                </a14:m>
                <a:endParaRPr lang="pt-BR" sz="2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505022"/>
                <a:ext cx="4680520" cy="2795509"/>
              </a:xfrm>
              <a:prstGeom prst="rect">
                <a:avLst/>
              </a:prstGeom>
              <a:blipFill rotWithShape="1">
                <a:blip r:embed="rId3"/>
                <a:stretch>
                  <a:fillRect l="-1558" t="-108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99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Um empréstimo de R$ 23.000,00 é liquidado por R$ 29.200,00 no final de 152 dias. Calcular a taxa mensal de juros. (VIEIRA SOBRINHO, p. 23, 2000).</a:t>
            </a:r>
          </a:p>
          <a:p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50624" y="4022192"/>
                <a:ext cx="1980220" cy="212365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2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Dados</a:t>
                </a:r>
              </a:p>
              <a:p>
                <a:endParaRPr lang="pt-BR" sz="2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23.000</a:t>
                </a: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29.200</a:t>
                </a: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152 dias</a:t>
                </a: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% a.m. = ?</a:t>
                </a: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624" y="4022192"/>
                <a:ext cx="1980220" cy="2123658"/>
              </a:xfrm>
              <a:prstGeom prst="rect">
                <a:avLst/>
              </a:prstGeom>
              <a:blipFill rotWithShape="1">
                <a:blip r:embed="rId2"/>
                <a:stretch>
                  <a:fillRect l="-3670" t="-1429" b="-457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375756" y="4022192"/>
                <a:ext cx="2916324" cy="17851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2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Resolução</a:t>
                </a:r>
              </a:p>
              <a:p>
                <a:endParaRPr lang="pt-BR" sz="2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pt-BR" sz="2200" b="0" dirty="0" smtClean="0">
                    <a:ea typeface="Cambria Math" panose="02040503050406030204" pitchFamily="18" charset="0"/>
                  </a:rPr>
                  <a:t>M</a:t>
                </a:r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sz="2200" b="0" i="1" smtClean="0">
                        <a:latin typeface="Cambria Math"/>
                        <a:ea typeface="Cambria Math" panose="02040503050406030204" pitchFamily="18" charset="0"/>
                      </a:rPr>
                      <m:t>𝐶</m:t>
                    </m:r>
                    <m:r>
                      <a:rPr lang="pt-BR" sz="2200" b="0" i="1" smtClean="0">
                        <a:latin typeface="Cambria Math"/>
                        <a:ea typeface="Cambria Math" panose="02040503050406030204" pitchFamily="18" charset="0"/>
                      </a:rPr>
                      <m:t>+</m:t>
                    </m:r>
                    <m:r>
                      <a:rPr lang="pt-BR" sz="2200" b="0" i="1" smtClean="0">
                        <a:latin typeface="Cambria Math"/>
                        <a:ea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29.200=23.000+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pt-BR" sz="2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=6.200</m:t>
                      </m:r>
                    </m:oMath>
                  </m:oMathPara>
                </a14:m>
                <a:endParaRPr lang="pt-BR" sz="22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756" y="4022192"/>
                <a:ext cx="2916324" cy="1785104"/>
              </a:xfrm>
              <a:prstGeom prst="rect">
                <a:avLst/>
              </a:prstGeom>
              <a:blipFill rotWithShape="1">
                <a:blip r:embed="rId3"/>
                <a:stretch>
                  <a:fillRect l="-2500" t="-1695" b="-203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5508104" y="3545140"/>
                <a:ext cx="3456384" cy="110799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pt-BR" sz="2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6.200=23.000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∗152</m:t>
                      </m:r>
                    </m:oMath>
                  </m:oMathPara>
                </a14:m>
                <a:endParaRPr lang="pt-BR" sz="2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=0,001773 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pt-BR" sz="2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545140"/>
                <a:ext cx="3456384" cy="1107996"/>
              </a:xfrm>
              <a:prstGeom prst="rect">
                <a:avLst/>
              </a:prstGeom>
              <a:blipFill rotWithShape="1">
                <a:blip r:embed="rId4"/>
                <a:stretch>
                  <a:fillRect l="-70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5508104" y="4884256"/>
                <a:ext cx="3456384" cy="17851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Para taxa mensal, multiplicar por 30...</a:t>
                </a:r>
              </a:p>
              <a:p>
                <a:endParaRPr lang="pt-BR" sz="2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1" i="1" smtClean="0">
                          <a:latin typeface="Cambria Math"/>
                          <a:ea typeface="Cambria Math" panose="02040503050406030204" pitchFamily="18" charset="0"/>
                        </a:rPr>
                        <m:t>𝒊</m:t>
                      </m:r>
                      <m:r>
                        <a:rPr lang="pt-BR" sz="2200" b="1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200" b="1" i="1" smtClean="0">
                          <a:latin typeface="Cambria Math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pt-BR" sz="2200" b="1" i="1" smtClean="0">
                          <a:latin typeface="Cambria Math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t-BR" sz="2200" b="1" i="1" smtClean="0">
                          <a:latin typeface="Cambria Math"/>
                          <a:ea typeface="Cambria Math" panose="02040503050406030204" pitchFamily="18" charset="0"/>
                        </a:rPr>
                        <m:t>𝟎𝟎𝟏𝟕𝟕𝟑</m:t>
                      </m:r>
                      <m:r>
                        <a:rPr lang="pt-BR" sz="2200" b="1" i="1" smtClean="0">
                          <a:latin typeface="Cambria Math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pt-BR" sz="2200" b="1" i="1" smtClean="0">
                          <a:latin typeface="Cambria Math"/>
                          <a:ea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pt-BR" sz="2200" b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1" i="1" smtClean="0">
                          <a:latin typeface="Cambria Math"/>
                          <a:ea typeface="Cambria Math" panose="02040503050406030204" pitchFamily="18" charset="0"/>
                        </a:rPr>
                        <m:t>𝒊</m:t>
                      </m:r>
                      <m:r>
                        <a:rPr lang="pt-BR" sz="2200" b="1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200" b="1" i="1" smtClean="0">
                          <a:latin typeface="Cambria Math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pt-BR" sz="2200" b="1" i="1" smtClean="0">
                          <a:latin typeface="Cambria Math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t-BR" sz="2200" b="1" i="1" smtClean="0">
                          <a:latin typeface="Cambria Math"/>
                          <a:ea typeface="Cambria Math" panose="02040503050406030204" pitchFamily="18" charset="0"/>
                        </a:rPr>
                        <m:t>𝟑𝟐</m:t>
                      </m:r>
                      <m:r>
                        <a:rPr lang="pt-BR" sz="2200" b="1" i="1" smtClean="0">
                          <a:latin typeface="Cambria Math"/>
                          <a:ea typeface="Cambria Math" panose="02040503050406030204" pitchFamily="18" charset="0"/>
                        </a:rPr>
                        <m:t>% </m:t>
                      </m:r>
                      <m:r>
                        <a:rPr lang="pt-BR" sz="2200" b="1" i="1" smtClean="0">
                          <a:latin typeface="Cambria Math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pt-BR" sz="2200" b="1" i="1" smtClean="0">
                          <a:latin typeface="Cambria Math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pt-BR" sz="2200" b="1" i="1" smtClean="0">
                          <a:latin typeface="Cambria Math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pt-BR" sz="2200" b="1" i="1" smtClean="0">
                          <a:latin typeface="Cambria Math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884256"/>
                <a:ext cx="3456384" cy="1785104"/>
              </a:xfrm>
              <a:prstGeom prst="rect">
                <a:avLst/>
              </a:prstGeom>
              <a:blipFill rotWithShape="1">
                <a:blip r:embed="rId5"/>
                <a:stretch>
                  <a:fillRect l="-2109" t="-169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21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Taxa equivalente em juros simples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ço Reservado para Conteúdo 6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 smtClean="0"/>
                  <a:t>Dado períodos em unidades distintas (mensal e anual por exemplo), duas taxas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 smtClean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dirty="0" smtClean="0"/>
                  <a:t> são ditas equivalentes quando aplicadas ao mesmo capital produzem exatamente o mesmo montante... </a:t>
                </a:r>
              </a:p>
              <a:p>
                <a:endParaRPr lang="pt-BR" dirty="0" smtClean="0"/>
              </a:p>
              <a:p>
                <a:r>
                  <a:rPr lang="pt-BR" dirty="0" smtClean="0"/>
                  <a:t>Observação: Juros Comercial ... (Juros Exato)</a:t>
                </a:r>
              </a:p>
              <a:p>
                <a:pPr marL="457200" lvl="1" indent="0">
                  <a:buNone/>
                </a:pPr>
                <a:r>
                  <a:rPr lang="pt-BR" sz="2400" dirty="0" smtClean="0"/>
                  <a:t>Ano = 360 dias	...  (365 dias e 366 em anos bissextos)</a:t>
                </a:r>
              </a:p>
              <a:p>
                <a:pPr marL="457200" lvl="1" indent="0">
                  <a:buNone/>
                </a:pPr>
                <a:r>
                  <a:rPr lang="pt-BR" sz="2400" dirty="0" smtClean="0"/>
                  <a:t>Mês = 30 dias	...   (número exato de dias do mês em questão)</a:t>
                </a:r>
              </a:p>
              <a:p>
                <a:pPr marL="457200" lvl="1" indent="0">
                  <a:buNone/>
                </a:pPr>
                <a:endParaRPr lang="pt-BR" dirty="0" smtClean="0"/>
              </a:p>
            </p:txBody>
          </p:sp>
        </mc:Choice>
        <mc:Fallback xmlns="">
          <p:sp>
            <p:nvSpPr>
              <p:cNvPr id="7" name="Espaço Reservado para Conteúdo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0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15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HAZZAN, Samuel; POMPEO, José Nicolau. </a:t>
            </a:r>
            <a:r>
              <a:rPr lang="pt-BR" sz="2800" b="1" dirty="0" smtClean="0"/>
              <a:t>Matemática financeira. </a:t>
            </a:r>
            <a:r>
              <a:rPr lang="pt-BR" sz="2800" dirty="0" smtClean="0"/>
              <a:t>5. ed.. São Paulo: Saraiva, 2005.</a:t>
            </a:r>
            <a:endParaRPr lang="pt-BR" sz="2800" dirty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/>
              <a:t>SANTOS, João Carlos dos. </a:t>
            </a:r>
            <a:r>
              <a:rPr lang="pt-BR" sz="2800" b="1" dirty="0"/>
              <a:t>Matemática financeira. </a:t>
            </a:r>
            <a:r>
              <a:rPr lang="pt-BR" sz="2800" dirty="0"/>
              <a:t>Londrina: Editora e Distribuidora S.A., 2016. (livro institucional)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VIEIRA SOBRINHO, José Dutra. </a:t>
            </a:r>
            <a:r>
              <a:rPr lang="pt-BR" sz="2800" b="1" dirty="0" smtClean="0"/>
              <a:t>Matemática financeira. </a:t>
            </a:r>
            <a:r>
              <a:rPr lang="pt-BR" sz="2800" dirty="0" smtClean="0"/>
              <a:t>7. ed.. São Paulo: Atlas, 2000.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823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Taxa equivalente em juros simples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2627784" y="2354874"/>
            <a:ext cx="648072" cy="377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3275856" y="2354874"/>
            <a:ext cx="648072" cy="377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3923928" y="2354874"/>
            <a:ext cx="648072" cy="377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4572000" y="2354874"/>
            <a:ext cx="648072" cy="377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5220072" y="2354874"/>
            <a:ext cx="648072" cy="377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5868144" y="2354874"/>
            <a:ext cx="648072" cy="377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have direita 22"/>
          <p:cNvSpPr/>
          <p:nvPr/>
        </p:nvSpPr>
        <p:spPr>
          <a:xfrm rot="16200000">
            <a:off x="4409982" y="185446"/>
            <a:ext cx="324036" cy="38884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/>
              <p:cNvSpPr txBox="1"/>
              <p:nvPr/>
            </p:nvSpPr>
            <p:spPr>
              <a:xfrm>
                <a:off x="4235594" y="1556792"/>
                <a:ext cx="6728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𝐶</m:t>
                      </m:r>
                      <m:r>
                        <a:rPr lang="pt-BR" sz="2400" b="0" i="1" smtClean="0">
                          <a:latin typeface="Cambria Math"/>
                        </a:rPr>
                        <m:t>,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4" name="CaixaDe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594" y="1556792"/>
                <a:ext cx="672812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have direita 30"/>
          <p:cNvSpPr/>
          <p:nvPr/>
        </p:nvSpPr>
        <p:spPr>
          <a:xfrm rot="16200000" flipH="1">
            <a:off x="4093349" y="2605818"/>
            <a:ext cx="309230" cy="5899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have direita 33"/>
          <p:cNvSpPr/>
          <p:nvPr/>
        </p:nvSpPr>
        <p:spPr>
          <a:xfrm rot="16200000" flipH="1">
            <a:off x="4741421" y="2605818"/>
            <a:ext cx="309230" cy="5899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have direita 34"/>
          <p:cNvSpPr/>
          <p:nvPr/>
        </p:nvSpPr>
        <p:spPr>
          <a:xfrm rot="16200000" flipH="1">
            <a:off x="5389493" y="2605818"/>
            <a:ext cx="309230" cy="5899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have direita 35"/>
          <p:cNvSpPr/>
          <p:nvPr/>
        </p:nvSpPr>
        <p:spPr>
          <a:xfrm rot="16200000" flipH="1">
            <a:off x="6037565" y="2592192"/>
            <a:ext cx="309230" cy="5899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have direita 36"/>
          <p:cNvSpPr/>
          <p:nvPr/>
        </p:nvSpPr>
        <p:spPr>
          <a:xfrm rot="16200000" flipH="1">
            <a:off x="3445277" y="2605817"/>
            <a:ext cx="309230" cy="5899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have direita 37"/>
          <p:cNvSpPr/>
          <p:nvPr/>
        </p:nvSpPr>
        <p:spPr>
          <a:xfrm rot="16200000" flipH="1">
            <a:off x="2797205" y="2605818"/>
            <a:ext cx="309230" cy="5899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/>
              <p:cNvSpPr txBox="1"/>
              <p:nvPr/>
            </p:nvSpPr>
            <p:spPr>
              <a:xfrm>
                <a:off x="2738428" y="2354397"/>
                <a:ext cx="4267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0" name="CaixaDeTexto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428" y="2354397"/>
                <a:ext cx="42678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CaixaDeTexto 40"/>
          <p:cNvSpPr txBox="1"/>
          <p:nvPr/>
        </p:nvSpPr>
        <p:spPr>
          <a:xfrm>
            <a:off x="4034572" y="2354874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...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/>
              <p:cNvSpPr txBox="1"/>
              <p:nvPr/>
            </p:nvSpPr>
            <p:spPr>
              <a:xfrm>
                <a:off x="3386500" y="2359042"/>
                <a:ext cx="4267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2" name="CaixaDe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500" y="2359042"/>
                <a:ext cx="42678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CaixaDeTexto 42"/>
          <p:cNvSpPr txBox="1"/>
          <p:nvPr/>
        </p:nvSpPr>
        <p:spPr>
          <a:xfrm>
            <a:off x="5330716" y="235439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4682644" y="235439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...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ixaDeTexto 44"/>
              <p:cNvSpPr txBox="1"/>
              <p:nvPr/>
            </p:nvSpPr>
            <p:spPr>
              <a:xfrm>
                <a:off x="5978788" y="2354397"/>
                <a:ext cx="4267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5" name="CaixaDeTexto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788" y="2354397"/>
                <a:ext cx="42678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Conector reto 49"/>
          <p:cNvCxnSpPr/>
          <p:nvPr/>
        </p:nvCxnSpPr>
        <p:spPr>
          <a:xfrm>
            <a:off x="2627784" y="2393855"/>
            <a:ext cx="0" cy="76137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6516216" y="2365484"/>
            <a:ext cx="0" cy="76137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2482552" y="315522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6341916" y="3155227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 período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/>
              <p:cNvSpPr txBox="1"/>
              <p:nvPr/>
            </p:nvSpPr>
            <p:spPr>
              <a:xfrm>
                <a:off x="2767154" y="3047101"/>
                <a:ext cx="369332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6" name="CaixaDeTexto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154" y="3047101"/>
                <a:ext cx="369332" cy="6127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CaixaDeTexto 56"/>
              <p:cNvSpPr txBox="1"/>
              <p:nvPr/>
            </p:nvSpPr>
            <p:spPr>
              <a:xfrm>
                <a:off x="3415226" y="3055401"/>
                <a:ext cx="369332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7" name="CaixaDeTexto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226" y="3055401"/>
                <a:ext cx="369332" cy="6127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CaixaDeTexto 57"/>
          <p:cNvSpPr txBox="1"/>
          <p:nvPr/>
        </p:nvSpPr>
        <p:spPr>
          <a:xfrm>
            <a:off x="4063298" y="303352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59" name="CaixaDeTexto 58"/>
          <p:cNvSpPr txBox="1"/>
          <p:nvPr/>
        </p:nvSpPr>
        <p:spPr>
          <a:xfrm>
            <a:off x="5359442" y="3056049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60" name="CaixaDeTexto 59"/>
          <p:cNvSpPr txBox="1"/>
          <p:nvPr/>
        </p:nvSpPr>
        <p:spPr>
          <a:xfrm>
            <a:off x="4711370" y="3056049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...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aixaDeTexto 60"/>
              <p:cNvSpPr txBox="1"/>
              <p:nvPr/>
            </p:nvSpPr>
            <p:spPr>
              <a:xfrm>
                <a:off x="6007514" y="3056049"/>
                <a:ext cx="369332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1" name="CaixaDeTexto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514" y="3056049"/>
                <a:ext cx="369332" cy="6127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ixaDeTexto 61"/>
              <p:cNvSpPr txBox="1"/>
              <p:nvPr/>
            </p:nvSpPr>
            <p:spPr>
              <a:xfrm>
                <a:off x="1085842" y="3903439"/>
                <a:ext cx="6942542" cy="26776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2400" b="1" dirty="0" smtClean="0"/>
                  <a:t>Taxa </a:t>
                </a:r>
                <a14:m>
                  <m:oMath xmlns:m="http://schemas.openxmlformats.org/officeDocument/2006/math">
                    <m:r>
                      <a:rPr lang="pt-BR" sz="2400" b="1" i="1" smtClean="0">
                        <a:latin typeface="Cambria Math"/>
                      </a:rPr>
                      <m:t>𝒊</m:t>
                    </m:r>
                  </m:oMath>
                </a14:m>
                <a:r>
                  <a:rPr lang="pt-BR" sz="2400" b="1" dirty="0" smtClean="0"/>
                  <a:t> e taxa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b="1" i="1" smtClean="0">
                            <a:latin typeface="Cambria Math"/>
                          </a:rPr>
                          <m:t>𝒊</m:t>
                        </m:r>
                      </m:e>
                      <m:sub>
                        <m:r>
                          <a:rPr lang="pt-BR" sz="2400" b="1" i="1" smtClean="0">
                            <a:latin typeface="Cambria Math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pt-BR" sz="2400" b="1" dirty="0" smtClean="0"/>
                  <a:t> são equivalentes, dessa forma temos:</a:t>
                </a:r>
              </a:p>
              <a:p>
                <a:endParaRPr lang="pt-BR" sz="2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𝐽</m:t>
                      </m:r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r>
                        <a:rPr lang="pt-BR" sz="2400" b="0" i="1" smtClean="0">
                          <a:latin typeface="Cambria Math"/>
                        </a:rPr>
                        <m:t>𝐶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pt-BR" sz="2400" b="0" dirty="0" smtClean="0">
                  <a:ea typeface="Cambria Math"/>
                </a:endParaRPr>
              </a:p>
              <a:p>
                <a:endParaRPr lang="pt-BR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𝐶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∗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b>
                      </m:sSub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𝑘</m:t>
                      </m:r>
                    </m:oMath>
                  </m:oMathPara>
                </a14:m>
                <a:endParaRPr lang="pt-BR" sz="2400" b="0" dirty="0" smtClean="0">
                  <a:ea typeface="Cambria Math"/>
                </a:endParaRPr>
              </a:p>
              <a:p>
                <a:endParaRPr lang="pt-BR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𝑖</m:t>
                      </m:r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𝑘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62" name="CaixaDeTexto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842" y="3903439"/>
                <a:ext cx="6942542" cy="2677656"/>
              </a:xfrm>
              <a:prstGeom prst="rect">
                <a:avLst/>
              </a:prstGeom>
              <a:blipFill rotWithShape="1">
                <a:blip r:embed="rId9"/>
                <a:stretch>
                  <a:fillRect l="-1227" t="-1357" r="-17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283968" y="5078794"/>
                <a:ext cx="3686137" cy="14465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sz="2200" b="1" dirty="0" smtClean="0">
                    <a:latin typeface="Cambria Math"/>
                  </a:rPr>
                  <a:t>Legendas</a:t>
                </a: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pt-BR" sz="2200" dirty="0" smtClean="0"/>
                  <a:t> : taxa de juros (período maior)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2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pt-BR" sz="22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pt-BR" sz="2200" dirty="0" smtClean="0"/>
                  <a:t> : taxa de juros (período menor)</a:t>
                </a: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/>
                      </a:rPr>
                      <m:t>𝐾</m:t>
                    </m:r>
                  </m:oMath>
                </a14:m>
                <a:r>
                  <a:rPr lang="pt-BR" sz="2200" dirty="0" smtClean="0"/>
                  <a:t> : período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2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pt-BR" sz="22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pt-BR" sz="2200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5078794"/>
                <a:ext cx="3686137" cy="1446550"/>
              </a:xfrm>
              <a:prstGeom prst="rect">
                <a:avLst/>
              </a:prstGeom>
              <a:blipFill rotWithShape="1">
                <a:blip r:embed="rId10"/>
                <a:stretch>
                  <a:fillRect l="-1980" t="-2092" r="-1155" b="-753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11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Tabela para conversão de tempo</a:t>
            </a:r>
            <a:br>
              <a:rPr lang="pt-BR" dirty="0" smtClean="0"/>
            </a:br>
            <a:r>
              <a:rPr lang="pt-BR" dirty="0" smtClean="0"/>
              <a:t>(juros comercial – ano com 360 dias)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639290"/>
              </p:ext>
            </p:extLst>
          </p:nvPr>
        </p:nvGraphicFramePr>
        <p:xfrm>
          <a:off x="179508" y="2128232"/>
          <a:ext cx="8784979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4997"/>
                <a:gridCol w="1254997"/>
                <a:gridCol w="1254997"/>
                <a:gridCol w="1254997"/>
                <a:gridCol w="1254997"/>
                <a:gridCol w="1254997"/>
                <a:gridCol w="12549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 smtClean="0"/>
                        <a:t>Dia</a:t>
                      </a:r>
                      <a:endParaRPr lang="pt-BR" sz="2200" b="1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 smtClean="0"/>
                        <a:t>Mês</a:t>
                      </a:r>
                      <a:endParaRPr lang="pt-BR" sz="2200" b="1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 smtClean="0"/>
                        <a:t>Bimestre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 smtClean="0"/>
                        <a:t>Tri</a:t>
                      </a:r>
                    </a:p>
                    <a:p>
                      <a:pPr algn="ctr"/>
                      <a:r>
                        <a:rPr lang="pt-BR" sz="2200" b="1" i="0" dirty="0" smtClean="0"/>
                        <a:t>mestre</a:t>
                      </a:r>
                      <a:endParaRPr lang="pt-BR" sz="2200" b="1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 err="1" smtClean="0"/>
                        <a:t>Quadri</a:t>
                      </a:r>
                      <a:endParaRPr lang="pt-BR" sz="2200" b="1" dirty="0" smtClean="0"/>
                    </a:p>
                    <a:p>
                      <a:pPr algn="ctr"/>
                      <a:r>
                        <a:rPr lang="pt-BR" sz="2200" b="1" i="0" dirty="0" smtClean="0"/>
                        <a:t>mestre</a:t>
                      </a:r>
                      <a:endParaRPr lang="pt-BR" sz="2200" b="1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 smtClean="0"/>
                        <a:t>Semestre</a:t>
                      </a:r>
                      <a:endParaRPr lang="pt-BR" sz="2200" b="1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dirty="0" smtClean="0"/>
                        <a:t>Ano</a:t>
                      </a:r>
                      <a:endParaRPr lang="pt-BR" sz="2200" b="1" i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1/30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1/60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1/90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1/120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1/180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1/360</a:t>
                      </a:r>
                      <a:endParaRPr lang="pt-BR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30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30/60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30/90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30/120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30/180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30/360</a:t>
                      </a:r>
                      <a:endParaRPr lang="pt-BR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60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2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60/90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60/120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60/180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60/360</a:t>
                      </a:r>
                      <a:endParaRPr lang="pt-BR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90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3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90/60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90/120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90/180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90/360</a:t>
                      </a:r>
                      <a:endParaRPr lang="pt-BR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120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4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2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120/90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120/180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120/360</a:t>
                      </a:r>
                      <a:endParaRPr lang="pt-BR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180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6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3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2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180/120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180/360</a:t>
                      </a:r>
                      <a:endParaRPr lang="pt-BR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360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12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6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4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3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2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</a:t>
                      </a:r>
                      <a:endParaRPr lang="pt-BR" sz="2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6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Em juros simples, qual a taxa trimestral equivalente a 15% a.a.? </a:t>
            </a:r>
          </a:p>
          <a:p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611560" y="3429000"/>
                <a:ext cx="2808312" cy="17851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2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Dados</a:t>
                </a:r>
              </a:p>
              <a:p>
                <a:endParaRPr lang="pt-BR" sz="2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15% a.a.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2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pt-BR" sz="2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? % a.t.</a:t>
                </a:r>
              </a:p>
              <a:p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 ano = 4 trimestres</a:t>
                </a:r>
                <a:endParaRPr lang="pt-BR" sz="2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429000"/>
                <a:ext cx="2808312" cy="1785104"/>
              </a:xfrm>
              <a:prstGeom prst="rect">
                <a:avLst/>
              </a:prstGeom>
              <a:blipFill rotWithShape="1">
                <a:blip r:embed="rId2"/>
                <a:stretch>
                  <a:fillRect l="-2376" t="-1701" b="-544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4355976" y="3429000"/>
                <a:ext cx="2808312" cy="276434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2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Resolução</a:t>
                </a:r>
              </a:p>
              <a:p>
                <a:endParaRPr lang="pt-BR" sz="2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𝑘</m:t>
                      </m:r>
                    </m:oMath>
                  </m:oMathPara>
                </a14:m>
                <a:endParaRPr lang="pt-BR" sz="2200" b="0" i="1" dirty="0" smtClean="0">
                  <a:latin typeface="Cambria Math" panose="02040503050406030204" pitchFamily="18" charset="0"/>
                  <a:ea typeface="Cambria Math"/>
                </a:endParaRPr>
              </a:p>
              <a:p>
                <a:endParaRPr lang="pt-BR" sz="2200" b="0" i="1" dirty="0" smtClean="0">
                  <a:latin typeface="Cambria Math" panose="02040503050406030204" pitchFamily="18" charset="0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15=</m:t>
                      </m:r>
                      <m:sSub>
                        <m:sSubPr>
                          <m:ctrlP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∗4</m:t>
                      </m:r>
                    </m:oMath>
                  </m:oMathPara>
                </a14:m>
                <a:endParaRPr lang="pt-BR" sz="22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pt-BR" sz="22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2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=3,75% 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pt-BR" sz="22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429000"/>
                <a:ext cx="2808312" cy="2764346"/>
              </a:xfrm>
              <a:prstGeom prst="rect">
                <a:avLst/>
              </a:prstGeom>
              <a:blipFill rotWithShape="1">
                <a:blip r:embed="rId3"/>
                <a:stretch>
                  <a:fillRect l="-2597" t="-109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55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Em juros simples, qual a taxa anual equivalente a </a:t>
            </a:r>
            <a:r>
              <a:rPr lang="pt-BR" sz="2800" dirty="0"/>
              <a:t>2</a:t>
            </a:r>
            <a:r>
              <a:rPr lang="pt-BR" sz="2800" dirty="0" smtClean="0"/>
              <a:t>% a.t.? </a:t>
            </a:r>
          </a:p>
          <a:p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611560" y="3429000"/>
                <a:ext cx="2808312" cy="17851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2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Dados</a:t>
                </a:r>
              </a:p>
              <a:p>
                <a:endParaRPr lang="pt-BR" sz="2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pt-BR" sz="2200" b="0" i="1" smtClean="0">
                        <a:latin typeface="Cambria Math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?% a.a.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2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pt-BR" sz="22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 2% a.t.</a:t>
                </a:r>
              </a:p>
              <a:p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 ano = 4 trimestres</a:t>
                </a:r>
                <a:endParaRPr lang="pt-BR" sz="2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429000"/>
                <a:ext cx="2808312" cy="1785104"/>
              </a:xfrm>
              <a:prstGeom prst="rect">
                <a:avLst/>
              </a:prstGeom>
              <a:blipFill rotWithShape="1">
                <a:blip r:embed="rId2"/>
                <a:stretch>
                  <a:fillRect l="-2376" t="-1701" b="-544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4355976" y="3429000"/>
                <a:ext cx="2808312" cy="17851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2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Resolução</a:t>
                </a:r>
              </a:p>
              <a:p>
                <a:endParaRPr lang="pt-BR" sz="2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pt-BR" sz="2200" b="0" i="1" smtClean="0">
                          <a:latin typeface="Cambria Math"/>
                          <a:ea typeface="Cambria Math"/>
                        </a:rPr>
                        <m:t>𝑘</m:t>
                      </m:r>
                    </m:oMath>
                  </m:oMathPara>
                </a14:m>
                <a:endParaRPr lang="pt-BR" sz="2200" b="0" i="1" dirty="0" smtClean="0">
                  <a:latin typeface="Cambria Math" panose="02040503050406030204" pitchFamily="18" charset="0"/>
                  <a:ea typeface="Cambria Math"/>
                </a:endParaRPr>
              </a:p>
              <a:p>
                <a:endParaRPr lang="pt-BR" sz="2200" b="0" i="1" dirty="0" smtClean="0">
                  <a:latin typeface="Cambria Math" panose="02040503050406030204" pitchFamily="18" charset="0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=2∗4=8% 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pt-BR" sz="22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429000"/>
                <a:ext cx="2808312" cy="1785104"/>
              </a:xfrm>
              <a:prstGeom prst="rect">
                <a:avLst/>
              </a:prstGeom>
              <a:blipFill rotWithShape="1">
                <a:blip r:embed="rId3"/>
                <a:stretch>
                  <a:fillRect l="-2597" t="-170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045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Uma pessoa realiza uma compra de um bem, cujo valor à vista é de R$ 1.500,00. Ela dá uma entrada de R$ 400,00 e financia o restante em 2 meses. Sob uma taxa de juros simples de 24% a.a., pede-se para determinar o montante de juros pago na operação.</a:t>
            </a: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611560" y="4135139"/>
                <a:ext cx="3096344" cy="246221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2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Dados</a:t>
                </a:r>
              </a:p>
              <a:p>
                <a:endParaRPr lang="pt-BR" sz="2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𝐴𝑉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=1.100,00</m:t>
                      </m:r>
                    </m:oMath>
                  </m:oMathPara>
                </a14:m>
                <a:endParaRPr lang="pt-BR" sz="2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=2 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𝑚𝑒𝑠𝑒𝑠</m:t>
                      </m:r>
                    </m:oMath>
                  </m:oMathPara>
                </a14:m>
                <a:endParaRPr lang="pt-BR" sz="2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=24% 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pt-BR" sz="22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pt-BR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 ano = 12 meses</a:t>
                </a:r>
                <a:endParaRPr lang="pt-BR" sz="22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pt-BR" sz="2200" b="0" i="0" smtClean="0">
                          <a:latin typeface="Cambria Math"/>
                          <a:ea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pt-BR" sz="2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135139"/>
                <a:ext cx="3096344" cy="2462213"/>
              </a:xfrm>
              <a:prstGeom prst="rect">
                <a:avLst/>
              </a:prstGeom>
              <a:blipFill rotWithShape="1">
                <a:blip r:embed="rId2"/>
                <a:stretch>
                  <a:fillRect l="-2157" t="-1232" b="-123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4355976" y="4135139"/>
                <a:ext cx="4176464" cy="208037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2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Resolução</a:t>
                </a:r>
              </a:p>
              <a:p>
                <a:endParaRPr lang="pt-BR" sz="2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pt-BR" sz="22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pt-BR" sz="22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=1100∗</m:t>
                      </m:r>
                      <m:f>
                        <m:fPr>
                          <m:ctrlP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24%</m:t>
                          </m:r>
                        </m:num>
                        <m:den>
                          <m:r>
                            <a:rPr lang="pt-BR" sz="2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∗2=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pt-BR" sz="2200" b="0" i="1" smtClean="0">
                          <a:latin typeface="Cambria Math"/>
                          <a:ea typeface="Cambria Math" panose="02040503050406030204" pitchFamily="18" charset="0"/>
                        </a:rPr>
                        <m:t>$ 44,00</m:t>
                      </m:r>
                    </m:oMath>
                  </m:oMathPara>
                </a14:m>
                <a:endParaRPr lang="pt-BR" sz="22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135139"/>
                <a:ext cx="4176464" cy="2080378"/>
              </a:xfrm>
              <a:prstGeom prst="rect">
                <a:avLst/>
              </a:prstGeom>
              <a:blipFill rotWithShape="1">
                <a:blip r:embed="rId3"/>
                <a:stretch>
                  <a:fillRect l="-1747" t="-145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64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2" name="Tabela 13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7331055"/>
                  </p:ext>
                </p:extLst>
              </p:nvPr>
            </p:nvGraphicFramePr>
            <p:xfrm>
              <a:off x="323528" y="692696"/>
              <a:ext cx="8640960" cy="551053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60240"/>
                    <a:gridCol w="2160240"/>
                    <a:gridCol w="2160240"/>
                    <a:gridCol w="2160240"/>
                  </a:tblGrid>
                  <a:tr h="370840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pt-BR" sz="2400" b="1" dirty="0" smtClean="0"/>
                            <a:t>Fórmulas de juros simples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BR" sz="2000" dirty="0" smtClean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BR" sz="2000" dirty="0" smtClean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BR" sz="2000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Juros</a:t>
                          </a:r>
                          <a:endParaRPr lang="pt-B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 sz="2400" b="0" i="1" dirty="0" smtClean="0">
                            <a:latin typeface="Cambria Math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𝐽</m:t>
                                </m:r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𝐶𝑖𝑛</m:t>
                                </m:r>
                              </m:oMath>
                            </m:oMathPara>
                          </a14:m>
                          <a:endParaRPr lang="pt-BR" sz="2400" dirty="0" smtClean="0"/>
                        </a:p>
                        <a:p>
                          <a:endParaRPr lang="pt-BR" sz="2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Período</a:t>
                          </a:r>
                          <a:endParaRPr lang="pt-B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 sz="2400" b="0" i="1" dirty="0" smtClean="0">
                            <a:latin typeface="Cambria Math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pt-BR" sz="2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f>
                                      <m:fPr>
                                        <m:ctrlPr>
                                          <a:rPr lang="pt-BR" sz="2400" b="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pt-BR" sz="2400" b="0" i="1" smtClean="0">
                                            <a:latin typeface="Cambria Math"/>
                                          </a:rPr>
                                          <m:t>𝑀</m:t>
                                        </m:r>
                                      </m:num>
                                      <m:den>
                                        <m:r>
                                          <a:rPr lang="pt-BR" sz="2400" b="0" i="1" smtClean="0">
                                            <a:latin typeface="Cambria Math"/>
                                          </a:rPr>
                                          <m:t>𝐶</m:t>
                                        </m:r>
                                      </m:den>
                                    </m:f>
                                    <m:r>
                                      <a:rPr lang="pt-BR" sz="2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num>
                                  <m:den>
                                    <m:r>
                                      <a:rPr lang="pt-BR" sz="24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sz="2400" dirty="0" smtClean="0"/>
                        </a:p>
                        <a:p>
                          <a:endParaRPr lang="pt-BR" sz="2400" dirty="0" smtClean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Montante</a:t>
                          </a:r>
                          <a:endParaRPr lang="pt-B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 sz="2400" b="0" i="1" dirty="0" smtClean="0">
                            <a:latin typeface="Cambria Math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𝑀</m:t>
                                </m:r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𝐶</m:t>
                                </m:r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𝐽</m:t>
                                </m:r>
                              </m:oMath>
                            </m:oMathPara>
                          </a14:m>
                          <a:endParaRPr lang="pt-BR" sz="2400" dirty="0" smtClean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𝑀</m:t>
                                </m:r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𝐶</m:t>
                                </m:r>
                                <m:d>
                                  <m:dPr>
                                    <m:ctrlPr>
                                      <a:rPr lang="pt-BR" sz="2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sz="2400" b="0" i="1" smtClean="0">
                                        <a:latin typeface="Cambria Math"/>
                                      </a:rPr>
                                      <m:t>1+</m:t>
                                    </m:r>
                                    <m:r>
                                      <a:rPr lang="pt-BR" sz="2400" b="0" i="1" smtClean="0">
                                        <a:latin typeface="Cambria Math"/>
                                      </a:rPr>
                                      <m:t>𝑖𝑛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pt-BR" sz="2400" b="0" dirty="0" smtClean="0"/>
                        </a:p>
                        <a:p>
                          <a:endParaRPr lang="pt-BR" sz="2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Taxa</a:t>
                          </a:r>
                          <a:endParaRPr lang="pt-B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pt-BR" sz="2400" b="0" i="1" dirty="0" smtClean="0">
                            <a:latin typeface="Cambria Math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pt-BR" sz="2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f>
                                      <m:fPr>
                                        <m:ctrlPr>
                                          <a:rPr lang="pt-BR" sz="2400" b="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pt-BR" sz="2400" b="0" i="1" smtClean="0">
                                            <a:latin typeface="Cambria Math"/>
                                          </a:rPr>
                                          <m:t>𝑀</m:t>
                                        </m:r>
                                      </m:num>
                                      <m:den>
                                        <m:r>
                                          <a:rPr lang="pt-BR" sz="2400" b="0" i="1" smtClean="0">
                                            <a:latin typeface="Cambria Math"/>
                                          </a:rPr>
                                          <m:t>𝐶</m:t>
                                        </m:r>
                                      </m:den>
                                    </m:f>
                                    <m:r>
                                      <a:rPr lang="pt-BR" sz="2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num>
                                  <m:den>
                                    <m:r>
                                      <a:rPr lang="pt-BR" sz="2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sz="2400" dirty="0" smtClean="0"/>
                        </a:p>
                        <a:p>
                          <a:endParaRPr lang="pt-BR" sz="2400" dirty="0" smtClean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Capital</a:t>
                          </a:r>
                          <a:endParaRPr lang="pt-B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 sz="2400" b="0" i="1" dirty="0" smtClean="0">
                            <a:latin typeface="Cambria Math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𝐶</m:t>
                                </m:r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pt-BR" sz="2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2400" b="0" i="1" smtClean="0">
                                        <a:latin typeface="Cambria Math"/>
                                      </a:rPr>
                                      <m:t>𝑀</m:t>
                                    </m:r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pt-BR" sz="2400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pt-BR" sz="2400" b="0" i="1" smtClean="0">
                                            <a:latin typeface="Cambria Math"/>
                                          </a:rPr>
                                          <m:t>1+</m:t>
                                        </m:r>
                                        <m:r>
                                          <a:rPr lang="pt-BR" sz="2400" b="0" i="1" smtClean="0">
                                            <a:latin typeface="Cambria Math"/>
                                          </a:rPr>
                                          <m:t>𝑖𝑛</m:t>
                                        </m:r>
                                      </m:e>
                                    </m:d>
                                  </m:den>
                                </m:f>
                              </m:oMath>
                            </m:oMathPara>
                          </a14:m>
                          <a:endParaRPr lang="pt-BR" sz="2400" dirty="0" smtClean="0"/>
                        </a:p>
                        <a:p>
                          <a:endParaRPr lang="pt-BR" sz="2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Taxa equivalente</a:t>
                          </a:r>
                          <a:endParaRPr lang="pt-B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pt-BR" sz="2400" b="0" i="1" dirty="0" smtClean="0">
                            <a:latin typeface="Cambria Math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pt-BR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pt-BR" sz="24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∗</m:t>
                                </m:r>
                                <m:r>
                                  <a:rPr lang="pt-BR" sz="2400" b="0" i="1" smtClean="0">
                                    <a:latin typeface="Cambria Math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pt-BR" sz="240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pt-BR" sz="2400" dirty="0" smtClean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32" name="Tabela 13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7331055"/>
                  </p:ext>
                </p:extLst>
              </p:nvPr>
            </p:nvGraphicFramePr>
            <p:xfrm>
              <a:off x="323528" y="692696"/>
              <a:ext cx="8640960" cy="551053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60240"/>
                    <a:gridCol w="2160240"/>
                    <a:gridCol w="2160240"/>
                    <a:gridCol w="2160240"/>
                  </a:tblGrid>
                  <a:tr h="457200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pt-BR" sz="2400" b="1" dirty="0" smtClean="0"/>
                            <a:t>Fórmulas de juros simples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BR" sz="2000" dirty="0" smtClean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BR" sz="2000" dirty="0" smtClean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BR" sz="2000" dirty="0" smtClean="0"/>
                        </a:p>
                      </a:txBody>
                      <a:tcPr/>
                    </a:tc>
                  </a:tr>
                  <a:tr h="17469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Juros</a:t>
                          </a:r>
                          <a:endParaRPr lang="pt-B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0282" t="-28920" r="-200282" b="-1888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Período</a:t>
                          </a:r>
                          <a:endParaRPr lang="pt-B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00565" t="-28920" b="-188850"/>
                          </a:stretch>
                        </a:blipFill>
                      </a:tcPr>
                    </a:tc>
                  </a:tr>
                  <a:tr h="17469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Montante</a:t>
                          </a:r>
                          <a:endParaRPr lang="pt-B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0282" t="-129371" r="-200282" b="-895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Taxa</a:t>
                          </a:r>
                          <a:endParaRPr lang="pt-B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00565" t="-129371" b="-89510"/>
                          </a:stretch>
                        </a:blipFill>
                      </a:tcPr>
                    </a:tc>
                  </a:tr>
                  <a:tr h="15594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Capital</a:t>
                          </a:r>
                          <a:endParaRPr lang="pt-B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0282" t="-256250" r="-200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2400" dirty="0" smtClean="0"/>
                            <a:t>Taxa equivalente</a:t>
                          </a:r>
                          <a:endParaRPr lang="pt-B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00565" t="-25625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9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850106"/>
          </a:xfrm>
        </p:spPr>
        <p:txBody>
          <a:bodyPr>
            <a:noAutofit/>
          </a:bodyPr>
          <a:lstStyle/>
          <a:p>
            <a:r>
              <a:rPr lang="pt-BR" sz="2800" dirty="0" smtClean="0"/>
              <a:t>Exercícios para praticar </a:t>
            </a:r>
            <a:br>
              <a:rPr lang="pt-BR" sz="2800" dirty="0" smtClean="0"/>
            </a:br>
            <a:r>
              <a:rPr lang="pt-BR" sz="2800" dirty="0" smtClean="0"/>
              <a:t>(fonte: Vieira </a:t>
            </a:r>
            <a:r>
              <a:rPr lang="pt-BR" sz="2800" dirty="0" smtClean="0"/>
              <a:t>Sobrinho, 2000, p. 30-31)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600" dirty="0" smtClean="0"/>
              <a:t>Determinar quanto renderá um capital de $ 60.000,00 aplicado à taxa de 24% ao ano, durante sete meses. </a:t>
            </a:r>
            <a:endParaRPr lang="pt-BR" sz="2600" dirty="0" smtClean="0"/>
          </a:p>
          <a:p>
            <a:pPr marL="514350" indent="-514350">
              <a:buFont typeface="+mj-lt"/>
              <a:buAutoNum type="arabicPeriod"/>
            </a:pPr>
            <a:endParaRPr lang="pt-BR" sz="2600" dirty="0"/>
          </a:p>
          <a:p>
            <a:pPr marL="514350" indent="-514350">
              <a:buFont typeface="+mj-lt"/>
              <a:buAutoNum type="arabicPeriod"/>
            </a:pPr>
            <a:r>
              <a:rPr lang="pt-BR" sz="2600" dirty="0" smtClean="0"/>
              <a:t>Um capital de $ 28.000,00, aplicado durante 8 meses, rendeu juros de $ 11.200,00. Determinar a taxa anual. </a:t>
            </a:r>
            <a:endParaRPr lang="pt-BR" sz="2600" dirty="0" smtClean="0"/>
          </a:p>
          <a:p>
            <a:pPr marL="514350" indent="-514350">
              <a:buFont typeface="+mj-lt"/>
              <a:buAutoNum type="arabicPeriod"/>
            </a:pPr>
            <a:endParaRPr lang="pt-BR" sz="2600" dirty="0"/>
          </a:p>
          <a:p>
            <a:pPr marL="514350" indent="-514350">
              <a:buFont typeface="+mj-lt"/>
              <a:buAutoNum type="arabicPeriod"/>
            </a:pPr>
            <a:r>
              <a:rPr lang="pt-BR" sz="2600" dirty="0" smtClean="0"/>
              <a:t>Qual o valor dos juros contidos no montante de $ 100.000,00, resultante da aplicação de certo capital à taxa de 42% a.a., durante 13 meses? </a:t>
            </a:r>
            <a:endParaRPr lang="pt-BR" sz="2600" dirty="0" smtClean="0"/>
          </a:p>
          <a:p>
            <a:pPr marL="514350" indent="-514350">
              <a:buFont typeface="+mj-lt"/>
              <a:buAutoNum type="arabicPeriod"/>
            </a:pPr>
            <a:endParaRPr lang="pt-BR" sz="2600" dirty="0"/>
          </a:p>
          <a:p>
            <a:pPr marL="514350" indent="-514350">
              <a:buFont typeface="+mj-lt"/>
              <a:buAutoNum type="arabicPeriod"/>
            </a:pPr>
            <a:r>
              <a:rPr lang="pt-BR" sz="2600" dirty="0" smtClean="0"/>
              <a:t>Em quanto tempo um capital de $ 800,00, aplicado à taxa de 0,1% ao dia, gera um montante de $ 1.000,00? </a:t>
            </a:r>
            <a:endParaRPr lang="pt-BR" sz="2600" dirty="0" smtClean="0"/>
          </a:p>
          <a:p>
            <a:pPr marL="514350" indent="-514350">
              <a:buFont typeface="+mj-lt"/>
              <a:buAutoNum type="arabicPeriod"/>
            </a:pPr>
            <a:endParaRPr lang="pt-BR" sz="2600" dirty="0"/>
          </a:p>
          <a:p>
            <a:pPr marL="514350" indent="-514350">
              <a:buFont typeface="+mj-lt"/>
              <a:buAutoNum type="arabicPeriod"/>
            </a:pPr>
            <a:r>
              <a:rPr lang="pt-BR" sz="2600" dirty="0" smtClean="0"/>
              <a:t>Em quantos dias um capital de $ 270.420,00 produzirá juros de $ 62.304,77 a uma taxa de 5,4% ao mês? </a:t>
            </a:r>
            <a:endParaRPr lang="pt-BR" sz="2600" dirty="0" smtClean="0"/>
          </a:p>
          <a:p>
            <a:pPr marL="514350" indent="-514350">
              <a:buFont typeface="+mj-lt"/>
              <a:buAutoNum type="arabicPeriod"/>
            </a:pPr>
            <a:endParaRPr lang="pt-BR" sz="2600" dirty="0"/>
          </a:p>
          <a:p>
            <a:pPr marL="514350" indent="-514350">
              <a:buFont typeface="+mj-lt"/>
              <a:buAutoNum type="arabicPeriod"/>
            </a:pPr>
            <a:r>
              <a:rPr lang="pt-BR" sz="2600" dirty="0" smtClean="0"/>
              <a:t>Calcular o valor do capital, que aplicado a uma taxa de 6,2% ao mês, por 174 dias, produziu um montante de $ 543.840,00. 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56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Seção 1.2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Séries de juros simples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5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é importante...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Compras com ou sem entrada</a:t>
            </a:r>
          </a:p>
          <a:p>
            <a:endParaRPr lang="pt-BR" dirty="0"/>
          </a:p>
          <a:p>
            <a:r>
              <a:rPr lang="pt-BR" dirty="0" smtClean="0"/>
              <a:t>Saldo restante liquidado em uma série de parcelas periódicas iguais</a:t>
            </a:r>
          </a:p>
          <a:p>
            <a:endParaRPr lang="pt-BR" dirty="0"/>
          </a:p>
          <a:p>
            <a:r>
              <a:rPr lang="pt-BR" dirty="0" smtClean="0"/>
              <a:t>Quanto será que pagaríamos em cada parcela?</a:t>
            </a:r>
          </a:p>
          <a:p>
            <a:endParaRPr lang="pt-BR" dirty="0"/>
          </a:p>
          <a:p>
            <a:r>
              <a:rPr lang="pt-BR" dirty="0" smtClean="0"/>
              <a:t>Esse questionamento será respondido na aula de hoje.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251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Fórmula básica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252117"/>
                <a:ext cx="8229600" cy="305720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𝐶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i="1">
                              <a:latin typeface="Cambria Math"/>
                            </a:rPr>
                            <m:t>𝑗</m:t>
                          </m:r>
                          <m:r>
                            <a:rPr lang="pt-BR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𝑗</m:t>
                          </m:r>
                        </m:sup>
                        <m:e>
                          <m:f>
                            <m:f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pt-BR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pt-BR" b="0" i="1" dirty="0" smtClean="0">
                  <a:latin typeface="Cambria Math"/>
                </a:endParaRPr>
              </a:p>
              <a:p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𝐶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</a:rPr>
                        <m:t>𝐴𝑉</m:t>
                      </m:r>
                      <m:r>
                        <a:rPr lang="pt-BR" i="1">
                          <a:latin typeface="Cambria Math"/>
                        </a:rPr>
                        <m:t>−</m:t>
                      </m:r>
                      <m:r>
                        <a:rPr lang="pt-BR" i="1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pt-BR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pt-BR" b="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252117"/>
                <a:ext cx="8229600" cy="305720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60" y="1484784"/>
            <a:ext cx="8892480" cy="1151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70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Dica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Autofit/>
          </a:bodyPr>
          <a:lstStyle/>
          <a:p>
            <a:r>
              <a:rPr lang="pt-BR" sz="2400" dirty="0" smtClean="0"/>
              <a:t>Quem quiser e puder, recomenda-se a compra de uma boa calculadora. Duas boas sugestões para alunos de Administração, Contábeis e afins: </a:t>
            </a:r>
          </a:p>
          <a:p>
            <a:pPr lvl="1"/>
            <a:r>
              <a:rPr lang="pt-BR" sz="2000" dirty="0" smtClean="0"/>
              <a:t>Calculadora financeira HP-17BII+ </a:t>
            </a:r>
          </a:p>
          <a:p>
            <a:pPr lvl="1"/>
            <a:r>
              <a:rPr lang="pt-BR" sz="2000" dirty="0" smtClean="0"/>
              <a:t>Calculadora cientifica Casio FX-991ex </a:t>
            </a:r>
            <a:r>
              <a:rPr lang="pt-BR" sz="2000" dirty="0" err="1" smtClean="0"/>
              <a:t>Classwiz</a:t>
            </a:r>
            <a:endParaRPr lang="pt-BR" sz="2000" dirty="0" smtClean="0"/>
          </a:p>
          <a:p>
            <a:endParaRPr lang="pt-BR" sz="2400" dirty="0"/>
          </a:p>
          <a:p>
            <a:r>
              <a:rPr lang="pt-BR" sz="2400" b="1" dirty="0" smtClean="0"/>
              <a:t>Observação: </a:t>
            </a:r>
            <a:r>
              <a:rPr lang="pt-BR" sz="2400" dirty="0" smtClean="0"/>
              <a:t>O curso é de Matemática </a:t>
            </a:r>
            <a:r>
              <a:rPr lang="pt-BR" sz="2400" dirty="0"/>
              <a:t>F</a:t>
            </a:r>
            <a:r>
              <a:rPr lang="pt-BR" sz="2400" dirty="0" smtClean="0"/>
              <a:t>inanceira e não de como aprender a mexer na calculadora A, B ou C.  Para isso, cada aluno deverá verificar o manual da calculado que possui, procurar vídeos tutoriais no </a:t>
            </a:r>
            <a:r>
              <a:rPr lang="pt-BR" sz="2400" dirty="0" err="1" smtClean="0"/>
              <a:t>Youtube</a:t>
            </a:r>
            <a:r>
              <a:rPr lang="pt-BR" sz="2400" dirty="0" smtClean="0"/>
              <a:t>, ou cursos específicos.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495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2114"/>
          </a:xfrm>
        </p:spPr>
        <p:txBody>
          <a:bodyPr/>
          <a:lstStyle/>
          <a:p>
            <a:r>
              <a:rPr lang="pt-BR" dirty="0" smtClean="0"/>
              <a:t>Exemplo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200" dirty="0" smtClean="0"/>
              <a:t>Um aluno deseja comprar uma calculadora para as aulas de matemática financeira, cujo preço à vista é R$ 360,00. O parcelamento será realizado sob uma taxa de juros simples de 2,5% a.m., durante 3 meses. Determine o valor das parcelas.</a:t>
            </a:r>
          </a:p>
          <a:p>
            <a:pPr marL="0" indent="0">
              <a:buNone/>
            </a:pP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659596" y="2852936"/>
                <a:ext cx="6160876" cy="384252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Resolução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𝐴</m:t>
                      </m:r>
                      <m:r>
                        <a:rPr lang="pt-BR" sz="2000" b="0" i="1" smtClean="0">
                          <a:latin typeface="Cambria Math"/>
                        </a:rPr>
                        <m:t>𝑉</m:t>
                      </m:r>
                      <m:r>
                        <a:rPr lang="pt-BR" sz="2000" i="1">
                          <a:latin typeface="Cambria Math"/>
                        </a:rPr>
                        <m:t>−</m:t>
                      </m:r>
                      <m:r>
                        <a:rPr lang="pt-BR" sz="2000" i="1">
                          <a:latin typeface="Cambria Math"/>
                        </a:rPr>
                        <m:t>𝐸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000" i="1">
                              <a:latin typeface="Cambria Math"/>
                            </a:rPr>
                            <m:t>𝑗</m:t>
                          </m:r>
                          <m:r>
                            <a:rPr lang="pt-BR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sz="2000" i="1">
                              <a:latin typeface="Cambria Math"/>
                            </a:rPr>
                            <m:t>𝑗</m:t>
                          </m:r>
                        </m:sup>
                        <m:e>
                          <m:f>
                            <m:f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pt-BR" sz="200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pt-BR" sz="2000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sz="2000" i="1">
                                  <a:latin typeface="Cambria Math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pt-BR" sz="200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pt-BR" sz="2000" dirty="0" smtClean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360=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𝑀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/>
                            </a:rPr>
                            <m:t>1+0,025∗1</m:t>
                          </m:r>
                        </m:den>
                      </m:f>
                      <m:r>
                        <a:rPr lang="pt-BR" sz="2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𝑀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/>
                            </a:rPr>
                            <m:t>1+0,025∗2</m:t>
                          </m:r>
                        </m:den>
                      </m:f>
                      <m:r>
                        <a:rPr lang="pt-BR" sz="2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𝑀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/>
                            </a:rPr>
                            <m:t>1+0,025∗3</m:t>
                          </m:r>
                        </m:den>
                      </m:f>
                    </m:oMath>
                  </m:oMathPara>
                </a14:m>
                <a:endParaRPr lang="pt-BR" sz="2000" dirty="0" smtClean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360=</m:t>
                      </m:r>
                      <m:r>
                        <a:rPr lang="pt-BR" sz="2000" b="0" i="1" smtClean="0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/>
                                </a:rPr>
                                <m:t>1,025</m:t>
                              </m:r>
                            </m:den>
                          </m:f>
                          <m:r>
                            <a:rPr lang="pt-BR" sz="20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/>
                                </a:rPr>
                                <m:t>1,05</m:t>
                              </m:r>
                            </m:den>
                          </m:f>
                          <m:r>
                            <a:rPr lang="pt-BR" sz="20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/>
                                </a:rPr>
                                <m:t>1,075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sz="2000" b="0" dirty="0" smtClean="0"/>
              </a:p>
              <a:p>
                <a:pPr algn="ctr"/>
                <a:endParaRPr lang="pt-BR" sz="2000" dirty="0" smtClean="0"/>
              </a:p>
              <a:p>
                <a14:m>
                  <m:oMath xmlns:m="http://schemas.openxmlformats.org/officeDocument/2006/math">
                    <m:r>
                      <a:rPr lang="pt-BR" sz="2000" b="0" i="1" smtClean="0">
                        <a:latin typeface="Cambria Math"/>
                      </a:rPr>
                      <m:t>𝑀</m:t>
                    </m:r>
                    <m:r>
                      <a:rPr lang="pt-BR" sz="2000" b="0" i="1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pt-BR" sz="2000" b="0" i="1" smtClean="0">
                        <a:latin typeface="Cambria Math"/>
                      </a:rPr>
                      <m:t>125,95, </m:t>
                    </m:r>
                    <m:r>
                      <a:rPr lang="pt-BR" sz="2000" b="0" i="1" smtClean="0">
                        <a:latin typeface="Cambria Math"/>
                      </a:rPr>
                      <m:t>𝑜𝑢</m:t>
                    </m:r>
                    <m:r>
                      <a:rPr lang="pt-BR" sz="2000" b="0" i="1" smtClean="0">
                        <a:latin typeface="Cambria Math"/>
                      </a:rPr>
                      <m:t> </m:t>
                    </m:r>
                    <m:r>
                      <a:rPr lang="pt-BR" sz="2000" b="0" i="1" smtClean="0">
                        <a:latin typeface="Cambria Math"/>
                      </a:rPr>
                      <m:t>𝑠𝑒𝑗𝑎</m:t>
                    </m:r>
                    <m:r>
                      <a:rPr lang="pt-BR" sz="2000" b="0" i="1" smtClean="0">
                        <a:latin typeface="Cambria Math"/>
                      </a:rPr>
                      <m:t>, 3 </m:t>
                    </m:r>
                    <m:r>
                      <a:rPr lang="pt-BR" sz="2000" b="0" i="1" smtClean="0">
                        <a:latin typeface="Cambria Math"/>
                      </a:rPr>
                      <m:t>𝑝𝑎𝑟𝑐𝑒𝑙𝑎𝑠</m:t>
                    </m:r>
                    <m:r>
                      <a:rPr lang="pt-BR" sz="2000" b="0" i="1" smtClean="0">
                        <a:latin typeface="Cambria Math"/>
                      </a:rPr>
                      <m:t> </m:t>
                    </m:r>
                    <m:r>
                      <a:rPr lang="pt-BR" sz="2000" b="0" i="1" smtClean="0">
                        <a:latin typeface="Cambria Math"/>
                      </a:rPr>
                      <m:t>𝑑𝑒</m:t>
                    </m:r>
                    <m:r>
                      <a:rPr lang="pt-BR" sz="2000" b="0" i="1" smtClean="0">
                        <a:latin typeface="Cambria Math"/>
                      </a:rPr>
                      <m:t> </m:t>
                    </m:r>
                    <m:r>
                      <a:rPr lang="pt-BR" sz="2000" b="0" i="1" smtClean="0">
                        <a:latin typeface="Cambria Math"/>
                      </a:rPr>
                      <m:t>𝑅</m:t>
                    </m:r>
                    <m:r>
                      <a:rPr lang="pt-BR" sz="2000" b="0" i="1" smtClean="0">
                        <a:latin typeface="Cambria Math"/>
                      </a:rPr>
                      <m:t>$ 125,95</m:t>
                    </m:r>
                  </m:oMath>
                </a14:m>
                <a:r>
                  <a:rPr lang="pt-BR" sz="2000" dirty="0" smtClean="0"/>
                  <a:t>.</a:t>
                </a: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596" y="2852936"/>
                <a:ext cx="6160876" cy="3842527"/>
              </a:xfrm>
              <a:prstGeom prst="rect">
                <a:avLst/>
              </a:prstGeom>
              <a:blipFill rotWithShape="1">
                <a:blip r:embed="rId2"/>
                <a:stretch>
                  <a:fillRect l="-888" t="-475" b="-205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323528" y="2852936"/>
                <a:ext cx="1976028" cy="163121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Dados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  <m:r>
                        <a:rPr lang="pt-BR" sz="2000" b="0" i="1" smtClean="0">
                          <a:latin typeface="Cambria Math"/>
                        </a:rPr>
                        <m:t>=360</m:t>
                      </m:r>
                    </m:oMath>
                  </m:oMathPara>
                </a14:m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𝑖</m:t>
                      </m:r>
                      <m:r>
                        <a:rPr lang="pt-BR" sz="2000" b="0" i="1" smtClean="0">
                          <a:latin typeface="Cambria Math"/>
                        </a:rPr>
                        <m:t>=0,025 </m:t>
                      </m:r>
                      <m:r>
                        <a:rPr lang="pt-BR" sz="2000" b="0" i="1" smtClean="0">
                          <a:latin typeface="Cambria Math"/>
                        </a:rPr>
                        <m:t>𝑎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  <m:r>
                        <a:rPr lang="pt-BR" sz="2000" b="0" i="1" smtClean="0">
                          <a:latin typeface="Cambria Math"/>
                        </a:rPr>
                        <m:t>𝑚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𝑛</m:t>
                      </m:r>
                      <m:r>
                        <a:rPr lang="pt-BR" sz="20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pt-BR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𝑀</m:t>
                      </m:r>
                      <m:r>
                        <a:rPr lang="pt-BR" sz="20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pt-BR" sz="2000" dirty="0" smtClean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52936"/>
                <a:ext cx="1976028" cy="1631216"/>
              </a:xfrm>
              <a:prstGeom prst="rect">
                <a:avLst/>
              </a:prstGeom>
              <a:blipFill rotWithShape="1">
                <a:blip r:embed="rId3"/>
                <a:stretch>
                  <a:fillRect l="-2761" t="-111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1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Um produto foi adquirido com entrada de R$ 100,00 e o restante foi quitado em duas parcelas mensais e iguais de R$ 250,00. Sabendo que na transação foi praticada taxa de juros simples de 60% a.a., qual o valor do produto à vista?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491880" y="2852936"/>
                <a:ext cx="5112568" cy="38507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Resolução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𝐴</m:t>
                      </m:r>
                      <m:r>
                        <a:rPr lang="pt-BR" sz="2000" b="0" i="1" smtClean="0">
                          <a:latin typeface="Cambria Math"/>
                        </a:rPr>
                        <m:t>𝑉</m:t>
                      </m:r>
                      <m:r>
                        <a:rPr lang="pt-BR" sz="2000" i="1">
                          <a:latin typeface="Cambria Math"/>
                        </a:rPr>
                        <m:t>−</m:t>
                      </m:r>
                      <m:r>
                        <a:rPr lang="pt-BR" sz="2000" i="1">
                          <a:latin typeface="Cambria Math"/>
                        </a:rPr>
                        <m:t>𝐸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000" i="1">
                              <a:latin typeface="Cambria Math"/>
                            </a:rPr>
                            <m:t>𝑗</m:t>
                          </m:r>
                          <m:r>
                            <a:rPr lang="pt-BR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sz="2000" i="1">
                              <a:latin typeface="Cambria Math"/>
                            </a:rPr>
                            <m:t>𝑗</m:t>
                          </m:r>
                        </m:sup>
                        <m:e>
                          <m:f>
                            <m:f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pt-BR" sz="200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pt-BR" sz="2000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sz="2000" i="1">
                                  <a:latin typeface="Cambria Math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pt-BR" sz="200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pt-BR" sz="2000" dirty="0" smtClean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𝐴𝑉</m:t>
                      </m:r>
                      <m:r>
                        <a:rPr lang="pt-BR" sz="2000" b="0" i="1" smtClean="0">
                          <a:latin typeface="Cambria Math"/>
                        </a:rPr>
                        <m:t>−100=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250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/>
                            </a:rPr>
                            <m:t>1+0,05∗1</m:t>
                          </m:r>
                        </m:den>
                      </m:f>
                      <m:r>
                        <a:rPr lang="pt-BR" sz="2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250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/>
                            </a:rPr>
                            <m:t>1+0,05∗2</m:t>
                          </m:r>
                        </m:den>
                      </m:f>
                    </m:oMath>
                  </m:oMathPara>
                </a14:m>
                <a:endParaRPr lang="pt-BR" sz="2000" dirty="0" smtClean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2000" i="1" smtClean="0">
                          <a:latin typeface="Cambria Math"/>
                        </a:rPr>
                        <m:t>A</m:t>
                      </m:r>
                      <m:r>
                        <a:rPr lang="pt-BR" sz="2000" b="0" i="1" smtClean="0">
                          <a:latin typeface="Cambria Math"/>
                        </a:rPr>
                        <m:t>𝑉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/>
                                </a:rPr>
                                <m:t>250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/>
                                </a:rPr>
                                <m:t>1,05</m:t>
                              </m:r>
                            </m:den>
                          </m:f>
                          <m:r>
                            <a:rPr lang="pt-BR" sz="20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/>
                                </a:rPr>
                                <m:t>250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/>
                                </a:rPr>
                                <m:t>1,1</m:t>
                              </m:r>
                            </m:den>
                          </m:f>
                        </m:e>
                      </m:d>
                      <m:r>
                        <a:rPr lang="pt-BR" sz="2000" b="0" i="1" smtClean="0">
                          <a:latin typeface="Cambria Math"/>
                        </a:rPr>
                        <m:t>+100</m:t>
                      </m:r>
                    </m:oMath>
                  </m:oMathPara>
                </a14:m>
                <a:endParaRPr lang="pt-BR" sz="2000" b="0" dirty="0" smtClean="0"/>
              </a:p>
              <a:p>
                <a:pPr algn="ctr"/>
                <a:endParaRPr lang="pt-BR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  <a:ea typeface="Cambria Math"/>
                        </a:rPr>
                        <m:t>𝐴𝑉</m:t>
                      </m:r>
                      <m:r>
                        <a:rPr lang="pt-BR" sz="2000" b="0" i="1" smtClean="0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pt-BR" sz="20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pt-BR" sz="2000" b="0" i="1" smtClean="0">
                          <a:latin typeface="Cambria Math"/>
                          <a:ea typeface="Cambria Math"/>
                        </a:rPr>
                        <m:t>$ 565,37.</m:t>
                      </m:r>
                    </m:oMath>
                  </m:oMathPara>
                </a14:m>
                <a:endParaRPr lang="pt-BR" sz="2000" dirty="0" smtClean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2852936"/>
                <a:ext cx="5112568" cy="3850798"/>
              </a:xfrm>
              <a:prstGeom prst="rect">
                <a:avLst/>
              </a:prstGeom>
              <a:blipFill rotWithShape="1">
                <a:blip r:embed="rId2"/>
                <a:stretch>
                  <a:fillRect l="-1190" t="-47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79512" y="3575617"/>
                <a:ext cx="2952328" cy="25151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Dados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r>
                        <a:rPr lang="pt-BR" sz="2000" b="0" i="1" smtClean="0">
                          <a:latin typeface="Cambria Math"/>
                        </a:rPr>
                        <m:t>𝐴𝑉</m:t>
                      </m:r>
                      <m:r>
                        <a:rPr lang="pt-BR" sz="2000" b="0" i="1" smtClean="0">
                          <a:latin typeface="Cambria Math"/>
                        </a:rPr>
                        <m:t>+</m:t>
                      </m:r>
                      <m:r>
                        <a:rPr lang="pt-BR" sz="2000" b="0" i="1" smtClean="0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𝑖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0,6 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.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.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pt-BR" sz="2000" b="0" i="1" smtClean="0">
                          <a:latin typeface="Cambria Math"/>
                        </a:rPr>
                        <m:t>=0,05 </m:t>
                      </m:r>
                      <m:r>
                        <a:rPr lang="pt-BR" sz="2000" b="0" i="1" smtClean="0">
                          <a:latin typeface="Cambria Math"/>
                        </a:rPr>
                        <m:t>𝑎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  <m:r>
                        <a:rPr lang="pt-BR" sz="2000" b="0" i="1" smtClean="0">
                          <a:latin typeface="Cambria Math"/>
                        </a:rPr>
                        <m:t>𝑚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𝑛</m:t>
                      </m:r>
                      <m:r>
                        <a:rPr lang="pt-BR" sz="20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pt-BR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𝑀</m:t>
                      </m:r>
                      <m:r>
                        <a:rPr lang="pt-BR" sz="2000" b="0" i="1" smtClean="0">
                          <a:latin typeface="Cambria Math"/>
                        </a:rPr>
                        <m:t>=250,00</m:t>
                      </m:r>
                    </m:oMath>
                  </m:oMathPara>
                </a14:m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𝐸</m:t>
                      </m:r>
                      <m:r>
                        <a:rPr lang="pt-BR" sz="2000" b="0" i="1" smtClean="0">
                          <a:latin typeface="Cambria Math"/>
                        </a:rPr>
                        <m:t>=100,00</m:t>
                      </m:r>
                    </m:oMath>
                  </m:oMathPara>
                </a14:m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𝐴𝑉</m:t>
                      </m:r>
                      <m:r>
                        <a:rPr lang="pt-BR" sz="20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pt-BR" sz="2000" dirty="0" smtClean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575617"/>
                <a:ext cx="2952328" cy="2515176"/>
              </a:xfrm>
              <a:prstGeom prst="rect">
                <a:avLst/>
              </a:prstGeom>
              <a:blipFill rotWithShape="1">
                <a:blip r:embed="rId3"/>
                <a:stretch>
                  <a:fillRect l="-1848" t="-72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99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para praticar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800" dirty="0"/>
              <a:t>Um produto foi adquirido com entrada de R$ </a:t>
            </a:r>
            <a:r>
              <a:rPr lang="pt-BR" sz="2800" dirty="0" smtClean="0"/>
              <a:t>150,00 </a:t>
            </a:r>
            <a:r>
              <a:rPr lang="pt-BR" sz="2800" dirty="0"/>
              <a:t>e o restante </a:t>
            </a:r>
            <a:r>
              <a:rPr lang="pt-BR" sz="2800" dirty="0" smtClean="0"/>
              <a:t>foi quitado em </a:t>
            </a:r>
            <a:r>
              <a:rPr lang="pt-BR" sz="2800" dirty="0"/>
              <a:t>duas parcelas mensais e iguais de R$ 250,00. Sabendo que na transação foi praticada taxa de juros simples de </a:t>
            </a:r>
            <a:r>
              <a:rPr lang="pt-BR" sz="2800" dirty="0" smtClean="0"/>
              <a:t>2% a.m., </a:t>
            </a:r>
            <a:r>
              <a:rPr lang="pt-BR" sz="2800" dirty="0"/>
              <a:t>qual o valor do produto à vista</a:t>
            </a:r>
            <a:r>
              <a:rPr lang="pt-BR" sz="2800" dirty="0" smtClean="0"/>
              <a:t>? </a:t>
            </a:r>
            <a:endParaRPr lang="pt-BR" sz="2800" dirty="0" smtClean="0"/>
          </a:p>
          <a:p>
            <a:pPr marL="457200" indent="-457200">
              <a:buFont typeface="+mj-lt"/>
              <a:buAutoNum type="arabicPeriod"/>
            </a:pPr>
            <a:endParaRPr lang="pt-BR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800" dirty="0"/>
              <a:t>Um aluno deseja comprar </a:t>
            </a:r>
            <a:r>
              <a:rPr lang="pt-BR" sz="2800" dirty="0" smtClean="0"/>
              <a:t>um PC, </a:t>
            </a:r>
            <a:r>
              <a:rPr lang="pt-BR" sz="2800" dirty="0"/>
              <a:t>cujo preço à vista é R$ </a:t>
            </a:r>
            <a:r>
              <a:rPr lang="pt-BR" sz="2800" dirty="0" smtClean="0"/>
              <a:t>1.500,00</a:t>
            </a:r>
            <a:r>
              <a:rPr lang="pt-BR" sz="2800" dirty="0"/>
              <a:t>. O parcelamento será realizado sob uma taxa de juros simples de </a:t>
            </a:r>
            <a:r>
              <a:rPr lang="pt-BR" sz="2800" dirty="0" smtClean="0"/>
              <a:t>3% </a:t>
            </a:r>
            <a:r>
              <a:rPr lang="pt-BR" sz="2800" dirty="0"/>
              <a:t>a.m., durante 3 meses. </a:t>
            </a:r>
            <a:r>
              <a:rPr lang="pt-BR" sz="2800" dirty="0" smtClean="0"/>
              <a:t>Determinar </a:t>
            </a:r>
            <a:r>
              <a:rPr lang="pt-BR" sz="2800" dirty="0"/>
              <a:t>o valor das parcelas</a:t>
            </a:r>
            <a:r>
              <a:rPr lang="pt-BR" sz="2800" dirty="0" smtClean="0"/>
              <a:t>. </a:t>
            </a:r>
            <a:endParaRPr lang="pt-BR" sz="240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82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Seção 1.3</a:t>
            </a:r>
            <a:endParaRPr lang="pt-BR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Juros compostos e taxa equivalente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35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é importante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Regime de capitalização composta ou exponencial é o mais usado nas operações financeiras...</a:t>
            </a:r>
          </a:p>
          <a:p>
            <a:endParaRPr lang="pt-BR" dirty="0"/>
          </a:p>
          <a:p>
            <a:r>
              <a:rPr lang="pt-BR" dirty="0" smtClean="0"/>
              <a:t>Neste regime os juros são incorporados ao principal em cada período considerado...</a:t>
            </a:r>
          </a:p>
          <a:p>
            <a:endParaRPr lang="pt-BR" dirty="0"/>
          </a:p>
          <a:p>
            <a:r>
              <a:rPr lang="pt-BR" dirty="0" smtClean="0"/>
              <a:t>Conhecido como juros sobre juros</a:t>
            </a:r>
          </a:p>
          <a:p>
            <a:endParaRPr lang="pt-BR" dirty="0"/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48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Fórmulas básicas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Fórmulas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𝐶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𝐴𝑉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pt-BR" b="0" i="1" dirty="0" smtClean="0">
                  <a:latin typeface="Cambria Math"/>
                </a:endParaRPr>
              </a:p>
              <a:p>
                <a:endParaRPr lang="pt-BR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𝑞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f>
                            <m:fPr>
                              <m:type m:val="lin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𝑞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b="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30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Legendas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pt-BR" b="0" dirty="0" smtClean="0"/>
                  <a:t> 	= Capital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𝐴𝑉</m:t>
                    </m:r>
                  </m:oMath>
                </a14:m>
                <a:r>
                  <a:rPr lang="pt-BR" dirty="0" smtClean="0"/>
                  <a:t> 	= Valor à vista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𝐸</m:t>
                    </m:r>
                  </m:oMath>
                </a14:m>
                <a:r>
                  <a:rPr lang="pt-BR" dirty="0" smtClean="0"/>
                  <a:t> 	= Entrada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𝑀</m:t>
                    </m:r>
                  </m:oMath>
                </a14:m>
                <a:r>
                  <a:rPr lang="pt-BR" dirty="0" smtClean="0"/>
                  <a:t>	= Montante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pt-BR" dirty="0" smtClean="0"/>
                  <a:t>	= Taxa de juros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pt-BR" dirty="0" smtClean="0"/>
                  <a:t>	= Período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pt-BR" dirty="0" smtClean="0"/>
                  <a:t>	= Taxa que eu quero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dirty="0" smtClean="0"/>
                  <a:t>	= Taxa que eu tenho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𝑞</m:t>
                    </m:r>
                  </m:oMath>
                </a14:m>
                <a:r>
                  <a:rPr lang="pt-BR" dirty="0" smtClean="0"/>
                  <a:t>	= Período que eu quero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pt-BR" dirty="0" smtClean="0"/>
                  <a:t>	= Período que eu tenho</a:t>
                </a:r>
                <a:endParaRPr lang="pt-BR" dirty="0"/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 l="-302" t="-13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552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Calcular o montante de uma aplicação financeira de R$ 30.000,00, pelo prazo de 5 meses, à uma taxa de juros de 5% a.m..</a:t>
            </a:r>
          </a:p>
          <a:p>
            <a:pPr marL="0" indent="0">
              <a:buNone/>
            </a:pP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36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574858" y="3429000"/>
                <a:ext cx="3240000" cy="225029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Resolução</a:t>
                </a:r>
              </a:p>
              <a:p>
                <a:endParaRPr lang="pt-BR" sz="2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𝑀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sz="20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pt-BR" sz="20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pt-BR" sz="2000" dirty="0" smtClean="0"/>
              </a:p>
              <a:p>
                <a:endParaRPr lang="pt-BR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𝑀</m:t>
                      </m:r>
                      <m:r>
                        <a:rPr lang="pt-BR" sz="2000" b="0" i="1" smtClean="0">
                          <a:latin typeface="Cambria Math"/>
                        </a:rPr>
                        <m:t>=30000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1+0,05</m:t>
                              </m:r>
                            </m:e>
                          </m:d>
                        </m:e>
                        <m:sup>
                          <m:r>
                            <a:rPr lang="pt-BR" sz="20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pt-BR" sz="2000" dirty="0" smtClean="0"/>
              </a:p>
              <a:p>
                <a:endParaRPr lang="pt-BR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𝑀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r>
                        <a:rPr lang="pt-BR" sz="2000" b="0" i="1" smtClean="0">
                          <a:latin typeface="Cambria Math"/>
                        </a:rPr>
                        <m:t>𝑅</m:t>
                      </m:r>
                      <m:r>
                        <a:rPr lang="pt-BR" sz="2000" b="0" i="1" smtClean="0">
                          <a:latin typeface="Cambria Math"/>
                        </a:rPr>
                        <m:t>$ 38.288,45</m:t>
                      </m:r>
                    </m:oMath>
                  </m:oMathPara>
                </a14:m>
                <a:endParaRPr lang="pt-BR" sz="2000" dirty="0" smtClean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858" y="3429000"/>
                <a:ext cx="3240000" cy="2250296"/>
              </a:xfrm>
              <a:prstGeom prst="rect">
                <a:avLst/>
              </a:prstGeom>
              <a:blipFill rotWithShape="1">
                <a:blip r:embed="rId4"/>
                <a:stretch>
                  <a:fillRect l="-1685" t="-80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971600" y="3429000"/>
                <a:ext cx="1976028" cy="163121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Dados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  <m:r>
                        <a:rPr lang="pt-BR" sz="2000" b="0" i="1" smtClean="0">
                          <a:latin typeface="Cambria Math"/>
                        </a:rPr>
                        <m:t>=30.000,00</m:t>
                      </m:r>
                    </m:oMath>
                  </m:oMathPara>
                </a14:m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𝑖</m:t>
                      </m:r>
                      <m:r>
                        <a:rPr lang="pt-BR" sz="2000" b="0" i="1" smtClean="0">
                          <a:latin typeface="Cambria Math"/>
                        </a:rPr>
                        <m:t>=0,05 </m:t>
                      </m:r>
                      <m:r>
                        <a:rPr lang="pt-BR" sz="2000" b="0" i="1" smtClean="0">
                          <a:latin typeface="Cambria Math"/>
                        </a:rPr>
                        <m:t>𝑎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  <m:r>
                        <a:rPr lang="pt-BR" sz="2000" b="0" i="1" smtClean="0">
                          <a:latin typeface="Cambria Math"/>
                        </a:rPr>
                        <m:t>𝑚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𝑛</m:t>
                      </m:r>
                      <m:r>
                        <a:rPr lang="pt-BR" sz="20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pt-BR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𝑀</m:t>
                      </m:r>
                      <m:r>
                        <a:rPr lang="pt-BR" sz="20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pt-BR" sz="2000" dirty="0" smtClean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429000"/>
                <a:ext cx="1976028" cy="1631216"/>
              </a:xfrm>
              <a:prstGeom prst="rect">
                <a:avLst/>
              </a:prstGeom>
              <a:blipFill rotWithShape="1">
                <a:blip r:embed="rId5"/>
                <a:stretch>
                  <a:fillRect l="-2752" t="-111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381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No final de 3 anos, um empréstimo gera um pagamento de R$ 150.000,00. Sabendo-se que a taxa de juros contratada foi 2,5% a.m., pergunta-se: Qual foi o valor emprestado?</a:t>
            </a: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572000" y="3429000"/>
                <a:ext cx="3240360" cy="318253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Resolução</a:t>
                </a:r>
              </a:p>
              <a:p>
                <a:endParaRPr lang="pt-BR" sz="2000" b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 smtClean="0">
                          <a:latin typeface="Cambria Math"/>
                        </a:rPr>
                        <m:t>𝑀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sz="20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pt-BR" sz="20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pt-BR" sz="2000" b="0" dirty="0" smtClean="0"/>
              </a:p>
              <a:p>
                <a:pPr algn="ctr"/>
                <a:endParaRPr lang="pt-BR" sz="20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150000=</m:t>
                      </m:r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1+0,025</m:t>
                              </m:r>
                            </m:e>
                          </m:d>
                        </m:e>
                        <m:sup>
                          <m:r>
                            <a:rPr lang="pt-BR" sz="2000" b="0" i="1" smtClean="0">
                              <a:latin typeface="Cambria Math"/>
                            </a:rPr>
                            <m:t>36</m:t>
                          </m:r>
                        </m:sup>
                      </m:sSup>
                    </m:oMath>
                  </m:oMathPara>
                </a14:m>
                <a:endParaRPr lang="pt-BR" sz="2000" b="0" dirty="0" smtClean="0"/>
              </a:p>
              <a:p>
                <a:pPr algn="ctr"/>
                <a:endParaRPr lang="pt-BR" sz="20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150000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sz="2000" b="0" i="1" smtClean="0">
                                      <a:latin typeface="Cambria Math"/>
                                    </a:rPr>
                                    <m:t>1,025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2000" b="0" i="1" smtClean="0">
                                  <a:latin typeface="Cambria Math"/>
                                </a:rPr>
                                <m:t>36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2000" b="0" dirty="0" smtClean="0"/>
              </a:p>
              <a:p>
                <a:pPr algn="ctr"/>
                <a:endParaRPr lang="pt-BR" sz="20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r>
                        <a:rPr lang="pt-BR" sz="2000" b="0" i="1" smtClean="0">
                          <a:latin typeface="Cambria Math"/>
                        </a:rPr>
                        <m:t>𝑅</m:t>
                      </m:r>
                      <m:r>
                        <a:rPr lang="pt-BR" sz="2000" b="0" i="1" smtClean="0">
                          <a:latin typeface="Cambria Math"/>
                        </a:rPr>
                        <m:t>$ 61.664,06</m:t>
                      </m:r>
                    </m:oMath>
                  </m:oMathPara>
                </a14:m>
                <a:endParaRPr lang="pt-BR" sz="2000" dirty="0" smtClean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429000"/>
                <a:ext cx="3240360" cy="3182538"/>
              </a:xfrm>
              <a:prstGeom prst="rect">
                <a:avLst/>
              </a:prstGeom>
              <a:blipFill rotWithShape="1">
                <a:blip r:embed="rId5"/>
                <a:stretch>
                  <a:fillRect l="-1685" t="-57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971600" y="3429000"/>
                <a:ext cx="2952328" cy="163121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Dados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  <m:r>
                        <a:rPr lang="pt-BR" sz="20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𝑖</m:t>
                      </m:r>
                      <m:r>
                        <a:rPr lang="pt-BR" sz="2000" b="0" i="1" smtClean="0">
                          <a:latin typeface="Cambria Math"/>
                        </a:rPr>
                        <m:t>=0,025 </m:t>
                      </m:r>
                      <m:r>
                        <a:rPr lang="pt-BR" sz="2000" b="0" i="1" smtClean="0">
                          <a:latin typeface="Cambria Math"/>
                        </a:rPr>
                        <m:t>𝑎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  <m:r>
                        <a:rPr lang="pt-BR" sz="2000" b="0" i="1" smtClean="0">
                          <a:latin typeface="Cambria Math"/>
                        </a:rPr>
                        <m:t>𝑚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𝑛</m:t>
                      </m:r>
                      <m:r>
                        <a:rPr lang="pt-BR" sz="2000" b="0" i="1" smtClean="0">
                          <a:latin typeface="Cambria Math"/>
                        </a:rPr>
                        <m:t>=3 </m:t>
                      </m:r>
                      <m:r>
                        <a:rPr lang="pt-BR" sz="2000" b="0" i="1" smtClean="0">
                          <a:latin typeface="Cambria Math"/>
                        </a:rPr>
                        <m:t>𝑎𝑛𝑜𝑠</m:t>
                      </m:r>
                      <m:r>
                        <a:rPr lang="pt-BR" sz="2000" b="0" i="1" smtClean="0">
                          <a:latin typeface="Cambria Math"/>
                        </a:rPr>
                        <m:t>=36 </m:t>
                      </m:r>
                      <m:r>
                        <a:rPr lang="pt-BR" sz="2000" b="0" i="1" smtClean="0">
                          <a:latin typeface="Cambria Math"/>
                        </a:rPr>
                        <m:t>𝑚𝑒𝑠𝑒𝑠</m:t>
                      </m:r>
                    </m:oMath>
                  </m:oMathPara>
                </a14:m>
                <a:endParaRPr lang="pt-BR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𝑀</m:t>
                      </m:r>
                      <m:r>
                        <a:rPr lang="pt-BR" sz="2000" b="0" i="1" smtClean="0">
                          <a:latin typeface="Cambria Math"/>
                        </a:rPr>
                        <m:t>=150.000,00</m:t>
                      </m:r>
                    </m:oMath>
                  </m:oMathPara>
                </a14:m>
                <a:endParaRPr lang="pt-BR" sz="2000" b="0" dirty="0" smtClean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429000"/>
                <a:ext cx="2952328" cy="1631216"/>
              </a:xfrm>
              <a:prstGeom prst="rect">
                <a:avLst/>
              </a:prstGeom>
              <a:blipFill rotWithShape="1">
                <a:blip r:embed="rId6"/>
                <a:stretch>
                  <a:fillRect l="-1848" t="-111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53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Uma calculadora, cujo preço à vista é R$ 750,00, foi financiada sem entrada e seu pagamento foi realizado no final do 6 mês em uma única prestação de R$ 875,36. Qual foi a taxa cobrada pela loja?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611560" y="4565132"/>
                <a:ext cx="3672408" cy="22482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Resolução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 smtClean="0">
                          <a:latin typeface="Cambria Math"/>
                        </a:rPr>
                        <m:t>𝑀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sz="20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pt-BR" sz="20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pt-BR" sz="2000" b="0" dirty="0" smtClean="0"/>
              </a:p>
              <a:p>
                <a:pPr algn="ctr"/>
                <a:endParaRPr lang="pt-BR" sz="20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875,36=750,00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sz="20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pt-BR" sz="2000" b="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pt-BR" sz="2000" b="0" dirty="0" smtClean="0"/>
              </a:p>
              <a:p>
                <a:pPr algn="ctr"/>
                <a:endParaRPr lang="pt-BR" sz="20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875,36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/>
                            </a:rPr>
                            <m:t>750,00</m:t>
                          </m:r>
                        </m:den>
                      </m:f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sz="20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pt-BR" sz="2000" b="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pt-BR" sz="2000" b="0" dirty="0" smtClean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565132"/>
                <a:ext cx="3672408" cy="2248244"/>
              </a:xfrm>
              <a:prstGeom prst="rect">
                <a:avLst/>
              </a:prstGeom>
              <a:blipFill rotWithShape="1">
                <a:blip r:embed="rId4"/>
                <a:stretch>
                  <a:fillRect l="-1488" t="-80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611560" y="2852936"/>
                <a:ext cx="3672408" cy="163121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Dados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  <m:r>
                        <a:rPr lang="pt-BR" sz="2000" b="0" i="1" smtClean="0">
                          <a:latin typeface="Cambria Math"/>
                        </a:rPr>
                        <m:t>=750,00</m:t>
                      </m:r>
                    </m:oMath>
                  </m:oMathPara>
                </a14:m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𝑖</m:t>
                      </m:r>
                      <m:r>
                        <a:rPr lang="pt-BR" sz="2000" b="0" i="1" smtClean="0">
                          <a:latin typeface="Cambria Math"/>
                        </a:rPr>
                        <m:t>=?% </m:t>
                      </m:r>
                      <m:r>
                        <a:rPr lang="pt-BR" sz="2000" b="0" i="1" smtClean="0">
                          <a:latin typeface="Cambria Math"/>
                        </a:rPr>
                        <m:t>𝑎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  <m:r>
                        <a:rPr lang="pt-BR" sz="2000" b="0" i="1" smtClean="0">
                          <a:latin typeface="Cambria Math"/>
                        </a:rPr>
                        <m:t>𝑚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𝑛</m:t>
                      </m:r>
                      <m:r>
                        <a:rPr lang="pt-BR" sz="2000" b="0" i="1" smtClean="0">
                          <a:latin typeface="Cambria Math"/>
                        </a:rPr>
                        <m:t>=6 </m:t>
                      </m:r>
                      <m:r>
                        <a:rPr lang="pt-BR" sz="2000" b="0" i="1" smtClean="0">
                          <a:latin typeface="Cambria Math"/>
                        </a:rPr>
                        <m:t>𝑚𝑒𝑠𝑒𝑠</m:t>
                      </m:r>
                    </m:oMath>
                  </m:oMathPara>
                </a14:m>
                <a:endParaRPr lang="pt-BR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𝑀</m:t>
                      </m:r>
                      <m:r>
                        <a:rPr lang="pt-BR" sz="2000" b="0" i="1" smtClean="0">
                          <a:latin typeface="Cambria Math"/>
                        </a:rPr>
                        <m:t>=875,36</m:t>
                      </m:r>
                    </m:oMath>
                  </m:oMathPara>
                </a14:m>
                <a:endParaRPr lang="pt-BR" sz="2000" b="0" dirty="0" smtClean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852936"/>
                <a:ext cx="3672408" cy="1631216"/>
              </a:xfrm>
              <a:prstGeom prst="rect">
                <a:avLst/>
              </a:prstGeom>
              <a:blipFill rotWithShape="1">
                <a:blip r:embed="rId5"/>
                <a:stretch>
                  <a:fillRect l="-1488" t="-111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4572000" y="2924944"/>
                <a:ext cx="3672000" cy="375718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t-BR" sz="2000" i="1">
                                      <a:latin typeface="Cambria Math"/>
                                    </a:rPr>
                                    <m:t>875,36</m:t>
                                  </m:r>
                                </m:num>
                                <m:den>
                                  <m:r>
                                    <a:rPr lang="pt-BR" sz="2000" i="1">
                                      <a:latin typeface="Cambria Math"/>
                                    </a:rPr>
                                    <m:t>750,00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000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  <m:r>
                        <a:rPr lang="pt-BR" sz="20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2000" i="1">
                                          <a:latin typeface="Cambria Math"/>
                                        </a:rPr>
                                        <m:t>1+</m:t>
                                      </m:r>
                                      <m:r>
                                        <a:rPr lang="pt-BR" sz="2000" i="1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pt-BR" sz="2000" i="1">
                                      <a:latin typeface="Cambria Math"/>
                                    </a:rPr>
                                    <m:t>6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000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pt-BR" sz="2000" dirty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t-BR" sz="2000" i="1">
                                      <a:latin typeface="Cambria Math"/>
                                    </a:rPr>
                                    <m:t>875,36</m:t>
                                  </m:r>
                                </m:num>
                                <m:den>
                                  <m:r>
                                    <a:rPr lang="pt-BR" sz="2000" i="1">
                                      <a:latin typeface="Cambria Math"/>
                                    </a:rPr>
                                    <m:t>750,00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000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  <m:r>
                        <a:rPr lang="pt-BR" sz="2000" i="1">
                          <a:latin typeface="Cambria Math"/>
                        </a:rPr>
                        <m:t>=1+</m:t>
                      </m:r>
                      <m:r>
                        <a:rPr lang="pt-BR" sz="2000" i="1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pt-BR" sz="2000" dirty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𝑖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t-BR" sz="2000" i="1">
                                      <a:latin typeface="Cambria Math"/>
                                    </a:rPr>
                                    <m:t>875,36</m:t>
                                  </m:r>
                                </m:num>
                                <m:den>
                                  <m:r>
                                    <a:rPr lang="pt-BR" sz="2000" i="1">
                                      <a:latin typeface="Cambria Math"/>
                                    </a:rPr>
                                    <m:t>750,00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000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  <m:r>
                        <a:rPr lang="pt-BR" sz="2000" i="1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pt-BR" sz="2000" dirty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𝑖</m:t>
                      </m:r>
                      <m:r>
                        <a:rPr lang="pt-BR" sz="2000" i="1">
                          <a:latin typeface="Cambria Math"/>
                        </a:rPr>
                        <m:t>=0,0261 </m:t>
                      </m:r>
                      <m:r>
                        <a:rPr lang="pt-BR" sz="2000" i="1">
                          <a:latin typeface="Cambria Math"/>
                        </a:rPr>
                        <m:t>𝑜𝑢</m:t>
                      </m:r>
                      <m:r>
                        <a:rPr lang="pt-BR" sz="2000" i="1">
                          <a:latin typeface="Cambria Math"/>
                        </a:rPr>
                        <m:t> 2,61% </m:t>
                      </m:r>
                      <m:r>
                        <a:rPr lang="pt-BR" sz="2000" i="1">
                          <a:latin typeface="Cambria Math"/>
                        </a:rPr>
                        <m:t>𝑎</m:t>
                      </m:r>
                      <m:r>
                        <a:rPr lang="pt-BR" sz="2000" i="1">
                          <a:latin typeface="Cambria Math"/>
                        </a:rPr>
                        <m:t>.</m:t>
                      </m:r>
                      <m:r>
                        <a:rPr lang="pt-BR" sz="2000" i="1">
                          <a:latin typeface="Cambria Math"/>
                        </a:rPr>
                        <m:t>𝑚</m:t>
                      </m:r>
                      <m:r>
                        <a:rPr lang="pt-BR" sz="2000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24944"/>
                <a:ext cx="3672000" cy="375718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19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</a:t>
            </a:r>
            <a:r>
              <a:rPr lang="pt-BR" dirty="0"/>
              <a:t>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Um capital C é aplicado a uma taxa de juros composto de 4% a.m.. Qual o prazo necessário para que o investidor dobre o seu capital?</a:t>
            </a: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611560" y="4971530"/>
                <a:ext cx="3672408" cy="132343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Resolução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 smtClean="0">
                          <a:latin typeface="Cambria Math"/>
                        </a:rPr>
                        <m:t>𝑀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sz="20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pt-BR" sz="20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pt-BR" sz="2000" b="0" dirty="0" smtClean="0"/>
              </a:p>
              <a:p>
                <a:pPr algn="ctr"/>
                <a:endParaRPr lang="pt-BR" sz="20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 smtClean="0">
                          <a:latin typeface="Cambria Math"/>
                        </a:rPr>
                        <m:t>2</m:t>
                      </m:r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1+0,04</m:t>
                              </m:r>
                            </m:e>
                          </m:d>
                        </m:e>
                        <m:sup>
                          <m:r>
                            <a:rPr lang="pt-BR" sz="20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pt-BR" sz="2000" b="0" dirty="0" smtClean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971530"/>
                <a:ext cx="3672408" cy="1323439"/>
              </a:xfrm>
              <a:prstGeom prst="rect">
                <a:avLst/>
              </a:prstGeom>
              <a:blipFill rotWithShape="1">
                <a:blip r:embed="rId2"/>
                <a:stretch>
                  <a:fillRect l="-1488" t="-137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611560" y="2852936"/>
                <a:ext cx="3672408" cy="163121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Dados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𝑖</m:t>
                      </m:r>
                      <m:r>
                        <a:rPr lang="pt-BR" sz="2000" b="0" i="1" smtClean="0">
                          <a:latin typeface="Cambria Math"/>
                        </a:rPr>
                        <m:t>=4% </m:t>
                      </m:r>
                      <m:r>
                        <a:rPr lang="pt-BR" sz="2000" b="0" i="1" smtClean="0">
                          <a:latin typeface="Cambria Math"/>
                        </a:rPr>
                        <m:t>𝑎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  <m:r>
                        <a:rPr lang="pt-BR" sz="2000" b="0" i="1" smtClean="0">
                          <a:latin typeface="Cambria Math"/>
                        </a:rPr>
                        <m:t>𝑚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𝑛</m:t>
                      </m:r>
                      <m:r>
                        <a:rPr lang="pt-BR" sz="20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pt-BR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𝑀</m:t>
                      </m:r>
                      <m:r>
                        <a:rPr lang="pt-BR" sz="2000" b="0" i="1" smtClean="0">
                          <a:latin typeface="Cambria Math"/>
                        </a:rPr>
                        <m:t>=2</m:t>
                      </m:r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pt-BR" sz="2000" b="0" dirty="0" smtClean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852936"/>
                <a:ext cx="3672408" cy="1631216"/>
              </a:xfrm>
              <a:prstGeom prst="rect">
                <a:avLst/>
              </a:prstGeom>
              <a:blipFill rotWithShape="1">
                <a:blip r:embed="rId3"/>
                <a:stretch>
                  <a:fillRect l="-1488" t="-111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4572000" y="2852936"/>
                <a:ext cx="3672000" cy="34769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/>
                            </a:rPr>
                            <m:t>2</m:t>
                          </m:r>
                          <m:r>
                            <a:rPr lang="pt-BR" sz="2000" i="1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pt-BR" sz="2000" i="1">
                              <a:latin typeface="Cambria Math"/>
                            </a:rPr>
                            <m:t>𝐶</m:t>
                          </m:r>
                        </m:den>
                      </m:f>
                      <m:r>
                        <a:rPr lang="pt-BR" sz="20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latin typeface="Cambria Math"/>
                                </a:rPr>
                                <m:t>1,04</m:t>
                              </m:r>
                            </m:e>
                          </m:d>
                        </m:e>
                        <m:sup>
                          <m:r>
                            <a:rPr lang="pt-BR" sz="2000" i="1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pt-BR" sz="2000" dirty="0" smtClean="0"/>
              </a:p>
              <a:p>
                <a:endParaRPr lang="pt-BR" sz="2000" dirty="0" smtClean="0"/>
              </a:p>
              <a:p>
                <a:r>
                  <a:rPr lang="pt-BR" sz="2000" dirty="0" smtClean="0"/>
                  <a:t>2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t-BR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20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sz="2000" b="0" i="1" smtClean="0">
                                <a:latin typeface="Cambria Math"/>
                              </a:rPr>
                              <m:t>1,04</m:t>
                            </m:r>
                          </m:e>
                        </m:d>
                      </m:e>
                      <m:sup>
                        <m:r>
                          <a:rPr lang="pt-BR" sz="2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pt-BR" sz="2000" dirty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20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00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pt-BR" sz="20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</m:func>
                      <m:r>
                        <a:rPr lang="pt-BR" sz="2000" i="1">
                          <a:latin typeface="Cambria Math"/>
                        </a:rPr>
                        <m:t>=</m:t>
                      </m:r>
                      <m:r>
                        <a:rPr lang="pt-BR" sz="2000" b="0" i="1" smtClean="0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000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1,04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pt-BR" sz="2000" dirty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𝑛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2000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t-BR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2000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t-BR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sz="2000" b="0" i="1" smtClean="0">
                                      <a:latin typeface="Cambria Math"/>
                                    </a:rPr>
                                    <m:t>1,04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pt-BR" sz="2000" dirty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𝑛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r>
                        <a:rPr lang="pt-BR" sz="2000" b="0" i="1" smtClean="0">
                          <a:latin typeface="Cambria Math"/>
                        </a:rPr>
                        <m:t>17,67 </m:t>
                      </m:r>
                      <m:r>
                        <a:rPr lang="pt-BR" sz="2000" b="0" i="1" smtClean="0">
                          <a:latin typeface="Cambria Math"/>
                        </a:rPr>
                        <m:t>𝑚𝑒𝑠𝑒𝑠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52936"/>
                <a:ext cx="3672000" cy="3476914"/>
              </a:xfrm>
              <a:prstGeom prst="rect">
                <a:avLst/>
              </a:prstGeom>
              <a:blipFill rotWithShape="1">
                <a:blip r:embed="rId4"/>
                <a:stretch>
                  <a:fillRect l="-149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06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Dica 2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pt-BR" sz="2400" dirty="0" smtClean="0"/>
                  <a:t>A chave do sucesso é dada pela equação: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24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sz="2400" b="1" i="1" smtClean="0">
                            <a:latin typeface="Cambria Math"/>
                          </a:rPr>
                          <m:t>𝑸𝒖𝒆𝒓𝒆𝒓</m:t>
                        </m:r>
                        <m:r>
                          <a:rPr lang="pt-BR" sz="2400" b="1" i="1" smtClean="0">
                            <a:latin typeface="Cambria Math"/>
                          </a:rPr>
                          <m:t>+</m:t>
                        </m:r>
                        <m:r>
                          <a:rPr lang="pt-BR" sz="2400" b="1" i="1" smtClean="0">
                            <a:latin typeface="Cambria Math"/>
                          </a:rPr>
                          <m:t>𝑺𝒂𝒃𝒆𝒓</m:t>
                        </m:r>
                        <m:r>
                          <a:rPr lang="pt-BR" sz="2400" b="1" i="1" smtClean="0">
                            <a:latin typeface="Cambria Math"/>
                          </a:rPr>
                          <m:t>+</m:t>
                        </m:r>
                        <m:r>
                          <a:rPr lang="pt-BR" sz="2400" b="1" i="1" smtClean="0">
                            <a:latin typeface="Cambria Math"/>
                          </a:rPr>
                          <m:t>𝑨𝒄𝒓𝒆𝒅𝒊𝒕𝒂𝒓</m:t>
                        </m:r>
                      </m:e>
                    </m:d>
                    <m:r>
                      <a:rPr lang="pt-BR" sz="2400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pt-BR" sz="2400" b="1" i="1" smtClean="0">
                        <a:latin typeface="Cambria Math"/>
                        <a:ea typeface="Cambria Math"/>
                      </a:rPr>
                      <m:t>𝑷𝒓𝒂𝒕𝒊𝒄𝒂𝒓</m:t>
                    </m:r>
                    <m:r>
                      <a:rPr lang="pt-BR" sz="24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pt-BR" sz="2400" b="1" i="1" smtClean="0">
                        <a:latin typeface="Cambria Math"/>
                        <a:ea typeface="Cambria Math"/>
                      </a:rPr>
                      <m:t>𝑹𝒆𝒂𝒍𝒊𝒛𝒂𝒓</m:t>
                    </m:r>
                  </m:oMath>
                </a14:m>
                <a:endParaRPr lang="pt-BR" sz="2400" b="1" dirty="0" smtClean="0"/>
              </a:p>
              <a:p>
                <a:pPr marL="0" indent="0">
                  <a:buNone/>
                </a:pPr>
                <a:endParaRPr lang="pt-BR" sz="2400" b="1" dirty="0"/>
              </a:p>
              <a:p>
                <a:pPr marL="0" indent="0">
                  <a:buNone/>
                </a:pPr>
                <a:r>
                  <a:rPr lang="pt-BR" sz="2400" dirty="0" smtClean="0"/>
                  <a:t>Onde</a:t>
                </a:r>
              </a:p>
              <a:p>
                <a:pPr lvl="1"/>
                <a:r>
                  <a:rPr lang="pt-BR" sz="2000" dirty="0" smtClean="0"/>
                  <a:t>Querer: Vontade, persistência</a:t>
                </a:r>
                <a:endParaRPr lang="pt-BR" sz="2000" dirty="0"/>
              </a:p>
              <a:p>
                <a:pPr lvl="1"/>
                <a:r>
                  <a:rPr lang="pt-BR" sz="2000" dirty="0" smtClean="0"/>
                  <a:t>Saber: Adquirir conhecimento</a:t>
                </a:r>
              </a:p>
              <a:p>
                <a:pPr lvl="1"/>
                <a:r>
                  <a:rPr lang="pt-BR" sz="2000" dirty="0" smtClean="0"/>
                  <a:t>Acreditar: Confiar que com trabalho duro resultados irão aparecer</a:t>
                </a:r>
              </a:p>
              <a:p>
                <a:pPr lvl="1"/>
                <a:r>
                  <a:rPr lang="pt-BR" sz="2000" dirty="0" smtClean="0"/>
                  <a:t>Praticar: Treinar e exercitar tudo o que aprendeu</a:t>
                </a:r>
              </a:p>
              <a:p>
                <a:pPr lvl="1"/>
                <a:r>
                  <a:rPr lang="pt-BR" sz="2000" dirty="0" smtClean="0"/>
                  <a:t>Realizar: Colocar em prática o resultado adquirido</a:t>
                </a:r>
              </a:p>
              <a:p>
                <a:pPr marL="0" indent="0">
                  <a:buNone/>
                </a:pPr>
                <a:endParaRPr lang="pt-BR" sz="2400" dirty="0"/>
              </a:p>
              <a:p>
                <a:pPr marL="0" indent="0">
                  <a:buNone/>
                </a:pPr>
                <a:r>
                  <a:rPr lang="pt-BR" sz="2400" dirty="0" smtClean="0"/>
                  <a:t>Obs.: A disciplina / professor irão apresentar uma série de conteúdos, teorias, explicações básicas, além de compartilhar seus conhecimentos... O resultado de cada aluno e como ele irá aproveitar e aplicar o conteúdo </a:t>
                </a:r>
                <a:r>
                  <a:rPr lang="pt-BR" sz="2400" b="1" dirty="0" smtClean="0"/>
                  <a:t>depende inteiramente dele</a:t>
                </a:r>
                <a:r>
                  <a:rPr lang="pt-BR" sz="2400" dirty="0" smtClean="0"/>
                  <a:t>.</a:t>
                </a:r>
                <a:endParaRPr lang="pt-BR" sz="24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887" r="-14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22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Quando não sabemos o valor do período, resolvemos por logaritmo 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pt-BR" dirty="0" smtClean="0"/>
                  <a:t>Porque: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pt-BR" b="0" i="1" smtClean="0">
                        <a:latin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</a:rPr>
                      <m:t>𝑏</m:t>
                    </m:r>
                    <m:r>
                      <a:rPr lang="pt-BR" b="0" i="1" smtClean="0">
                        <a:latin typeface="Cambria Math"/>
                      </a:rPr>
                      <m:t> ⇔ </m:t>
                    </m:r>
                    <m:func>
                      <m:func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pt-BR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</m:func>
                    <m:r>
                      <a:rPr lang="pt-BR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 smtClean="0"/>
                  <a:t>E que mudança de base é dado por (maioria das calculadoras fazem logaritmo </a:t>
                </a:r>
                <a:r>
                  <a:rPr lang="pt-BR" dirty="0" err="1" smtClean="0"/>
                  <a:t>neperiano</a:t>
                </a:r>
                <a:r>
                  <a:rPr lang="pt-BR" dirty="0" smtClean="0"/>
                  <a:t> e/ou logaritmo de base 10)...</a:t>
                </a:r>
              </a:p>
              <a:p>
                <a:endParaRPr lang="pt-BR" dirty="0" smtClean="0"/>
              </a:p>
              <a:p>
                <a:r>
                  <a:rPr lang="pt-BR" dirty="0" smtClean="0"/>
                  <a:t>Independente de qual base usar, desde que seja a mesma para os dois valores, o resultado é o mesmo...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𝑥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18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31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Determinar:</a:t>
            </a:r>
          </a:p>
          <a:p>
            <a:pPr marL="457200" indent="-457200">
              <a:buAutoNum type="alphaLcPeriod"/>
            </a:pPr>
            <a:r>
              <a:rPr lang="pt-BR" sz="2800" dirty="0" smtClean="0"/>
              <a:t>Taxa anual equivalente a 3% a.m.. </a:t>
            </a:r>
          </a:p>
          <a:p>
            <a:pPr marL="400050" lvl="1" indent="0">
              <a:buNone/>
            </a:pPr>
            <a:r>
              <a:rPr lang="pt-BR" sz="2400" dirty="0" smtClean="0"/>
              <a:t>(3% a.m. = 0,03 a.m.,  </a:t>
            </a:r>
            <a:r>
              <a:rPr lang="pt-BR" sz="2400" dirty="0"/>
              <a:t>a</a:t>
            </a:r>
            <a:r>
              <a:rPr lang="pt-BR" sz="2400" dirty="0" smtClean="0"/>
              <a:t>.a. = ?)</a:t>
            </a:r>
          </a:p>
          <a:p>
            <a:pPr marL="457200" indent="-457200">
              <a:buAutoNum type="alphaLcPeriod"/>
            </a:pPr>
            <a:r>
              <a:rPr lang="pt-BR" sz="2800" dirty="0" smtClean="0"/>
              <a:t>Taxa diária equivalente a 60% a.a.. </a:t>
            </a:r>
          </a:p>
          <a:p>
            <a:pPr marL="400050" lvl="1" indent="0">
              <a:buNone/>
            </a:pPr>
            <a:r>
              <a:rPr lang="pt-BR" sz="2400" dirty="0" smtClean="0"/>
              <a:t>(60% a.a. = 0,6 a.a., </a:t>
            </a:r>
            <a:r>
              <a:rPr lang="pt-BR" sz="2400" dirty="0" err="1" smtClean="0"/>
              <a:t>a.d.</a:t>
            </a:r>
            <a:r>
              <a:rPr lang="pt-BR" sz="2400" dirty="0" smtClean="0"/>
              <a:t> = ?)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395536" y="4126291"/>
                <a:ext cx="3672408" cy="247106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Resolução (a)</a:t>
                </a:r>
              </a:p>
              <a:p>
                <a:endParaRPr lang="pt-BR" sz="2000" b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𝑞</m:t>
                          </m:r>
                        </m:sub>
                      </m:sSub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pt-BR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pt-BR" sz="2000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/>
                                </a:rPr>
                                <m:t>𝑞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</m:sup>
                      </m:sSup>
                      <m:r>
                        <a:rPr lang="pt-BR" sz="20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pt-BR" sz="2000" b="0" dirty="0" smtClean="0"/>
              </a:p>
              <a:p>
                <a:pPr algn="ctr"/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𝑞</m:t>
                          </m:r>
                        </m:sub>
                      </m:sSub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1+0,03</m:t>
                              </m:r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sup>
                      </m:sSup>
                      <m:r>
                        <a:rPr lang="pt-BR" sz="20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pt-BR" sz="2000" b="0" dirty="0" smtClean="0"/>
              </a:p>
              <a:p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𝑞</m:t>
                          </m:r>
                        </m:sub>
                      </m:sSub>
                      <m:r>
                        <a:rPr lang="pt-BR" sz="2000" b="0" i="1" smtClean="0">
                          <a:latin typeface="Cambria Math"/>
                        </a:rPr>
                        <m:t>=0,4258 </m:t>
                      </m:r>
                      <m:r>
                        <a:rPr lang="pt-BR" sz="2000" b="0" i="1" smtClean="0">
                          <a:latin typeface="Cambria Math"/>
                        </a:rPr>
                        <m:t>𝑜𝑢</m:t>
                      </m:r>
                      <m:r>
                        <a:rPr lang="pt-BR" sz="2000" b="0" i="1" smtClean="0">
                          <a:latin typeface="Cambria Math"/>
                        </a:rPr>
                        <m:t> 42,58% </m:t>
                      </m:r>
                      <m:r>
                        <a:rPr lang="pt-BR" sz="2000" b="0" i="1" smtClean="0">
                          <a:latin typeface="Cambria Math"/>
                        </a:rPr>
                        <m:t>𝑎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  <m:r>
                        <a:rPr lang="pt-BR" sz="2000" b="0" i="1" smtClean="0">
                          <a:latin typeface="Cambria Math"/>
                        </a:rPr>
                        <m:t>𝑎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pt-BR" sz="2000" b="0" dirty="0" smtClean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26291"/>
                <a:ext cx="3672408" cy="2471061"/>
              </a:xfrm>
              <a:prstGeom prst="rect">
                <a:avLst/>
              </a:prstGeom>
              <a:blipFill rotWithShape="1">
                <a:blip r:embed="rId2"/>
                <a:stretch>
                  <a:fillRect l="-1656" t="-73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644008" y="4171047"/>
                <a:ext cx="3672408" cy="249831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Resolução (b)</a:t>
                </a:r>
              </a:p>
              <a:p>
                <a:endParaRPr lang="pt-BR" sz="2000" b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𝑞</m:t>
                          </m:r>
                        </m:sub>
                      </m:sSub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pt-BR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pt-BR" sz="2000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/>
                                </a:rPr>
                                <m:t>𝑞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</m:sup>
                      </m:sSup>
                      <m:r>
                        <a:rPr lang="pt-BR" sz="20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pt-BR" sz="2000" b="0" dirty="0" smtClean="0"/>
              </a:p>
              <a:p>
                <a:pPr algn="ctr"/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𝑞</m:t>
                          </m:r>
                        </m:sub>
                      </m:sSub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1+0,6</m:t>
                              </m:r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/>
                                </a:rPr>
                                <m:t>360</m:t>
                              </m:r>
                            </m:den>
                          </m:f>
                        </m:sup>
                      </m:sSup>
                      <m:r>
                        <a:rPr lang="pt-BR" sz="20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pt-BR" sz="2000" b="0" dirty="0" smtClean="0"/>
              </a:p>
              <a:p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𝑞</m:t>
                          </m:r>
                        </m:sub>
                      </m:sSub>
                      <m:r>
                        <a:rPr lang="pt-BR" sz="2000" b="0" i="1" smtClean="0">
                          <a:latin typeface="Cambria Math"/>
                        </a:rPr>
                        <m:t>=0,001306 </m:t>
                      </m:r>
                      <m:r>
                        <a:rPr lang="pt-BR" sz="2000" b="0" i="1" smtClean="0">
                          <a:latin typeface="Cambria Math"/>
                        </a:rPr>
                        <m:t>𝑜𝑢</m:t>
                      </m:r>
                      <m:r>
                        <a:rPr lang="pt-BR" sz="2000" b="0" i="1" smtClean="0">
                          <a:latin typeface="Cambria Math"/>
                        </a:rPr>
                        <m:t> 0,1306% </m:t>
                      </m:r>
                      <m:r>
                        <a:rPr lang="pt-BR" sz="2000" b="0" i="1" smtClean="0">
                          <a:latin typeface="Cambria Math"/>
                        </a:rPr>
                        <m:t>𝑎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  <m:r>
                        <a:rPr lang="pt-BR" sz="2000" b="0" i="1" smtClean="0">
                          <a:latin typeface="Cambria Math"/>
                        </a:rPr>
                        <m:t>𝑑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pt-BR" sz="2000" b="0" dirty="0" smtClean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171047"/>
                <a:ext cx="3672408" cy="2498313"/>
              </a:xfrm>
              <a:prstGeom prst="rect">
                <a:avLst/>
              </a:prstGeom>
              <a:blipFill rotWithShape="1">
                <a:blip r:embed="rId3"/>
                <a:stretch>
                  <a:fillRect l="-1656" t="-72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03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</a:t>
            </a:r>
            <a:r>
              <a:rPr lang="pt-BR" dirty="0"/>
              <a:t>6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Qual a taxa mensal de juros cobrada num empréstimo de R$ 52.000,00 para ser quitada por R$ 82.000,00 no prazo de 252 dias?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611560" y="3158096"/>
                <a:ext cx="3672408" cy="28250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Resolução</a:t>
                </a:r>
              </a:p>
              <a:p>
                <a:endParaRPr lang="pt-BR" sz="2000" b="1" dirty="0" smtClean="0"/>
              </a:p>
              <a:p>
                <a:r>
                  <a:rPr lang="pt-BR" sz="2000" b="1" dirty="0" smtClean="0"/>
                  <a:t>Primeira, precisamos descobrir a taxa do período...</a:t>
                </a:r>
              </a:p>
              <a:p>
                <a:pPr algn="ctr"/>
                <a:endParaRPr lang="pt-BR" sz="2000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82000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/>
                            </a:rPr>
                            <m:t>52000</m:t>
                          </m:r>
                        </m:den>
                      </m:f>
                      <m:r>
                        <a:rPr lang="pt-BR" sz="20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pt-BR" sz="2000" b="0" dirty="0" smtClean="0"/>
              </a:p>
              <a:p>
                <a:pPr algn="ctr"/>
                <a:endParaRPr lang="pt-BR" sz="2000" dirty="0"/>
              </a:p>
              <a:p>
                <a:r>
                  <a:rPr lang="pt-BR" sz="2000" b="1" dirty="0" smtClean="0"/>
                  <a:t>Observação no slide seguinte...</a:t>
                </a: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158096"/>
                <a:ext cx="3672408" cy="2825004"/>
              </a:xfrm>
              <a:prstGeom prst="rect">
                <a:avLst/>
              </a:prstGeom>
              <a:blipFill rotWithShape="1">
                <a:blip r:embed="rId2"/>
                <a:stretch>
                  <a:fillRect l="-1488" t="-645" b="-301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860032" y="3180063"/>
                <a:ext cx="4104456" cy="298524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Depois, achar a taxa equivalente</a:t>
                </a:r>
              </a:p>
              <a:p>
                <a:endParaRPr lang="pt-BR" sz="2000" b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𝑞</m:t>
                          </m:r>
                        </m:sub>
                      </m:sSub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pt-BR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pt-BR" sz="2000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/>
                                </a:rPr>
                                <m:t>𝑞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</m:sup>
                      </m:sSup>
                      <m:r>
                        <a:rPr lang="pt-BR" sz="20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pt-BR" sz="2000" b="0" dirty="0" smtClean="0"/>
              </a:p>
              <a:p>
                <a:pPr algn="ctr"/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𝑞</m:t>
                          </m:r>
                        </m:sub>
                      </m:sSub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</m:t>
                              </m:r>
                              <m:d>
                                <m:dPr>
                                  <m:ctrlPr>
                                    <a:rPr lang="pt-BR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0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000" b="0" i="1" smtClean="0">
                                          <a:latin typeface="Cambria Math"/>
                                        </a:rPr>
                                        <m:t>82000</m:t>
                                      </m:r>
                                    </m:num>
                                    <m:den>
                                      <m:r>
                                        <a:rPr lang="pt-BR" sz="2000" b="0" i="1" smtClean="0">
                                          <a:latin typeface="Cambria Math"/>
                                        </a:rPr>
                                        <m:t>52000</m:t>
                                      </m:r>
                                    </m:den>
                                  </m:f>
                                  <m:r>
                                    <a:rPr lang="pt-BR" sz="20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/>
                                </a:rPr>
                                <m:t>30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/>
                                </a:rPr>
                                <m:t>252</m:t>
                              </m:r>
                            </m:den>
                          </m:f>
                        </m:sup>
                      </m:sSup>
                      <m:r>
                        <a:rPr lang="pt-BR" sz="20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pt-BR" sz="2000" b="0" dirty="0" smtClean="0"/>
              </a:p>
              <a:p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𝑞</m:t>
                          </m:r>
                        </m:sub>
                      </m:sSub>
                      <m:r>
                        <a:rPr lang="pt-BR" sz="2000" b="0" i="1" smtClean="0">
                          <a:latin typeface="Cambria Math"/>
                        </a:rPr>
                        <m:t>=0,05572 </m:t>
                      </m:r>
                      <m:r>
                        <a:rPr lang="pt-BR" sz="2000" b="0" i="1" smtClean="0">
                          <a:latin typeface="Cambria Math"/>
                        </a:rPr>
                        <m:t>𝑜𝑢</m:t>
                      </m:r>
                      <m:r>
                        <a:rPr lang="pt-BR" sz="2000" b="0" i="1" smtClean="0">
                          <a:latin typeface="Cambria Math"/>
                        </a:rPr>
                        <m:t> 5,572% </m:t>
                      </m:r>
                      <m:r>
                        <a:rPr lang="pt-BR" sz="2000" b="0" i="1" smtClean="0">
                          <a:latin typeface="Cambria Math"/>
                        </a:rPr>
                        <m:t>𝑎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  <m:r>
                        <a:rPr lang="pt-BR" sz="2000" b="0" i="1" smtClean="0">
                          <a:latin typeface="Cambria Math"/>
                        </a:rPr>
                        <m:t>𝑚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pt-BR" sz="2000" b="0" dirty="0" smtClean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180063"/>
                <a:ext cx="4104456" cy="2985241"/>
              </a:xfrm>
              <a:prstGeom prst="rect">
                <a:avLst/>
              </a:prstGeom>
              <a:blipFill rotWithShape="1">
                <a:blip r:embed="rId3"/>
                <a:stretch>
                  <a:fillRect l="-1331" t="-61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29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pt-BR" dirty="0" smtClean="0"/>
                  <a:t>A taxa de juros é a razão entre os juros recebidos e o capital inicialmente aplicado. Matematicamente: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𝑖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𝐽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 smtClean="0"/>
                  <a:t>Como o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𝐽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</a:rPr>
                      <m:t>𝑀</m:t>
                    </m:r>
                    <m:r>
                      <a:rPr lang="pt-BR" b="0" i="1" smtClean="0">
                        <a:latin typeface="Cambria Math"/>
                      </a:rPr>
                      <m:t>−</m:t>
                    </m:r>
                    <m:r>
                      <a:rPr lang="pt-BR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pt-BR" dirty="0" smtClean="0"/>
                  <a:t>, também podemos achar a taxa como segue: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𝑖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𝑀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𝐶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𝑀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𝐶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𝐶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𝑀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𝐶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8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182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</a:t>
            </a:r>
            <a:r>
              <a:rPr lang="pt-BR" dirty="0"/>
              <a:t>7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Foi feita uma aplicação de R$ 18.000,00 num título de renda fixa com vencimento em 82 dias, a uma taxa de juros de 68% a.a.. Qual o valor a ser resgatado?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611560" y="3178797"/>
                <a:ext cx="3672408" cy="19389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Dados</a:t>
                </a:r>
              </a:p>
              <a:p>
                <a:endParaRPr lang="pt-BR" sz="2000" b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𝑖</m:t>
                      </m:r>
                      <m:r>
                        <a:rPr lang="pt-BR" sz="2000" b="0" i="1" smtClean="0">
                          <a:latin typeface="Cambria Math"/>
                        </a:rPr>
                        <m:t>=68% </m:t>
                      </m:r>
                      <m:r>
                        <a:rPr lang="pt-BR" sz="2000" b="0" i="1" smtClean="0">
                          <a:latin typeface="Cambria Math"/>
                        </a:rPr>
                        <m:t>𝑎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  <m:r>
                        <a:rPr lang="pt-BR" sz="2000" b="0" i="1" smtClean="0">
                          <a:latin typeface="Cambria Math"/>
                        </a:rPr>
                        <m:t>𝑎</m:t>
                      </m:r>
                      <m:r>
                        <a:rPr lang="pt-BR" sz="2000" b="0" i="1" smtClean="0">
                          <a:latin typeface="Cambria Math"/>
                        </a:rPr>
                        <m:t>. =0,68 </m:t>
                      </m:r>
                      <m:r>
                        <a:rPr lang="pt-BR" sz="2000" b="0" i="1" smtClean="0">
                          <a:latin typeface="Cambria Math"/>
                        </a:rPr>
                        <m:t>𝑎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  <m:r>
                        <a:rPr lang="pt-BR" sz="2000" b="0" i="1" smtClean="0">
                          <a:latin typeface="Cambria Math"/>
                        </a:rPr>
                        <m:t>𝑎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pt-BR" sz="20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  <m:r>
                        <a:rPr lang="pt-BR" sz="2000" b="0" i="1" smtClean="0">
                          <a:latin typeface="Cambria Math"/>
                        </a:rPr>
                        <m:t>=18.000,00</m:t>
                      </m:r>
                    </m:oMath>
                  </m:oMathPara>
                </a14:m>
                <a:endParaRPr lang="pt-BR" sz="20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𝑛</m:t>
                      </m:r>
                      <m:r>
                        <a:rPr lang="pt-BR" sz="2000" b="0" i="1" smtClean="0">
                          <a:latin typeface="Cambria Math"/>
                        </a:rPr>
                        <m:t>=82 </m:t>
                      </m:r>
                      <m:r>
                        <a:rPr lang="pt-BR" sz="2000" b="0" i="1" smtClean="0">
                          <a:latin typeface="Cambria Math"/>
                        </a:rPr>
                        <m:t>𝑑𝑖𝑎𝑠</m:t>
                      </m:r>
                    </m:oMath>
                  </m:oMathPara>
                </a14:m>
                <a:endParaRPr lang="pt-BR" sz="20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𝑀</m:t>
                      </m:r>
                      <m:r>
                        <a:rPr lang="pt-BR" sz="20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pt-BR" sz="2000" b="0" dirty="0" smtClean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178797"/>
                <a:ext cx="3672408" cy="1938992"/>
              </a:xfrm>
              <a:prstGeom prst="rect">
                <a:avLst/>
              </a:prstGeom>
              <a:blipFill rotWithShape="1">
                <a:blip r:embed="rId2"/>
                <a:stretch>
                  <a:fillRect l="-1488" t="-93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860032" y="3200764"/>
                <a:ext cx="4104456" cy="231646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Resolução</a:t>
                </a:r>
              </a:p>
              <a:p>
                <a:endParaRPr lang="pt-BR" sz="2000" b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𝑀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sz="20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pt-BR" sz="20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pt-BR" sz="2000" b="0" dirty="0" smtClean="0"/>
              </a:p>
              <a:p>
                <a:pPr algn="ctr"/>
                <a:endParaRPr lang="pt-BR" sz="20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𝑀</m:t>
                      </m:r>
                      <m:r>
                        <a:rPr lang="pt-BR" sz="2000" b="0" i="1" smtClean="0">
                          <a:latin typeface="Cambria Math"/>
                        </a:rPr>
                        <m:t>=18000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1+0,68</m:t>
                              </m:r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/>
                                </a:rPr>
                                <m:t>82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/>
                                </a:rPr>
                                <m:t>360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pt-BR" sz="2000" b="0" dirty="0" smtClean="0"/>
              </a:p>
              <a:p>
                <a:pPr algn="ctr"/>
                <a:endParaRPr lang="pt-BR" sz="20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𝑀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r>
                        <a:rPr lang="pt-BR" sz="2000" b="0" i="1" smtClean="0">
                          <a:latin typeface="Cambria Math"/>
                        </a:rPr>
                        <m:t>𝑅</m:t>
                      </m:r>
                      <m:r>
                        <a:rPr lang="pt-BR" sz="2000" b="0" i="1" smtClean="0">
                          <a:latin typeface="Cambria Math"/>
                        </a:rPr>
                        <m:t>$ 20.257,83</m:t>
                      </m:r>
                    </m:oMath>
                  </m:oMathPara>
                </a14:m>
                <a:endParaRPr lang="pt-BR" sz="2000" b="0" dirty="0" smtClean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200764"/>
                <a:ext cx="4104456" cy="2316468"/>
              </a:xfrm>
              <a:prstGeom prst="rect">
                <a:avLst/>
              </a:prstGeom>
              <a:blipFill rotWithShape="1">
                <a:blip r:embed="rId3"/>
                <a:stretch>
                  <a:fillRect l="-1331" t="-78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80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para praticar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Determinar o montante no final de 13 meses, resultante da aplicação de um capital de R$ 100.000,00 à taxa de 3,82% a.m</a:t>
            </a:r>
            <a:r>
              <a:rPr lang="pt-BR" sz="2400" dirty="0" smtClean="0"/>
              <a:t>..</a:t>
            </a:r>
            <a:endParaRPr lang="pt-BR" sz="2400" dirty="0" smtClean="0"/>
          </a:p>
          <a:p>
            <a:pPr marL="457200" indent="-457200">
              <a:buFont typeface="+mj-lt"/>
              <a:buAutoNum type="arabicPeriod"/>
            </a:pPr>
            <a:endParaRPr lang="pt-B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Uma aplicação de R$ 20.000,00 aplicada a uma taxa de juros de 2,36% a.m. pode ser resgatada por R$ 34.455,00 depois de quanto tempo? </a:t>
            </a:r>
          </a:p>
          <a:p>
            <a:pPr marL="457200" indent="-457200">
              <a:buFont typeface="+mj-lt"/>
              <a:buAutoNum type="arabicPeriod"/>
            </a:pPr>
            <a:endParaRPr lang="pt-BR" sz="2400" dirty="0"/>
          </a:p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Qual o valor, que aplicado a uma taxa de 14% a.t. durante 186 dias produz um montante de R$ 5.400,00? </a:t>
            </a:r>
            <a:endParaRPr lang="pt-BR" sz="2400" dirty="0" smtClean="0"/>
          </a:p>
          <a:p>
            <a:pPr marL="457200" indent="-457200">
              <a:buFont typeface="+mj-lt"/>
              <a:buAutoNum type="arabicPeriod"/>
            </a:pPr>
            <a:endParaRPr lang="pt-BR" sz="2400" dirty="0"/>
          </a:p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Uma aplicação rende 0,125% </a:t>
            </a:r>
            <a:r>
              <a:rPr lang="pt-BR" sz="2400" dirty="0" err="1" smtClean="0"/>
              <a:t>a.d.</a:t>
            </a:r>
            <a:r>
              <a:rPr lang="pt-BR" sz="2400" dirty="0" smtClean="0"/>
              <a:t>. Em que prazo um investidor poderá receber o dobro do que aplicou? </a:t>
            </a:r>
            <a:endParaRPr lang="pt-BR" sz="240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10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Seção 1.4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Séries de juros compostos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071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é importante...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Compras com ou sem entrada</a:t>
            </a:r>
          </a:p>
          <a:p>
            <a:endParaRPr lang="pt-BR" dirty="0"/>
          </a:p>
          <a:p>
            <a:r>
              <a:rPr lang="pt-BR" dirty="0" smtClean="0"/>
              <a:t>Saldo restante liquidado em uma série de parcelas periódicas iguais</a:t>
            </a:r>
          </a:p>
          <a:p>
            <a:endParaRPr lang="pt-BR" dirty="0"/>
          </a:p>
          <a:p>
            <a:r>
              <a:rPr lang="pt-BR" dirty="0" smtClean="0"/>
              <a:t>Quanto será que pagaríamos em cada parcela?</a:t>
            </a:r>
          </a:p>
          <a:p>
            <a:endParaRPr lang="pt-BR" dirty="0"/>
          </a:p>
          <a:p>
            <a:r>
              <a:rPr lang="pt-BR" dirty="0" smtClean="0"/>
              <a:t>Esse questionamento será respondido na aula de hoje.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17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Fórmula básica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252117"/>
                <a:ext cx="8229600" cy="305720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𝐶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i="1">
                              <a:latin typeface="Cambria Math"/>
                            </a:rPr>
                            <m:t>𝑗</m:t>
                          </m:r>
                          <m:r>
                            <a:rPr lang="pt-BR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𝑗</m:t>
                          </m:r>
                        </m:sup>
                        <m:e>
                          <m:f>
                            <m:f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pt-BR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sSub>
                                    <m:sSubPr>
                                      <m:ctrlPr>
                                        <a:rPr lang="pt-BR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pt-BR" b="0" i="1" dirty="0" smtClean="0">
                  <a:latin typeface="Cambria Math"/>
                </a:endParaRPr>
              </a:p>
              <a:p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𝐶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</a:rPr>
                        <m:t>𝐴𝑉</m:t>
                      </m:r>
                      <m:r>
                        <a:rPr lang="pt-BR" i="1">
                          <a:latin typeface="Cambria Math"/>
                        </a:rPr>
                        <m:t>−</m:t>
                      </m:r>
                      <m:r>
                        <a:rPr lang="pt-BR" i="1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pt-BR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pt-BR" b="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252117"/>
                <a:ext cx="8229600" cy="305720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60" y="1484784"/>
            <a:ext cx="8892480" cy="1151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2114"/>
          </a:xfrm>
        </p:spPr>
        <p:txBody>
          <a:bodyPr/>
          <a:lstStyle/>
          <a:p>
            <a:r>
              <a:rPr lang="pt-BR" dirty="0" smtClean="0"/>
              <a:t>Exemplo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Um aluno deseja comprar uma calculadora para as aulas de matemática financeira, cujo preço à vista é R$ 360,00. O parcelamento será realizado sob uma taxa de juros compostos de 2,5% a.m., durante 3 meses. Determine o valor das parcelas.</a:t>
            </a:r>
          </a:p>
          <a:p>
            <a:pPr marL="0" indent="0">
              <a:buNone/>
            </a:pP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659596" y="2852936"/>
                <a:ext cx="6160876" cy="385349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Resolução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𝐴</m:t>
                      </m:r>
                      <m:r>
                        <a:rPr lang="pt-BR" sz="2000" b="0" i="1" smtClean="0">
                          <a:latin typeface="Cambria Math"/>
                        </a:rPr>
                        <m:t>𝑉</m:t>
                      </m:r>
                      <m:r>
                        <a:rPr lang="pt-BR" sz="2000" i="1">
                          <a:latin typeface="Cambria Math"/>
                        </a:rPr>
                        <m:t>−</m:t>
                      </m:r>
                      <m:r>
                        <a:rPr lang="pt-BR" sz="2000" i="1">
                          <a:latin typeface="Cambria Math"/>
                        </a:rPr>
                        <m:t>𝐸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000" i="1">
                              <a:latin typeface="Cambria Math"/>
                            </a:rPr>
                            <m:t>𝑗</m:t>
                          </m:r>
                          <m:r>
                            <a:rPr lang="pt-BR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sz="2000" i="1">
                              <a:latin typeface="Cambria Math"/>
                            </a:rPr>
                            <m:t>𝑗</m:t>
                          </m:r>
                        </m:sup>
                        <m:e>
                          <m:f>
                            <m:f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pt-BR" sz="200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pt-BR" sz="2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200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2000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r>
                                        <a:rPr lang="pt-BR" sz="20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sSub>
                                    <m:sSubPr>
                                      <m:ctrlPr>
                                        <a:rPr lang="pt-BR" sz="200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0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pt-BR" sz="2000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pt-BR" sz="2000" dirty="0" smtClean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360=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sz="2000" b="0" i="1" smtClean="0">
                                      <a:latin typeface="Cambria Math"/>
                                    </a:rPr>
                                    <m:t>1+0,025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2000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pt-BR" sz="2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sz="2000" i="1">
                                      <a:latin typeface="Cambria Math"/>
                                    </a:rPr>
                                    <m:t>1+0,025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pt-BR" sz="2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sz="2000" i="1">
                                      <a:latin typeface="Cambria Math"/>
                                    </a:rPr>
                                    <m:t>1+0,025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20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2000" dirty="0" smtClean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360=</m:t>
                      </m:r>
                      <m:r>
                        <a:rPr lang="pt-BR" sz="2000" b="0" i="1" smtClean="0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/>
                                </a:rPr>
                                <m:t>1,025</m:t>
                              </m:r>
                            </m:den>
                          </m:f>
                          <m:r>
                            <a:rPr lang="pt-BR" sz="20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/>
                                </a:rPr>
                                <m:t>1,050625</m:t>
                              </m:r>
                            </m:den>
                          </m:f>
                          <m:r>
                            <a:rPr lang="pt-BR" sz="20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/>
                                </a:rPr>
                                <m:t>1,076890625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sz="2000" b="0" dirty="0" smtClean="0"/>
              </a:p>
              <a:p>
                <a:pPr algn="ctr"/>
                <a:endParaRPr lang="pt-BR" sz="2000" dirty="0" smtClean="0"/>
              </a:p>
              <a:p>
                <a14:m>
                  <m:oMath xmlns:m="http://schemas.openxmlformats.org/officeDocument/2006/math">
                    <m:r>
                      <a:rPr lang="pt-BR" sz="2000" b="0" i="1" smtClean="0">
                        <a:latin typeface="Cambria Math"/>
                      </a:rPr>
                      <m:t>𝑀</m:t>
                    </m:r>
                    <m:r>
                      <a:rPr lang="pt-BR" sz="2000" b="0" i="1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pt-BR" sz="2000" b="0" i="1" smtClean="0">
                        <a:latin typeface="Cambria Math"/>
                      </a:rPr>
                      <m:t>126,05, </m:t>
                    </m:r>
                    <m:r>
                      <a:rPr lang="pt-BR" sz="2000" b="0" i="1" smtClean="0">
                        <a:latin typeface="Cambria Math"/>
                      </a:rPr>
                      <m:t>𝑜𝑢</m:t>
                    </m:r>
                    <m:r>
                      <a:rPr lang="pt-BR" sz="2000" b="0" i="1" smtClean="0">
                        <a:latin typeface="Cambria Math"/>
                      </a:rPr>
                      <m:t> </m:t>
                    </m:r>
                    <m:r>
                      <a:rPr lang="pt-BR" sz="2000" b="0" i="1" smtClean="0">
                        <a:latin typeface="Cambria Math"/>
                      </a:rPr>
                      <m:t>𝑠𝑒𝑗𝑎</m:t>
                    </m:r>
                    <m:r>
                      <a:rPr lang="pt-BR" sz="2000" b="0" i="1" smtClean="0">
                        <a:latin typeface="Cambria Math"/>
                      </a:rPr>
                      <m:t>, 3 </m:t>
                    </m:r>
                    <m:r>
                      <a:rPr lang="pt-BR" sz="2000" b="0" i="1" smtClean="0">
                        <a:latin typeface="Cambria Math"/>
                      </a:rPr>
                      <m:t>𝑝𝑎𝑟𝑐𝑒𝑙𝑎𝑠</m:t>
                    </m:r>
                    <m:r>
                      <a:rPr lang="pt-BR" sz="2000" b="0" i="1" smtClean="0">
                        <a:latin typeface="Cambria Math"/>
                      </a:rPr>
                      <m:t> </m:t>
                    </m:r>
                    <m:r>
                      <a:rPr lang="pt-BR" sz="2000" b="0" i="1" smtClean="0">
                        <a:latin typeface="Cambria Math"/>
                      </a:rPr>
                      <m:t>𝑑𝑒</m:t>
                    </m:r>
                    <m:r>
                      <a:rPr lang="pt-BR" sz="2000" b="0" i="1" smtClean="0">
                        <a:latin typeface="Cambria Math"/>
                      </a:rPr>
                      <m:t> </m:t>
                    </m:r>
                    <m:r>
                      <a:rPr lang="pt-BR" sz="2000" b="0" i="1" smtClean="0">
                        <a:latin typeface="Cambria Math"/>
                      </a:rPr>
                      <m:t>𝑅</m:t>
                    </m:r>
                    <m:r>
                      <a:rPr lang="pt-BR" sz="2000" b="0" i="1" smtClean="0">
                        <a:latin typeface="Cambria Math"/>
                      </a:rPr>
                      <m:t>$ 126,05</m:t>
                    </m:r>
                  </m:oMath>
                </a14:m>
                <a:r>
                  <a:rPr lang="pt-BR" sz="2000" dirty="0" smtClean="0"/>
                  <a:t>.</a:t>
                </a: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596" y="2852936"/>
                <a:ext cx="6160876" cy="3853491"/>
              </a:xfrm>
              <a:prstGeom prst="rect">
                <a:avLst/>
              </a:prstGeom>
              <a:blipFill rotWithShape="1">
                <a:blip r:embed="rId2"/>
                <a:stretch>
                  <a:fillRect l="-888" t="-473" b="-205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323528" y="2852936"/>
                <a:ext cx="1976028" cy="163121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Dados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  <m:r>
                        <a:rPr lang="pt-BR" sz="2000" b="0" i="1" smtClean="0">
                          <a:latin typeface="Cambria Math"/>
                        </a:rPr>
                        <m:t>=360</m:t>
                      </m:r>
                    </m:oMath>
                  </m:oMathPara>
                </a14:m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𝑖</m:t>
                      </m:r>
                      <m:r>
                        <a:rPr lang="pt-BR" sz="2000" b="0" i="1" smtClean="0">
                          <a:latin typeface="Cambria Math"/>
                        </a:rPr>
                        <m:t>=0,025 </m:t>
                      </m:r>
                      <m:r>
                        <a:rPr lang="pt-BR" sz="2000" b="0" i="1" smtClean="0">
                          <a:latin typeface="Cambria Math"/>
                        </a:rPr>
                        <m:t>𝑎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  <m:r>
                        <a:rPr lang="pt-BR" sz="2000" b="0" i="1" smtClean="0">
                          <a:latin typeface="Cambria Math"/>
                        </a:rPr>
                        <m:t>𝑚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𝑛</m:t>
                      </m:r>
                      <m:r>
                        <a:rPr lang="pt-BR" sz="20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pt-BR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𝑀</m:t>
                      </m:r>
                      <m:r>
                        <a:rPr lang="pt-BR" sz="20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pt-BR" sz="2000" dirty="0" smtClean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52936"/>
                <a:ext cx="1976028" cy="1631216"/>
              </a:xfrm>
              <a:prstGeom prst="rect">
                <a:avLst/>
              </a:prstGeom>
              <a:blipFill rotWithShape="1">
                <a:blip r:embed="rId3"/>
                <a:stretch>
                  <a:fillRect l="-2761" t="-111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98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Unidade 1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Juros e parcelamentos:</a:t>
            </a:r>
          </a:p>
          <a:p>
            <a:r>
              <a:rPr lang="pt-BR" dirty="0" smtClean="0"/>
              <a:t>Conceitos básicos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7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Um produto foi adquirido com entrada de R$ 100,00 e o restante foi quitado em duas parcelas mensais e iguais de R$ 250,00. Sabendo que na transação foi praticada taxa de juros compostos de 60% a.a., qual o valor do produto à vista?</a:t>
            </a:r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650039" y="3429000"/>
                <a:ext cx="2952328" cy="326589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Dados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𝐶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r>
                        <a:rPr lang="pt-BR" sz="2000" b="0" i="1" smtClean="0">
                          <a:latin typeface="Cambria Math"/>
                        </a:rPr>
                        <m:t>𝐴𝑉</m:t>
                      </m:r>
                      <m:r>
                        <a:rPr lang="pt-BR" sz="2000" b="0" i="1" smtClean="0">
                          <a:latin typeface="Cambria Math"/>
                        </a:rPr>
                        <m:t>+</m:t>
                      </m:r>
                      <m:r>
                        <a:rPr lang="pt-BR" sz="2000" b="0" i="1" smtClean="0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pt-BR" sz="2000" b="0" dirty="0" smtClean="0"/>
              </a:p>
              <a:p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/>
                            </a:rPr>
                            <m:t>𝑞</m:t>
                          </m:r>
                        </m:sub>
                      </m:sSub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1+0,6</m:t>
                              </m:r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</m:sup>
                      </m:sSup>
                      <m:r>
                        <a:rPr lang="pt-BR" sz="2000" b="0" i="1" smtClean="0">
                          <a:latin typeface="Cambria Math"/>
                        </a:rPr>
                        <m:t>−1=0,0399 </m:t>
                      </m:r>
                      <m:r>
                        <a:rPr lang="pt-BR" sz="2000" b="0" i="1" smtClean="0">
                          <a:latin typeface="Cambria Math"/>
                        </a:rPr>
                        <m:t>𝑜𝑢</m:t>
                      </m:r>
                      <m:r>
                        <a:rPr lang="pt-BR" sz="2000" b="0" i="1" smtClean="0">
                          <a:latin typeface="Cambria Math"/>
                        </a:rPr>
                        <m:t> 3,99% </m:t>
                      </m:r>
                      <m:r>
                        <a:rPr lang="pt-BR" sz="2000" b="0" i="1" smtClean="0">
                          <a:latin typeface="Cambria Math"/>
                        </a:rPr>
                        <m:t>𝑎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  <m:r>
                        <a:rPr lang="pt-BR" sz="2000" b="0" i="1" smtClean="0">
                          <a:latin typeface="Cambria Math"/>
                        </a:rPr>
                        <m:t>𝑚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pt-BR" sz="2000" b="0" dirty="0" smtClean="0"/>
              </a:p>
              <a:p>
                <a:endParaRPr lang="pt-BR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𝑛</m:t>
                      </m:r>
                      <m:r>
                        <a:rPr lang="pt-BR" sz="20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pt-BR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𝑀</m:t>
                      </m:r>
                      <m:r>
                        <a:rPr lang="pt-BR" sz="2000" b="0" i="1" smtClean="0">
                          <a:latin typeface="Cambria Math"/>
                        </a:rPr>
                        <m:t>=250,00</m:t>
                      </m:r>
                    </m:oMath>
                  </m:oMathPara>
                </a14:m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𝐸</m:t>
                      </m:r>
                      <m:r>
                        <a:rPr lang="pt-BR" sz="2000" b="0" i="1" smtClean="0">
                          <a:latin typeface="Cambria Math"/>
                        </a:rPr>
                        <m:t>=100,00</m:t>
                      </m:r>
                    </m:oMath>
                  </m:oMathPara>
                </a14:m>
                <a:endParaRPr lang="pt-BR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𝐴𝑉</m:t>
                      </m:r>
                      <m:r>
                        <a:rPr lang="pt-BR" sz="20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pt-BR" sz="2000" dirty="0" smtClean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39" y="3429000"/>
                <a:ext cx="2952328" cy="3265894"/>
              </a:xfrm>
              <a:prstGeom prst="rect">
                <a:avLst/>
              </a:prstGeom>
              <a:blipFill rotWithShape="1">
                <a:blip r:embed="rId2"/>
                <a:stretch>
                  <a:fillRect l="-2058" t="-55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50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3955740" y="2879605"/>
                <a:ext cx="5008748" cy="3861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Resolução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𝐴</m:t>
                      </m:r>
                      <m:r>
                        <a:rPr lang="pt-BR" sz="2000" b="0" i="1" smtClean="0">
                          <a:latin typeface="Cambria Math"/>
                        </a:rPr>
                        <m:t>𝑉</m:t>
                      </m:r>
                      <m:r>
                        <a:rPr lang="pt-BR" sz="2000" i="1">
                          <a:latin typeface="Cambria Math"/>
                        </a:rPr>
                        <m:t>−</m:t>
                      </m:r>
                      <m:r>
                        <a:rPr lang="pt-BR" sz="2000" i="1">
                          <a:latin typeface="Cambria Math"/>
                        </a:rPr>
                        <m:t>𝐸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000" i="1">
                              <a:latin typeface="Cambria Math"/>
                            </a:rPr>
                            <m:t>𝑗</m:t>
                          </m:r>
                          <m:r>
                            <a:rPr lang="pt-BR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sz="2000" i="1">
                              <a:latin typeface="Cambria Math"/>
                            </a:rPr>
                            <m:t>𝑗</m:t>
                          </m:r>
                        </m:sup>
                        <m:e>
                          <m:f>
                            <m:f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pt-BR" sz="200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pt-BR" sz="2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200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2000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r>
                                        <a:rPr lang="pt-BR" sz="20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sSub>
                                    <m:sSubPr>
                                      <m:ctrlPr>
                                        <a:rPr lang="pt-BR" sz="200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0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pt-BR" sz="2000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pt-BR" sz="2000" dirty="0" smtClean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𝐴𝑉</m:t>
                      </m:r>
                      <m:r>
                        <a:rPr lang="pt-BR" sz="2000" b="0" i="1" smtClean="0">
                          <a:latin typeface="Cambria Math"/>
                        </a:rPr>
                        <m:t>−100=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250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sz="2000" b="0" i="1" smtClean="0">
                                      <a:latin typeface="Cambria Math"/>
                                    </a:rPr>
                                    <m:t>1+0,0399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2000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pt-BR" sz="2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250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sz="2000" i="1">
                                      <a:latin typeface="Cambria Math"/>
                                    </a:rPr>
                                    <m:t>1+0,</m:t>
                                  </m:r>
                                  <m:r>
                                    <a:rPr lang="pt-BR" sz="2000" b="0" i="1" smtClean="0">
                                      <a:latin typeface="Cambria Math"/>
                                    </a:rPr>
                                    <m:t>0399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2000" dirty="0" smtClean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𝐴𝑉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/>
                                </a:rPr>
                                <m:t>250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/>
                                </a:rPr>
                                <m:t>1,0399</m:t>
                              </m:r>
                            </m:den>
                          </m:f>
                          <m:r>
                            <a:rPr lang="pt-BR" sz="20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/>
                                </a:rPr>
                                <m:t>250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/>
                                </a:rPr>
                                <m:t>1,0814</m:t>
                              </m:r>
                            </m:den>
                          </m:f>
                        </m:e>
                      </m:d>
                      <m:r>
                        <a:rPr lang="pt-BR" sz="2000" b="0" i="1" smtClean="0">
                          <a:latin typeface="Cambria Math"/>
                        </a:rPr>
                        <m:t>+100</m:t>
                      </m:r>
                    </m:oMath>
                  </m:oMathPara>
                </a14:m>
                <a:endParaRPr lang="pt-BR" sz="2000" b="0" dirty="0" smtClean="0"/>
              </a:p>
              <a:p>
                <a:endParaRPr lang="pt-BR" sz="2000" b="0" i="1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pt-BR" sz="2000" b="0" i="1" smtClean="0">
                        <a:latin typeface="Cambria Math"/>
                        <a:ea typeface="Cambria Math"/>
                      </a:rPr>
                      <m:t>𝐴𝑉</m:t>
                    </m:r>
                    <m:r>
                      <a:rPr lang="pt-BR" sz="2000" b="0" i="1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pt-BR" sz="2000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pt-BR" sz="2000" b="0" i="1" smtClean="0">
                        <a:latin typeface="Cambria Math"/>
                        <a:ea typeface="Cambria Math"/>
                      </a:rPr>
                      <m:t>$ 571,59</m:t>
                    </m:r>
                  </m:oMath>
                </a14:m>
                <a:r>
                  <a:rPr lang="pt-BR" sz="2000" dirty="0" smtClean="0"/>
                  <a:t>.</a:t>
                </a: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740" y="2879605"/>
                <a:ext cx="5008748" cy="3861763"/>
              </a:xfrm>
              <a:prstGeom prst="rect">
                <a:avLst/>
              </a:prstGeom>
              <a:blipFill rotWithShape="1">
                <a:blip r:embed="rId3"/>
                <a:stretch>
                  <a:fillRect l="-1214" t="-472" b="-188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794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t-BR" dirty="0" smtClean="0"/>
              <a:t>Exemplo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Pedro comprou uma impressora de R$ 1.300,00, pagou uma entrada de R$ 300,00 e financiou o restante em duas parcelas mensais nos valores de R$ 650,00 e R$ 450,00, respectivamente. O contrato foi celebrado sob regime de juros compostos. Determinar a taxa de juros.</a:t>
            </a:r>
            <a:endParaRPr lang="pt-BR" sz="24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51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-36512" y="2852936"/>
                <a:ext cx="3960440" cy="38110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2000" b="1" dirty="0" smtClean="0"/>
                  <a:t>Resolução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𝐴</m:t>
                      </m:r>
                      <m:r>
                        <a:rPr lang="pt-BR" sz="2000" b="0" i="1" smtClean="0">
                          <a:latin typeface="Cambria Math"/>
                        </a:rPr>
                        <m:t>𝑉</m:t>
                      </m:r>
                      <m:r>
                        <a:rPr lang="pt-BR" sz="2000" i="1">
                          <a:latin typeface="Cambria Math"/>
                        </a:rPr>
                        <m:t>−</m:t>
                      </m:r>
                      <m:r>
                        <a:rPr lang="pt-BR" sz="2000" i="1">
                          <a:latin typeface="Cambria Math"/>
                        </a:rPr>
                        <m:t>𝐸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000" i="1">
                              <a:latin typeface="Cambria Math"/>
                            </a:rPr>
                            <m:t>𝑗</m:t>
                          </m:r>
                          <m:r>
                            <a:rPr lang="pt-BR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sz="2000" i="1">
                              <a:latin typeface="Cambria Math"/>
                            </a:rPr>
                            <m:t>𝑗</m:t>
                          </m:r>
                        </m:sup>
                        <m:e>
                          <m:f>
                            <m:f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pt-BR" sz="200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pt-BR" sz="2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200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2000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r>
                                        <a:rPr lang="pt-BR" sz="20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sSub>
                                    <m:sSubPr>
                                      <m:ctrlPr>
                                        <a:rPr lang="pt-BR" sz="200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0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pt-BR" sz="2000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pt-BR" sz="2000" dirty="0" smtClean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1.300−300=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650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sz="2000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pt-BR" sz="2000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2000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pt-BR" sz="2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450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sz="2000" i="1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pt-BR" sz="2000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2000" dirty="0" smtClean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1.000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650</m:t>
                          </m:r>
                          <m:d>
                            <m:d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sz="20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  <m:r>
                            <a:rPr lang="pt-BR" sz="2000" b="0" i="1" smtClean="0">
                              <a:latin typeface="Cambria Math"/>
                            </a:rPr>
                            <m:t>+450</m:t>
                          </m:r>
                        </m:num>
                        <m:den>
                          <m:sSup>
                            <m:sSupPr>
                              <m:ctrlPr>
                                <a:rPr lang="pt-BR" sz="2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200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t-BR" sz="2000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pt-BR" sz="2000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2000" b="0" dirty="0" smtClean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1.000</m:t>
                      </m:r>
                      <m:sSup>
                        <m:sSupPr>
                          <m:ctrlPr>
                            <a:rPr lang="pt-BR" sz="20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pt-BR" sz="2000" i="1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pt-BR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sz="2000" i="1">
                          <a:latin typeface="Cambria Math"/>
                        </a:rPr>
                        <m:t>=</m:t>
                      </m:r>
                      <m:r>
                        <a:rPr lang="pt-BR" sz="2000">
                          <a:latin typeface="Cambria Math"/>
                        </a:rPr>
                        <m:t>650+650</m:t>
                      </m:r>
                      <m:r>
                        <m:rPr>
                          <m:sty m:val="p"/>
                        </m:rPr>
                        <a:rPr lang="pt-BR" sz="2000">
                          <a:latin typeface="Cambria Math"/>
                        </a:rPr>
                        <m:t>i</m:t>
                      </m:r>
                      <m:r>
                        <a:rPr lang="pt-BR" sz="2000">
                          <a:latin typeface="Cambria Math"/>
                        </a:rPr>
                        <m:t>+450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2852936"/>
                <a:ext cx="3960440" cy="3811043"/>
              </a:xfrm>
              <a:prstGeom prst="rect">
                <a:avLst/>
              </a:prstGeom>
              <a:blipFill rotWithShape="1">
                <a:blip r:embed="rId2"/>
                <a:stretch>
                  <a:fillRect l="-1380" t="-47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3923928" y="2852936"/>
                <a:ext cx="5220072" cy="382072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1.000</m:t>
                      </m:r>
                      <m:d>
                        <m:d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1+2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pt-BR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pt-BR" sz="2000" b="0" i="1" smtClean="0">
                          <a:latin typeface="Cambria Math"/>
                        </a:rPr>
                        <m:t>=1.100+650</m:t>
                      </m:r>
                      <m:r>
                        <a:rPr lang="pt-BR" sz="20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pt-BR" sz="2000" dirty="0" smtClean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1.000+2.000</m:t>
                      </m:r>
                      <m:r>
                        <a:rPr lang="pt-BR" sz="2000" b="0" i="1" smtClean="0">
                          <a:latin typeface="Cambria Math"/>
                        </a:rPr>
                        <m:t>𝑖</m:t>
                      </m:r>
                      <m:r>
                        <a:rPr lang="pt-BR" sz="2000" b="0" i="1" smtClean="0">
                          <a:latin typeface="Cambria Math"/>
                        </a:rPr>
                        <m:t>+1.000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pt-BR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sz="2000" b="0" i="1" smtClean="0">
                          <a:latin typeface="Cambria Math"/>
                        </a:rPr>
                        <m:t>−1.100−650</m:t>
                      </m:r>
                      <m:r>
                        <a:rPr lang="pt-BR" sz="2000" b="0" i="1" smtClean="0">
                          <a:latin typeface="Cambria Math"/>
                        </a:rPr>
                        <m:t>𝑖</m:t>
                      </m:r>
                      <m:r>
                        <a:rPr lang="pt-BR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sz="2000" dirty="0" smtClean="0"/>
              </a:p>
              <a:p>
                <a:pPr algn="ctr"/>
                <a:endParaRPr lang="pt-BR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−100+1.350</m:t>
                      </m:r>
                      <m:r>
                        <a:rPr lang="pt-BR" sz="2000" b="0" i="1" smtClean="0">
                          <a:latin typeface="Cambria Math"/>
                        </a:rPr>
                        <m:t>𝑖</m:t>
                      </m:r>
                      <m:r>
                        <a:rPr lang="pt-BR" sz="2000" b="0" i="1" smtClean="0">
                          <a:latin typeface="Cambria Math"/>
                        </a:rPr>
                        <m:t>+1.000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20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pt-BR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sz="2000" dirty="0" smtClean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i="1" smtClean="0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pt-BR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sz="2000" b="0" i="1" smtClean="0">
                              <a:latin typeface="Cambria Math"/>
                              <a:ea typeface="Cambria Math"/>
                            </a:rPr>
                            <m:t>1.350</m:t>
                          </m:r>
                        </m:e>
                        <m:sup>
                          <m:r>
                            <a:rPr lang="pt-BR" sz="2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t-BR" sz="2000" b="0" i="1" smtClean="0">
                          <a:latin typeface="Cambria Math"/>
                          <a:ea typeface="Cambria Math"/>
                        </a:rPr>
                        <m:t>−4</m:t>
                      </m:r>
                      <m:d>
                        <m:dPr>
                          <m:ctrlPr>
                            <a:rPr lang="pt-BR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000" b="0" i="1" smtClean="0">
                              <a:latin typeface="Cambria Math"/>
                              <a:ea typeface="Cambria Math"/>
                            </a:rPr>
                            <m:t>1.000</m:t>
                          </m:r>
                        </m:e>
                      </m:d>
                      <m:d>
                        <m:dPr>
                          <m:ctrlPr>
                            <a:rPr lang="pt-BR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000" b="0" i="1" smtClean="0">
                              <a:latin typeface="Cambria Math"/>
                              <a:ea typeface="Cambria Math"/>
                            </a:rPr>
                            <m:t>−100</m:t>
                          </m:r>
                        </m:e>
                      </m:d>
                      <m:r>
                        <a:rPr lang="pt-BR" sz="2000" b="0" i="1" smtClean="0">
                          <a:latin typeface="Cambria Math"/>
                          <a:ea typeface="Cambria Math"/>
                        </a:rPr>
                        <m:t>=2.222.500</m:t>
                      </m:r>
                    </m:oMath>
                  </m:oMathPara>
                </a14:m>
                <a:endParaRPr lang="pt-BR" sz="2000" dirty="0" smtClean="0"/>
              </a:p>
              <a:p>
                <a:pPr algn="ctr"/>
                <a:endParaRPr lang="pt-BR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𝑖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−1.350+</m:t>
                          </m:r>
                          <m:rad>
                            <m:radPr>
                              <m:degHide m:val="on"/>
                              <m:ctrlPr>
                                <a:rPr lang="pt-BR" sz="20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000" b="0" i="1" smtClean="0">
                                  <a:latin typeface="Cambria Math"/>
                                </a:rPr>
                                <m:t>2.222.500</m:t>
                              </m:r>
                            </m:e>
                          </m:rad>
                        </m:num>
                        <m:den>
                          <m:r>
                            <a:rPr lang="pt-BR" sz="2000" b="0" i="1" smtClean="0">
                              <a:latin typeface="Cambria Math"/>
                            </a:rPr>
                            <m:t>2∗1.000</m:t>
                          </m:r>
                        </m:den>
                      </m:f>
                    </m:oMath>
                  </m:oMathPara>
                </a14:m>
                <a:endParaRPr lang="pt-BR" sz="2000" b="0" i="1" dirty="0" smtClean="0">
                  <a:latin typeface="Cambria Math"/>
                </a:endParaRPr>
              </a:p>
              <a:p>
                <a:pPr algn="ctr"/>
                <a:endParaRPr lang="pt-BR" sz="2000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𝑖</m:t>
                      </m:r>
                      <m:r>
                        <a:rPr lang="pt-BR" sz="2000" b="0" i="1" smtClean="0">
                          <a:latin typeface="Cambria Math"/>
                        </a:rPr>
                        <m:t>=0,0704 </m:t>
                      </m:r>
                      <m:r>
                        <a:rPr lang="pt-BR" sz="2000" b="0" i="1" smtClean="0">
                          <a:latin typeface="Cambria Math"/>
                        </a:rPr>
                        <m:t>𝑜𝑢</m:t>
                      </m:r>
                      <m:r>
                        <a:rPr lang="pt-BR" sz="2000" b="0" i="1" smtClean="0">
                          <a:latin typeface="Cambria Math"/>
                        </a:rPr>
                        <m:t> 7,04% </m:t>
                      </m:r>
                      <m:r>
                        <a:rPr lang="pt-BR" sz="2000" b="0" i="1" smtClean="0">
                          <a:latin typeface="Cambria Math"/>
                        </a:rPr>
                        <m:t>𝑎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  <m:r>
                        <a:rPr lang="pt-BR" sz="2000" b="0" i="1" smtClean="0">
                          <a:latin typeface="Cambria Math"/>
                        </a:rPr>
                        <m:t>𝑚</m:t>
                      </m:r>
                      <m:r>
                        <a:rPr lang="pt-BR" sz="20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pt-BR" sz="2000" b="0" dirty="0" smtClean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852936"/>
                <a:ext cx="5220072" cy="38207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9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para praticar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400" dirty="0"/>
              <a:t>Um produto foi adquirido com entrada de R$ </a:t>
            </a:r>
            <a:r>
              <a:rPr lang="pt-BR" sz="2400" dirty="0" smtClean="0"/>
              <a:t>150,00 </a:t>
            </a:r>
            <a:r>
              <a:rPr lang="pt-BR" sz="2400" dirty="0"/>
              <a:t>e o restante </a:t>
            </a:r>
            <a:r>
              <a:rPr lang="pt-BR" sz="2400" dirty="0" smtClean="0"/>
              <a:t>foi quitado em </a:t>
            </a:r>
            <a:r>
              <a:rPr lang="pt-BR" sz="2400" dirty="0"/>
              <a:t>duas parcelas mensais e iguais de R$ 250,00. Sabendo que na transação foi praticada taxa de juros </a:t>
            </a:r>
            <a:r>
              <a:rPr lang="pt-BR" sz="2400" dirty="0" smtClean="0"/>
              <a:t>composta </a:t>
            </a:r>
            <a:r>
              <a:rPr lang="pt-BR" sz="2400" dirty="0"/>
              <a:t>de </a:t>
            </a:r>
            <a:r>
              <a:rPr lang="pt-BR" sz="2400" dirty="0" smtClean="0"/>
              <a:t>2% a.m., </a:t>
            </a:r>
            <a:r>
              <a:rPr lang="pt-BR" sz="2400" dirty="0"/>
              <a:t>qual o valor do produto à vista</a:t>
            </a:r>
            <a:r>
              <a:rPr lang="pt-BR" sz="2400" dirty="0" smtClean="0"/>
              <a:t>? </a:t>
            </a:r>
            <a:endParaRPr lang="pt-BR" sz="2400" dirty="0" smtClean="0"/>
          </a:p>
          <a:p>
            <a:pPr marL="457200" indent="-457200">
              <a:buFont typeface="+mj-lt"/>
              <a:buAutoNum type="arabicPeriod"/>
            </a:pPr>
            <a:endParaRPr lang="pt-B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400" dirty="0"/>
              <a:t>Um aluno deseja comprar </a:t>
            </a:r>
            <a:r>
              <a:rPr lang="pt-BR" sz="2400" dirty="0" smtClean="0"/>
              <a:t>um PC, </a:t>
            </a:r>
            <a:r>
              <a:rPr lang="pt-BR" sz="2400" dirty="0"/>
              <a:t>cujo preço à vista é R$ </a:t>
            </a:r>
            <a:r>
              <a:rPr lang="pt-BR" sz="2400" dirty="0" smtClean="0"/>
              <a:t>1.500,00</a:t>
            </a:r>
            <a:r>
              <a:rPr lang="pt-BR" sz="2400" dirty="0"/>
              <a:t>. O parcelamento será realizado sob uma taxa de juros </a:t>
            </a:r>
            <a:r>
              <a:rPr lang="pt-BR" sz="2400" dirty="0" smtClean="0"/>
              <a:t>compostos </a:t>
            </a:r>
            <a:r>
              <a:rPr lang="pt-BR" sz="2400" dirty="0"/>
              <a:t>de </a:t>
            </a:r>
            <a:r>
              <a:rPr lang="pt-BR" sz="2400" dirty="0" smtClean="0"/>
              <a:t>3% </a:t>
            </a:r>
            <a:r>
              <a:rPr lang="pt-BR" sz="2400" dirty="0"/>
              <a:t>a.m., durante 3 meses. </a:t>
            </a:r>
            <a:r>
              <a:rPr lang="pt-BR" sz="2400" dirty="0" smtClean="0"/>
              <a:t>Determinar </a:t>
            </a:r>
            <a:r>
              <a:rPr lang="pt-BR" sz="2400" dirty="0"/>
              <a:t>o valor das parcelas</a:t>
            </a:r>
            <a:r>
              <a:rPr lang="pt-BR" sz="2400" dirty="0" smtClean="0"/>
              <a:t>. </a:t>
            </a:r>
            <a:endParaRPr lang="pt-BR" sz="2400" dirty="0" smtClean="0"/>
          </a:p>
          <a:p>
            <a:pPr marL="457200" indent="-457200">
              <a:buFont typeface="+mj-lt"/>
              <a:buAutoNum type="arabicPeriod"/>
            </a:pPr>
            <a:endParaRPr lang="pt-BR" sz="2400" dirty="0"/>
          </a:p>
          <a:p>
            <a:pPr marL="457200" indent="-457200">
              <a:buFont typeface="+mj-lt"/>
              <a:buAutoNum type="arabicPeriod"/>
            </a:pPr>
            <a:r>
              <a:rPr lang="pt-BR" sz="2400" dirty="0"/>
              <a:t>Pedro comprou </a:t>
            </a:r>
            <a:r>
              <a:rPr lang="pt-BR" sz="2400" dirty="0" smtClean="0"/>
              <a:t>um PC </a:t>
            </a:r>
            <a:r>
              <a:rPr lang="pt-BR" sz="2400" dirty="0"/>
              <a:t>de R$ </a:t>
            </a:r>
            <a:r>
              <a:rPr lang="pt-BR" sz="2400" dirty="0" smtClean="0"/>
              <a:t>1.500,00</a:t>
            </a:r>
            <a:r>
              <a:rPr lang="pt-BR" sz="2400" dirty="0"/>
              <a:t>, pagou uma entrada de R$ </a:t>
            </a:r>
            <a:r>
              <a:rPr lang="pt-BR" sz="2400" dirty="0" smtClean="0"/>
              <a:t>500,00 </a:t>
            </a:r>
            <a:r>
              <a:rPr lang="pt-BR" sz="2400" dirty="0"/>
              <a:t>e financiou o restante em duas parcelas mensais </a:t>
            </a:r>
            <a:r>
              <a:rPr lang="pt-BR" sz="2400" dirty="0" smtClean="0"/>
              <a:t>e iguais no valor </a:t>
            </a:r>
            <a:r>
              <a:rPr lang="pt-BR" sz="2400" dirty="0"/>
              <a:t>de R$ </a:t>
            </a:r>
            <a:r>
              <a:rPr lang="pt-BR" sz="2400" dirty="0" smtClean="0"/>
              <a:t>650,00. </a:t>
            </a:r>
            <a:r>
              <a:rPr lang="pt-BR" sz="2400" dirty="0"/>
              <a:t>O contrato foi celebrado sob regime de juros compostos. Determinar a taxa de juros</a:t>
            </a:r>
            <a:r>
              <a:rPr lang="pt-BR" sz="2400" dirty="0" smtClean="0"/>
              <a:t>. </a:t>
            </a:r>
            <a:endParaRPr lang="pt-BR" sz="2400" dirty="0" smtClean="0"/>
          </a:p>
          <a:p>
            <a:pPr marL="457200" indent="-457200">
              <a:buFont typeface="+mj-lt"/>
              <a:buAutoNum type="arabicPeriod"/>
            </a:pPr>
            <a:endParaRPr lang="pt-BR" sz="240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44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Seção 1.1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Juros simples e taxa equivalente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0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Matemática financeira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Ramo da matemática que busca entender e analisar</a:t>
            </a:r>
          </a:p>
          <a:p>
            <a:pPr lvl="1"/>
            <a:r>
              <a:rPr lang="pt-BR" dirty="0" smtClean="0"/>
              <a:t>Evolução e variação do dinheiro ao longo do tempo</a:t>
            </a:r>
          </a:p>
          <a:p>
            <a:pPr lvl="1"/>
            <a:r>
              <a:rPr lang="pt-BR" dirty="0" smtClean="0"/>
              <a:t>Alternativas de investimentos</a:t>
            </a:r>
          </a:p>
          <a:p>
            <a:pPr lvl="1"/>
            <a:r>
              <a:rPr lang="pt-BR" dirty="0" smtClean="0"/>
              <a:t>De financiamentos</a:t>
            </a:r>
          </a:p>
          <a:p>
            <a:pPr lvl="1"/>
            <a:r>
              <a:rPr lang="pt-BR" dirty="0" smtClean="0"/>
              <a:t>Aplicações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25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Capital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Valor aplicado em alguma operação financeira</a:t>
            </a:r>
          </a:p>
          <a:p>
            <a:endParaRPr lang="pt-BR" dirty="0" smtClean="0"/>
          </a:p>
          <a:p>
            <a:r>
              <a:rPr lang="pt-BR" dirty="0" smtClean="0"/>
              <a:t>Conhecido também como</a:t>
            </a:r>
          </a:p>
          <a:p>
            <a:pPr lvl="1"/>
            <a:r>
              <a:rPr lang="pt-BR" dirty="0" smtClean="0"/>
              <a:t>Principal</a:t>
            </a:r>
          </a:p>
          <a:p>
            <a:pPr lvl="1"/>
            <a:r>
              <a:rPr lang="pt-BR" dirty="0" smtClean="0"/>
              <a:t>Valor atual</a:t>
            </a:r>
          </a:p>
          <a:p>
            <a:pPr lvl="1"/>
            <a:r>
              <a:rPr lang="pt-BR" dirty="0" smtClean="0"/>
              <a:t>Valor presente</a:t>
            </a:r>
          </a:p>
          <a:p>
            <a:pPr lvl="1"/>
            <a:r>
              <a:rPr lang="pt-BR" dirty="0" smtClean="0"/>
              <a:t>Valor aplicado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8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Remuneração do capital</a:t>
            </a:r>
          </a:p>
          <a:p>
            <a:endParaRPr lang="pt-BR" dirty="0"/>
          </a:p>
          <a:p>
            <a:r>
              <a:rPr lang="pt-BR" dirty="0" smtClean="0"/>
              <a:t>Pode se dar segundo dois regimes</a:t>
            </a:r>
          </a:p>
          <a:p>
            <a:pPr lvl="1"/>
            <a:r>
              <a:rPr lang="pt-BR" dirty="0" smtClean="0"/>
              <a:t>Juros simples</a:t>
            </a:r>
          </a:p>
          <a:p>
            <a:pPr lvl="1"/>
            <a:r>
              <a:rPr lang="pt-BR" dirty="0" smtClean="0"/>
              <a:t>Juros compostos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AACE-17D9-466A-93DE-E6CE8F18A8FD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052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2223</TotalTime>
  <Words>3849</Words>
  <Application>Microsoft Office PowerPoint</Application>
  <PresentationFormat>Apresentação na tela (4:3)</PresentationFormat>
  <Paragraphs>671</Paragraphs>
  <Slides>52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52</vt:i4>
      </vt:variant>
    </vt:vector>
  </HeadingPairs>
  <TitlesOfParts>
    <vt:vector size="53" baseType="lpstr">
      <vt:lpstr>Tema do Office</vt:lpstr>
      <vt:lpstr>Matemática financeira</vt:lpstr>
      <vt:lpstr>Referências</vt:lpstr>
      <vt:lpstr>Dica 1</vt:lpstr>
      <vt:lpstr>Dica 2</vt:lpstr>
      <vt:lpstr>Unidade 1</vt:lpstr>
      <vt:lpstr>Seção 1.1</vt:lpstr>
      <vt:lpstr>Matemática financeira</vt:lpstr>
      <vt:lpstr>Capital</vt:lpstr>
      <vt:lpstr>Juros</vt:lpstr>
      <vt:lpstr>Taxa de juros</vt:lpstr>
      <vt:lpstr>Montante</vt:lpstr>
      <vt:lpstr>Fatores</vt:lpstr>
      <vt:lpstr>Capitalização simples</vt:lpstr>
      <vt:lpstr>Revisão básica</vt:lpstr>
      <vt:lpstr>Exemplo 1</vt:lpstr>
      <vt:lpstr>Exemplo 2</vt:lpstr>
      <vt:lpstr>Exemplo 3</vt:lpstr>
      <vt:lpstr>Exemplo 4</vt:lpstr>
      <vt:lpstr>Taxa equivalente em juros simples</vt:lpstr>
      <vt:lpstr>Taxa equivalente em juros simples</vt:lpstr>
      <vt:lpstr>Tabela para conversão de tempo (juros comercial – ano com 360 dias)</vt:lpstr>
      <vt:lpstr>Exemplo 5</vt:lpstr>
      <vt:lpstr>Exemplo 6</vt:lpstr>
      <vt:lpstr>Exemplo 7</vt:lpstr>
      <vt:lpstr>Apresentação do PowerPoint</vt:lpstr>
      <vt:lpstr>Exercícios para praticar  (fonte: Vieira Sobrinho, 2000, p. 30-31)</vt:lpstr>
      <vt:lpstr>Seção 1.2</vt:lpstr>
      <vt:lpstr>Por que é importante...</vt:lpstr>
      <vt:lpstr>Fórmula básica</vt:lpstr>
      <vt:lpstr>Exemplo 1</vt:lpstr>
      <vt:lpstr>Exemplo 2</vt:lpstr>
      <vt:lpstr>Exercícios para praticar</vt:lpstr>
      <vt:lpstr>Seção 1.3</vt:lpstr>
      <vt:lpstr>Por que é importante</vt:lpstr>
      <vt:lpstr>Fórmulas básicas</vt:lpstr>
      <vt:lpstr>Exemplo 1</vt:lpstr>
      <vt:lpstr>Exemplo 2</vt:lpstr>
      <vt:lpstr>Exemplo 3</vt:lpstr>
      <vt:lpstr>Exemplo 4</vt:lpstr>
      <vt:lpstr>Quando não sabemos o valor do período, resolvemos por logaritmo </vt:lpstr>
      <vt:lpstr>Exemplo 5</vt:lpstr>
      <vt:lpstr>Exemplo 6</vt:lpstr>
      <vt:lpstr>Observação</vt:lpstr>
      <vt:lpstr>Exemplo 7</vt:lpstr>
      <vt:lpstr>Exercícios para praticar</vt:lpstr>
      <vt:lpstr>Seção 1.4</vt:lpstr>
      <vt:lpstr>Por que é importante...</vt:lpstr>
      <vt:lpstr>Fórmula básica</vt:lpstr>
      <vt:lpstr>Exemplo 1</vt:lpstr>
      <vt:lpstr>Exemplo 2</vt:lpstr>
      <vt:lpstr>Exemplo 3</vt:lpstr>
      <vt:lpstr>Exercícios para praticar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financeira</dc:title>
  <dc:creator>Diego Fernandes Emiliano Silva</dc:creator>
  <cp:lastModifiedBy>Diego Fernandes Emiliano Silva</cp:lastModifiedBy>
  <cp:revision>142</cp:revision>
  <cp:lastPrinted>2017-03-20T01:17:44Z</cp:lastPrinted>
  <dcterms:created xsi:type="dcterms:W3CDTF">2016-12-18T10:58:04Z</dcterms:created>
  <dcterms:modified xsi:type="dcterms:W3CDTF">2018-09-11T15:33:04Z</dcterms:modified>
</cp:coreProperties>
</file>