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19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A8F2-0148-4268-8721-9E16D87F4E29}" type="datetimeFigureOut">
              <a:rPr lang="pt-BR" smtClean="0"/>
              <a:t>13/09/2020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F0D9-CFE3-4226-BB6A-3FE53B8EEBC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18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4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02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3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7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7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0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0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8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3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de Investimento e </a:t>
            </a:r>
            <a:br>
              <a:rPr lang="pt-BR" b="1" dirty="0" smtClean="0"/>
            </a:br>
            <a:r>
              <a:rPr lang="pt-BR" b="1" dirty="0" smtClean="0"/>
              <a:t>Fontes de Financiamento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</a:t>
            </a:r>
            <a:r>
              <a:rPr lang="pt-BR" sz="2800" dirty="0" smtClean="0"/>
              <a:t>. Me. Diego 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200" b="1" dirty="0" smtClean="0"/>
              <a:t>Fatores que afetam custo do financiamento</a:t>
            </a:r>
            <a:endParaRPr lang="pt-BR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pt-BR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𝑲𝒋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𝒓𝒋</m:t>
                      </m:r>
                      <m:r>
                        <a:rPr lang="pt-BR" b="1" i="1" smtClean="0">
                          <a:latin typeface="Cambria Math"/>
                        </a:rPr>
                        <m:t>+</m:t>
                      </m:r>
                      <m:r>
                        <a:rPr lang="pt-BR" b="1" i="1" smtClean="0">
                          <a:latin typeface="Cambria Math"/>
                        </a:rPr>
                        <m:t>𝒃𝒑</m:t>
                      </m:r>
                      <m:r>
                        <a:rPr lang="pt-BR" b="1" i="1" smtClean="0">
                          <a:latin typeface="Cambria Math"/>
                        </a:rPr>
                        <m:t>+</m:t>
                      </m:r>
                      <m:r>
                        <a:rPr lang="pt-BR" b="1" i="1" smtClean="0">
                          <a:latin typeface="Cambria Math"/>
                        </a:rPr>
                        <m:t>𝒇𝒑</m:t>
                      </m:r>
                    </m:oMath>
                  </m:oMathPara>
                </a14:m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𝑲𝒋</m:t>
                    </m:r>
                  </m:oMath>
                </a14:m>
                <a:r>
                  <a:rPr lang="pt-BR" dirty="0" smtClean="0"/>
                  <a:t>: 	Custo de financiamento de longo prazo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𝒓𝒋</m:t>
                    </m:r>
                  </m:oMath>
                </a14:m>
                <a:r>
                  <a:rPr lang="pt-BR" dirty="0" smtClean="0"/>
                  <a:t>: 	Custo livre de risco do financiamento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𝒃𝒑</m:t>
                    </m:r>
                  </m:oMath>
                </a14:m>
                <a:r>
                  <a:rPr lang="pt-BR" dirty="0" smtClean="0"/>
                  <a:t>: 	Prêmio de risco do negócio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𝒇𝒑</m:t>
                    </m:r>
                  </m:oMath>
                </a14:m>
                <a:r>
                  <a:rPr lang="pt-BR" dirty="0" smtClean="0"/>
                  <a:t>:	Prêmio de risco financeiro</a:t>
                </a:r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40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Financiamento no balanço patrimonial</a:t>
            </a:r>
            <a:endParaRPr lang="pt-BR" sz="3600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11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371599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Financiamentos de </a:t>
            </a:r>
            <a:r>
              <a:rPr lang="pt-BR" dirty="0" smtClean="0"/>
              <a:t>LP </a:t>
            </a:r>
            <a:r>
              <a:rPr lang="pt-BR" dirty="0" smtClean="0"/>
              <a:t>(foco) fornecem recursos para investimentos em ativos fixos da </a:t>
            </a:r>
            <a:r>
              <a:rPr lang="pt-BR" dirty="0" smtClean="0"/>
              <a:t>empresa.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Sua estrutura no balanço patrimonial ocorre do lado direito do </a:t>
            </a:r>
            <a:r>
              <a:rPr lang="pt-BR" dirty="0" smtClean="0"/>
              <a:t>mesmo.</a:t>
            </a:r>
            <a:endParaRPr lang="pt-BR" dirty="0"/>
          </a:p>
        </p:txBody>
      </p:sp>
      <p:graphicFrame>
        <p:nvGraphicFramePr>
          <p:cNvPr id="10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062502"/>
              </p:ext>
            </p:extLst>
          </p:nvPr>
        </p:nvGraphicFramePr>
        <p:xfrm>
          <a:off x="457200" y="2787774"/>
          <a:ext cx="82296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ATIVO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PASSIVO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130302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Passivos não</a:t>
                      </a:r>
                      <a:r>
                        <a:rPr lang="pt-BR" sz="1400" b="1" baseline="0" dirty="0" smtClean="0"/>
                        <a:t> </a:t>
                      </a:r>
                      <a:r>
                        <a:rPr lang="pt-BR" sz="1400" b="1" dirty="0" smtClean="0"/>
                        <a:t>circulantes</a:t>
                      </a:r>
                    </a:p>
                    <a:p>
                      <a:pPr lvl="1"/>
                      <a:r>
                        <a:rPr lang="pt-BR" sz="1400" b="0" i="0" dirty="0" smtClean="0"/>
                        <a:t>Empréstimos a LP</a:t>
                      </a:r>
                    </a:p>
                    <a:p>
                      <a:pPr lvl="1"/>
                      <a:r>
                        <a:rPr lang="pt-BR" sz="1400" b="0" i="0" dirty="0" smtClean="0"/>
                        <a:t>Patrimônio líquido</a:t>
                      </a:r>
                    </a:p>
                    <a:p>
                      <a:pPr lvl="1"/>
                      <a:r>
                        <a:rPr lang="pt-BR" sz="1400" b="0" i="0" dirty="0" smtClean="0"/>
                        <a:t>Ações</a:t>
                      </a:r>
                      <a:r>
                        <a:rPr lang="pt-BR" sz="1400" b="0" i="0" baseline="0" dirty="0" smtClean="0"/>
                        <a:t> preferenciais</a:t>
                      </a:r>
                    </a:p>
                    <a:p>
                      <a:pPr lvl="1"/>
                      <a:r>
                        <a:rPr lang="pt-BR" sz="1400" b="0" i="0" baseline="0" dirty="0" smtClean="0"/>
                        <a:t>Ações ordinárias</a:t>
                      </a:r>
                    </a:p>
                    <a:p>
                      <a:pPr lvl="1"/>
                      <a:r>
                        <a:rPr lang="pt-BR" sz="1400" b="0" i="0" baseline="0" dirty="0" smtClean="0"/>
                        <a:t>Lucros acumulados</a:t>
                      </a:r>
                      <a:endParaRPr lang="pt-BR" sz="1400" b="0" i="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02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Situação problema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Você atua como consultor para um grande </a:t>
            </a:r>
            <a:r>
              <a:rPr lang="pt-BR" dirty="0" smtClean="0"/>
              <a:t>grupo empresarial </a:t>
            </a:r>
            <a:r>
              <a:rPr lang="pt-BR" dirty="0"/>
              <a:t>e foi contratado para apresentar um </a:t>
            </a:r>
            <a:r>
              <a:rPr lang="pt-BR" dirty="0" smtClean="0"/>
              <a:t>parecer sobre </a:t>
            </a:r>
            <a:r>
              <a:rPr lang="pt-BR" dirty="0"/>
              <a:t>um projeto de investimento de uma nova planta </a:t>
            </a:r>
            <a:r>
              <a:rPr lang="pt-BR" dirty="0" smtClean="0"/>
              <a:t>fabril do </a:t>
            </a:r>
            <a:r>
              <a:rPr lang="pt-BR" dirty="0"/>
              <a:t>ramo alimentício, processamento de proteína animal. </a:t>
            </a: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A importância </a:t>
            </a:r>
            <a:r>
              <a:rPr lang="pt-BR" dirty="0"/>
              <a:t>do valor do investimento do projeto é de R</a:t>
            </a:r>
            <a:r>
              <a:rPr lang="pt-BR" dirty="0" smtClean="0"/>
              <a:t>$ 100.000.000,00 e o tempo de maturação é de 20 anos.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Seu </a:t>
            </a:r>
            <a:r>
              <a:rPr lang="pt-BR" dirty="0"/>
              <a:t>parecer será apoiado nas </a:t>
            </a:r>
            <a:r>
              <a:rPr lang="pt-BR" dirty="0" smtClean="0"/>
              <a:t>seguintes opções</a:t>
            </a:r>
            <a:r>
              <a:rPr lang="pt-BR" dirty="0"/>
              <a:t>: </a:t>
            </a:r>
            <a:r>
              <a:rPr lang="pt-BR" dirty="0" smtClean="0"/>
              <a:t>tomar </a:t>
            </a:r>
            <a:r>
              <a:rPr lang="pt-BR" dirty="0"/>
              <a:t>emprestado o capital necessário </a:t>
            </a:r>
            <a:r>
              <a:rPr lang="pt-BR" dirty="0" smtClean="0"/>
              <a:t>utilizado no </a:t>
            </a:r>
            <a:r>
              <a:rPr lang="pt-BR" dirty="0"/>
              <a:t>investimento a uma taxa de 9% a.a. Sabendo que </a:t>
            </a:r>
            <a:r>
              <a:rPr lang="pt-BR" dirty="0" smtClean="0"/>
              <a:t>a TIR </a:t>
            </a:r>
            <a:r>
              <a:rPr lang="pt-BR" dirty="0"/>
              <a:t>é de 11%, bem como a opção de financiamento </a:t>
            </a:r>
            <a:r>
              <a:rPr lang="pt-BR" dirty="0" smtClean="0"/>
              <a:t>com capital </a:t>
            </a:r>
            <a:r>
              <a:rPr lang="pt-BR" dirty="0"/>
              <a:t>próprio de 12%, qual decisão tomar? </a:t>
            </a:r>
            <a:r>
              <a:rPr lang="pt-BR" dirty="0" smtClean="0"/>
              <a:t>Avaliar opções e admitir uma situação 3 com uma </a:t>
            </a:r>
            <a:r>
              <a:rPr lang="pt-BR" dirty="0" smtClean="0"/>
              <a:t>estrutura </a:t>
            </a:r>
            <a:r>
              <a:rPr lang="pt-BR" dirty="0"/>
              <a:t>de financiamento com 50% de capital próprio </a:t>
            </a:r>
            <a:r>
              <a:rPr lang="pt-BR" dirty="0" smtClean="0"/>
              <a:t>e 50</a:t>
            </a:r>
            <a:r>
              <a:rPr lang="pt-BR" dirty="0"/>
              <a:t>% de </a:t>
            </a:r>
            <a:r>
              <a:rPr lang="pt-BR" dirty="0" smtClean="0"/>
              <a:t>terceiros.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92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Resolução da situação problema</a:t>
            </a:r>
            <a:endParaRPr lang="pt-BR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Investimento: 100.000.000,00 </a:t>
            </a:r>
          </a:p>
          <a:p>
            <a:pPr lvl="1"/>
            <a:r>
              <a:rPr lang="pt-BR" dirty="0" smtClean="0"/>
              <a:t>TIR: 11</a:t>
            </a:r>
            <a:r>
              <a:rPr lang="pt-BR" dirty="0" smtClean="0"/>
              <a:t>%</a:t>
            </a:r>
            <a:endParaRPr lang="pt-BR" dirty="0" smtClean="0"/>
          </a:p>
          <a:p>
            <a:pPr lvl="1"/>
            <a:r>
              <a:rPr lang="pt-BR" dirty="0" smtClean="0"/>
              <a:t>Tempo de duração: 20 anos </a:t>
            </a:r>
          </a:p>
          <a:p>
            <a:pPr lvl="1"/>
            <a:endParaRPr lang="pt-BR" b="1" dirty="0" smtClean="0"/>
          </a:p>
          <a:p>
            <a:r>
              <a:rPr lang="pt-BR" b="1" dirty="0" smtClean="0"/>
              <a:t>Situação 1: </a:t>
            </a:r>
            <a:endParaRPr lang="pt-BR" b="1" dirty="0" smtClean="0"/>
          </a:p>
          <a:p>
            <a:pPr lvl="1"/>
            <a:r>
              <a:rPr lang="pt-BR" dirty="0" smtClean="0"/>
              <a:t>Custo </a:t>
            </a:r>
            <a:r>
              <a:rPr lang="pt-BR" dirty="0" smtClean="0"/>
              <a:t>de financiamento de 9% </a:t>
            </a:r>
          </a:p>
          <a:p>
            <a:pPr lvl="1"/>
            <a:endParaRPr lang="pt-BR" b="1" dirty="0" smtClean="0"/>
          </a:p>
          <a:p>
            <a:r>
              <a:rPr lang="pt-BR" b="1" dirty="0" smtClean="0"/>
              <a:t>Situação 2: </a:t>
            </a:r>
            <a:endParaRPr lang="pt-BR" b="1" dirty="0" smtClean="0"/>
          </a:p>
          <a:p>
            <a:pPr lvl="1"/>
            <a:r>
              <a:rPr lang="pt-BR" dirty="0" smtClean="0"/>
              <a:t>Custo </a:t>
            </a:r>
            <a:r>
              <a:rPr lang="pt-BR" dirty="0" smtClean="0"/>
              <a:t>de financiamento de 12% (capital próprio)</a:t>
            </a:r>
          </a:p>
          <a:p>
            <a:pPr lvl="1"/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Espaço Reservado para Conteúdo 9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dirty="0" smtClean="0"/>
                  <a:t>Avaliações:</a:t>
                </a:r>
              </a:p>
              <a:p>
                <a:pPr lvl="1"/>
                <a:r>
                  <a:rPr lang="pt-BR" dirty="0" smtClean="0"/>
                  <a:t>Custo da situação 1 &lt; TIR: Aprovado</a:t>
                </a:r>
              </a:p>
              <a:p>
                <a:pPr lvl="1"/>
                <a:r>
                  <a:rPr lang="pt-BR" dirty="0" smtClean="0"/>
                  <a:t>Custo da situação 2 &gt; TIR: Reprovado</a:t>
                </a:r>
                <a:endParaRPr lang="pt-BR" b="1" dirty="0"/>
              </a:p>
              <a:p>
                <a:pPr lvl="1"/>
                <a:endParaRPr lang="pt-BR" dirty="0" smtClean="0"/>
              </a:p>
              <a:p>
                <a:r>
                  <a:rPr lang="pt-BR" dirty="0" smtClean="0"/>
                  <a:t>Para o caso de 50% para cada situação (custo médio ponderado do capital), teríamos:</a:t>
                </a:r>
                <a:endParaRPr lang="pt-BR" dirty="0"/>
              </a:p>
              <a:p>
                <a:pPr lvl="1"/>
                <a:endParaRPr lang="pt-BR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50%</m:t>
                      </m:r>
                      <m:r>
                        <a:rPr lang="pt-BR" i="1">
                          <a:latin typeface="Cambria Math"/>
                        </a:rPr>
                        <m:t>∗9%+</m:t>
                      </m:r>
                      <m:r>
                        <a:rPr lang="pt-BR" b="0" i="1" smtClean="0">
                          <a:latin typeface="Cambria Math"/>
                        </a:rPr>
                        <m:t>50%</m:t>
                      </m:r>
                      <m:r>
                        <a:rPr lang="pt-BR" i="1">
                          <a:latin typeface="Cambria Math"/>
                        </a:rPr>
                        <m:t>∗12%=10,5</m:t>
                      </m:r>
                      <m:r>
                        <a:rPr lang="pt-BR" b="0" i="1" smtClean="0">
                          <a:latin typeface="Cambria Math"/>
                        </a:rPr>
                        <m:t>0</m:t>
                      </m:r>
                      <m:r>
                        <a:rPr lang="pt-BR" i="1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dirty="0"/>
              </a:p>
              <a:p>
                <a:pPr marL="457200" lvl="1" indent="0">
                  <a:buNone/>
                </a:pPr>
                <a:endParaRPr lang="pt-BR" dirty="0"/>
              </a:p>
              <a:p>
                <a:pPr lvl="1"/>
                <a:r>
                  <a:rPr lang="pt-BR" dirty="0" smtClean="0"/>
                  <a:t>Custo situação 3 &lt; TIR: Aprovado </a:t>
                </a:r>
              </a:p>
              <a:p>
                <a:pPr lvl="1"/>
                <a:r>
                  <a:rPr lang="pt-BR" dirty="0" smtClean="0"/>
                  <a:t>Observe que a situação 3, apesar de ser viável, é pior do que a situação 1</a:t>
                </a:r>
              </a:p>
            </p:txBody>
          </p:sp>
        </mc:Choice>
        <mc:Fallback>
          <p:sp>
            <p:nvSpPr>
              <p:cNvPr id="10" name="Espaço Reservado para Conteúdo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2"/>
                <a:stretch>
                  <a:fillRect l="-754" t="-20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538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/>
              <a:t>A companhia B.P. tinha, há um ano, um custo de empréstimo de </a:t>
            </a:r>
            <a:r>
              <a:rPr lang="pt-BR" dirty="0" smtClean="0"/>
              <a:t>longo prazo </a:t>
            </a:r>
            <a:r>
              <a:rPr lang="pt-BR" dirty="0"/>
              <a:t>de 9%. Desses 9%, </a:t>
            </a:r>
            <a:r>
              <a:rPr lang="pt-BR" dirty="0" smtClean="0"/>
              <a:t>4% </a:t>
            </a:r>
            <a:r>
              <a:rPr lang="pt-BR" dirty="0"/>
              <a:t>eram custo sem risco, 2,5% prêmio pelo risco </a:t>
            </a:r>
            <a:r>
              <a:rPr lang="pt-BR" dirty="0" smtClean="0"/>
              <a:t>do negócio </a:t>
            </a:r>
            <a:r>
              <a:rPr lang="pt-BR" dirty="0"/>
              <a:t>e 2,5% prêmio pelo risco </a:t>
            </a:r>
            <a:r>
              <a:rPr lang="pt-BR" dirty="0" smtClean="0"/>
              <a:t>financeiro.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Sendo </a:t>
            </a:r>
            <a:r>
              <a:rPr lang="pt-BR" dirty="0"/>
              <a:t>hoje o custo sem risco </a:t>
            </a:r>
            <a:r>
              <a:rPr lang="pt-BR" dirty="0" smtClean="0"/>
              <a:t>do empréstimo </a:t>
            </a:r>
            <a:r>
              <a:rPr lang="pt-BR" dirty="0"/>
              <a:t>de longo prazo de 7%. Com os riscos: financeiro e de </a:t>
            </a:r>
            <a:r>
              <a:rPr lang="pt-BR" dirty="0" smtClean="0"/>
              <a:t>negócio sem </a:t>
            </a:r>
            <a:r>
              <a:rPr lang="pt-BR" dirty="0"/>
              <a:t>alteração, qual será o custo esperado da B.P.?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79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Resposta da atividade</a:t>
            </a:r>
            <a:endParaRPr lang="pt-B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𝑘𝑗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𝑟𝑗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𝑏𝑝</m:t>
                      </m:r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𝑓𝑝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𝑘𝑗</m:t>
                      </m:r>
                      <m:r>
                        <a:rPr lang="pt-BR" b="0" i="1" smtClean="0">
                          <a:latin typeface="Cambria Math"/>
                        </a:rPr>
                        <m:t>=7%+2,5%+2,5%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𝒌𝒋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𝟏𝟐</m:t>
                      </m:r>
                      <m:r>
                        <a:rPr lang="pt-BR" b="1" i="1" smtClean="0">
                          <a:latin typeface="Cambria Math"/>
                        </a:rPr>
                        <m:t>,</m:t>
                      </m:r>
                      <m:r>
                        <a:rPr lang="pt-BR" b="1" i="1" smtClean="0">
                          <a:latin typeface="Cambria Math"/>
                        </a:rPr>
                        <m:t>𝟎𝟎</m:t>
                      </m:r>
                      <m:r>
                        <a:rPr lang="pt-BR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026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Custo de empréstimo a longo prazo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949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Relembrando</a:t>
            </a:r>
            <a:endParaRPr lang="pt-BR" b="1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C</a:t>
            </a:r>
            <a:r>
              <a:rPr lang="pt-BR" b="1" dirty="0" smtClean="0"/>
              <a:t>usto </a:t>
            </a:r>
            <a:r>
              <a:rPr lang="pt-BR" b="1" dirty="0"/>
              <a:t>de capital </a:t>
            </a:r>
            <a:r>
              <a:rPr lang="pt-BR" dirty="0"/>
              <a:t>diz respeito ao </a:t>
            </a:r>
            <a:r>
              <a:rPr lang="pt-BR" dirty="0" smtClean="0"/>
              <a:t>custo dos </a:t>
            </a:r>
            <a:r>
              <a:rPr lang="pt-BR" dirty="0"/>
              <a:t>recursos </a:t>
            </a:r>
            <a:r>
              <a:rPr lang="pt-BR" dirty="0" smtClean="0"/>
              <a:t>necessários </a:t>
            </a:r>
            <a:r>
              <a:rPr lang="pt-BR" dirty="0"/>
              <a:t>aos investimentos empresariais.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Custos dos empréstimos </a:t>
            </a:r>
            <a:r>
              <a:rPr lang="pt-BR" b="1" dirty="0"/>
              <a:t>em longo prazo </a:t>
            </a:r>
            <a:r>
              <a:rPr lang="pt-BR" dirty="0"/>
              <a:t>refere-se a quanto custa tomar </a:t>
            </a:r>
            <a:r>
              <a:rPr lang="pt-BR" dirty="0" smtClean="0"/>
              <a:t>emprestado recurso </a:t>
            </a:r>
            <a:r>
              <a:rPr lang="pt-BR" dirty="0"/>
              <a:t>com prazos superiores </a:t>
            </a:r>
            <a:r>
              <a:rPr lang="pt-BR" dirty="0" smtClean="0"/>
              <a:t>há </a:t>
            </a:r>
            <a:r>
              <a:rPr lang="pt-BR" dirty="0"/>
              <a:t>um ano.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4911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Fontes de financiamento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Capital de terceiros (dívidas de longo prazo)</a:t>
            </a:r>
          </a:p>
          <a:p>
            <a:endParaRPr lang="pt-BR" dirty="0" smtClean="0"/>
          </a:p>
          <a:p>
            <a:r>
              <a:rPr lang="pt-BR" dirty="0" smtClean="0"/>
              <a:t>Capital próprio (ações ordinárias, ações preferenciais e lucros retidos)</a:t>
            </a:r>
          </a:p>
          <a:p>
            <a:endParaRPr lang="pt-BR" dirty="0"/>
          </a:p>
          <a:p>
            <a:r>
              <a:rPr lang="pt-BR" dirty="0" smtClean="0"/>
              <a:t>Esse capital tem um custo ao longo do tempo, que depende da taxa de juros aplicada na operação. Essa taxa de juros é chamada de </a:t>
            </a:r>
            <a:r>
              <a:rPr lang="pt-BR" b="1" dirty="0" smtClean="0"/>
              <a:t>taxa de desconto</a:t>
            </a:r>
            <a:r>
              <a:rPr lang="pt-BR" dirty="0" smtClean="0"/>
              <a:t>, e será referência para a remuneração dos empréstimos (capital).</a:t>
            </a:r>
          </a:p>
          <a:p>
            <a:endParaRPr lang="pt-BR" dirty="0"/>
          </a:p>
          <a:p>
            <a:r>
              <a:rPr lang="pt-BR" dirty="0" smtClean="0"/>
              <a:t>Vamos calcular os custos de captação de capital a longo prazo para alguns exemplos: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06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situação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empresa faz a </a:t>
            </a:r>
            <a:r>
              <a:rPr lang="pt-BR" dirty="0" smtClean="0"/>
              <a:t>opção </a:t>
            </a:r>
            <a:r>
              <a:rPr lang="pt-BR" dirty="0"/>
              <a:t>de realizar </a:t>
            </a:r>
            <a:r>
              <a:rPr lang="pt-BR" dirty="0" smtClean="0"/>
              <a:t>parte do </a:t>
            </a:r>
            <a:r>
              <a:rPr lang="pt-BR" dirty="0"/>
              <a:t>investimento no valor de R$ 100.000.000,00 </a:t>
            </a:r>
            <a:r>
              <a:rPr lang="pt-BR" dirty="0" smtClean="0"/>
              <a:t>através </a:t>
            </a:r>
            <a:r>
              <a:rPr lang="pt-BR" dirty="0"/>
              <a:t>de </a:t>
            </a:r>
            <a:r>
              <a:rPr lang="pt-BR" dirty="0" smtClean="0"/>
              <a:t>um financiamento </a:t>
            </a:r>
            <a:r>
              <a:rPr lang="pt-BR" dirty="0"/>
              <a:t>de logo prazo, </a:t>
            </a:r>
            <a:r>
              <a:rPr lang="pt-BR" dirty="0" smtClean="0"/>
              <a:t>com: </a:t>
            </a:r>
            <a:r>
              <a:rPr lang="pt-BR" dirty="0"/>
              <a:t>a </a:t>
            </a:r>
            <a:r>
              <a:rPr lang="pt-BR" dirty="0" smtClean="0"/>
              <a:t>emissão </a:t>
            </a:r>
            <a:r>
              <a:rPr lang="pt-BR" dirty="0"/>
              <a:t>de 100.000 </a:t>
            </a:r>
            <a:r>
              <a:rPr lang="pt-BR" dirty="0" smtClean="0"/>
              <a:t>de debentures </a:t>
            </a:r>
            <a:r>
              <a:rPr lang="pt-BR" dirty="0"/>
              <a:t>de 20 anos a 10% mais uma taxa de 1,5% cobrada </a:t>
            </a:r>
            <a:r>
              <a:rPr lang="pt-BR" dirty="0" smtClean="0"/>
              <a:t>pela empresa responsável </a:t>
            </a:r>
            <a:r>
              <a:rPr lang="pt-BR" dirty="0"/>
              <a:t>pela </a:t>
            </a:r>
            <a:r>
              <a:rPr lang="pt-BR" dirty="0" smtClean="0"/>
              <a:t>subscrição. </a:t>
            </a:r>
            <a:r>
              <a:rPr lang="pt-BR" dirty="0"/>
              <a:t>Calcule o custo de capital </a:t>
            </a:r>
            <a:r>
              <a:rPr lang="pt-BR" dirty="0" smtClean="0"/>
              <a:t>de terceiros </a:t>
            </a:r>
            <a:r>
              <a:rPr lang="pt-BR" dirty="0"/>
              <a:t>via </a:t>
            </a:r>
            <a:r>
              <a:rPr lang="pt-BR" dirty="0" smtClean="0"/>
              <a:t>emissão </a:t>
            </a:r>
            <a:r>
              <a:rPr lang="pt-BR" dirty="0"/>
              <a:t>de </a:t>
            </a:r>
            <a:r>
              <a:rPr lang="pt-BR" dirty="0" smtClean="0"/>
              <a:t>debêntures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lvl="1"/>
            <a:r>
              <a:rPr lang="pt-BR" b="1" dirty="0" smtClean="0"/>
              <a:t>Dicionário: </a:t>
            </a:r>
            <a:r>
              <a:rPr lang="pt-BR" dirty="0" smtClean="0"/>
              <a:t>Debênture é </a:t>
            </a:r>
            <a:r>
              <a:rPr lang="pt-BR" dirty="0"/>
              <a:t>um título de crédito representativo de um empréstimo que uma companhia realiza junto a terceiros e que assegura a seus detentores direito contra a emissora, estabelecidos na escritura de emissão.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19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capital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952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do exemplo – situação 1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00151"/>
                <a:ext cx="4038600" cy="2127683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sz="2000" b="1" dirty="0" smtClean="0"/>
                  <a:t>Entrada inicial na emissão: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100.000.000−1,5%</m:t>
                      </m:r>
                    </m:oMath>
                  </m:oMathPara>
                </a14:m>
                <a:endParaRPr lang="pt-BR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=98.500.000,00</m:t>
                      </m:r>
                    </m:oMath>
                  </m:oMathPara>
                </a14:m>
                <a:endParaRPr lang="pt-BR" sz="2000" b="0" dirty="0" smtClean="0"/>
              </a:p>
              <a:p>
                <a:pPr marL="0" indent="0">
                  <a:buNone/>
                </a:pPr>
                <a:endParaRPr lang="pt-BR" sz="2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pt-BR" sz="2000" b="1" dirty="0" smtClean="0"/>
                  <a:t>Remuneração anual:</a:t>
                </a:r>
                <a:endParaRPr lang="pt-BR" sz="2000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/>
                      </a:rPr>
                      <m:t>100.000.000∗10%=10.000</m:t>
                    </m:r>
                  </m:oMath>
                </a14:m>
                <a:r>
                  <a:rPr lang="pt-BR" sz="2000" b="0" dirty="0" smtClean="0"/>
                  <a:t>.000</a:t>
                </a:r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:r>
                  <a:rPr lang="pt-BR" sz="2000" b="1" dirty="0" smtClean="0"/>
                  <a:t>Após período, empresa paga valor de face (principal): </a:t>
                </a:r>
                <a:r>
                  <a:rPr lang="pt-BR" sz="2000" dirty="0" smtClean="0"/>
                  <a:t>100.000.000,00</a:t>
                </a:r>
                <a:endParaRPr lang="pt-BR" sz="2000" b="1" dirty="0" smtClean="0"/>
              </a:p>
              <a:p>
                <a:pPr marL="0" indent="0">
                  <a:buNone/>
                </a:pPr>
                <a:endParaRPr lang="pt-BR" sz="2400" b="1" dirty="0" smtClean="0"/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:endParaRPr lang="pt-BR" sz="2400" b="1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1"/>
                <a:ext cx="4038600" cy="2836911"/>
              </a:xfrm>
              <a:blipFill rotWithShape="1">
                <a:blip r:embed="rId2"/>
                <a:stretch>
                  <a:fillRect l="-1357" t="-2151" b="-27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61551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BR" sz="2400" b="1" dirty="0" smtClean="0"/>
              <a:t>Achando o custo de capital de terceiros (12C)</a:t>
            </a:r>
            <a:endParaRPr lang="pt-BR" sz="2400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20</a:t>
            </a:fld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318716"/>
              </p:ext>
            </p:extLst>
          </p:nvPr>
        </p:nvGraphicFramePr>
        <p:xfrm>
          <a:off x="539552" y="3705288"/>
          <a:ext cx="388843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944216"/>
              </a:tblGrid>
              <a:tr h="297180"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Período anos</a:t>
                      </a:r>
                      <a:endParaRPr lang="pt-BR" sz="15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/>
                        <a:t>Fluxo de Caixa</a:t>
                      </a:r>
                      <a:endParaRPr lang="pt-BR" sz="15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98.500.000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1-20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-10.000.000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20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00" dirty="0" smtClean="0"/>
                        <a:t>-100.000.000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08056"/>
              </p:ext>
            </p:extLst>
          </p:nvPr>
        </p:nvGraphicFramePr>
        <p:xfrm>
          <a:off x="4788024" y="2247714"/>
          <a:ext cx="3888432" cy="1783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944216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Dados</a:t>
                      </a:r>
                      <a:endParaRPr lang="pt-BR" sz="15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Função</a:t>
                      </a:r>
                      <a:endParaRPr lang="pt-BR" sz="15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20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n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98.500.000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PV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- 10.000.000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PMT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-100.000.000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FV</a:t>
                      </a:r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endParaRPr lang="pt-BR" sz="150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i = 10,18%</a:t>
                      </a:r>
                      <a:endParaRPr lang="pt-BR" sz="1500" b="1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Seta para baixo 12"/>
          <p:cNvSpPr/>
          <p:nvPr/>
        </p:nvSpPr>
        <p:spPr>
          <a:xfrm>
            <a:off x="2123728" y="340387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16627191">
            <a:off x="3643593" y="2684423"/>
            <a:ext cx="1999317" cy="142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6588224" y="192367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9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situação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empresa faz a </a:t>
            </a:r>
            <a:r>
              <a:rPr lang="pt-BR" dirty="0" smtClean="0"/>
              <a:t>opção </a:t>
            </a:r>
            <a:r>
              <a:rPr lang="pt-BR" dirty="0"/>
              <a:t>de realizar parte </a:t>
            </a:r>
            <a:r>
              <a:rPr lang="pt-BR" dirty="0" smtClean="0"/>
              <a:t>do investimento </a:t>
            </a:r>
            <a:r>
              <a:rPr lang="pt-BR" dirty="0"/>
              <a:t>no valor de R$ 100.000.000,00 </a:t>
            </a:r>
            <a:r>
              <a:rPr lang="pt-BR" dirty="0" smtClean="0"/>
              <a:t>através </a:t>
            </a:r>
            <a:r>
              <a:rPr lang="pt-BR" dirty="0"/>
              <a:t>de uma </a:t>
            </a:r>
            <a:r>
              <a:rPr lang="pt-BR" dirty="0" smtClean="0"/>
              <a:t>emissão de 100.000 </a:t>
            </a:r>
            <a:r>
              <a:rPr lang="pt-BR" dirty="0"/>
              <a:t>de </a:t>
            </a:r>
            <a:r>
              <a:rPr lang="pt-BR" dirty="0" smtClean="0"/>
              <a:t>ações </a:t>
            </a:r>
            <a:r>
              <a:rPr lang="pt-BR" dirty="0"/>
              <a:t>preferenciais a 10% mais </a:t>
            </a:r>
            <a:r>
              <a:rPr lang="pt-BR" dirty="0" smtClean="0"/>
              <a:t>dispêndio </a:t>
            </a:r>
            <a:r>
              <a:rPr lang="pt-BR" dirty="0"/>
              <a:t>de 3,5</a:t>
            </a:r>
            <a:r>
              <a:rPr lang="pt-BR" dirty="0" smtClean="0"/>
              <a:t>%.</a:t>
            </a:r>
          </a:p>
          <a:p>
            <a:endParaRPr lang="pt-BR" dirty="0"/>
          </a:p>
          <a:p>
            <a:pPr lvl="1"/>
            <a:r>
              <a:rPr lang="pt-BR" b="1" dirty="0" smtClean="0"/>
              <a:t>Dicionário: </a:t>
            </a:r>
            <a:r>
              <a:rPr lang="pt-BR" dirty="0" smtClean="0"/>
              <a:t>Ação preferencial se trata de um tipo de parcela </a:t>
            </a:r>
            <a:r>
              <a:rPr lang="pt-BR" dirty="0"/>
              <a:t>representativa do capital social de uma empresa, sem direito a voto, e com prioridade na distribuição de dividendos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92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Resolução do exemplo – situação </a:t>
            </a:r>
            <a:r>
              <a:rPr lang="pt-BR" b="1" dirty="0" smtClean="0"/>
              <a:t>2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sz="half" idx="1"/>
              </p:nvPr>
            </p:nvSpPr>
            <p:spPr>
              <a:noFill/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sz="2400" b="1" dirty="0" smtClean="0"/>
                  <a:t>1) Valor unitário da ação:</a:t>
                </a:r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𝑐𝑎𝑝𝑖𝑡𝑎𝑙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𝑛𝑜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çõ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𝑒𝑠</m:t>
                          </m:r>
                        </m:den>
                      </m:f>
                    </m:oMath>
                  </m:oMathPara>
                </a14:m>
                <a:endParaRPr lang="pt-BR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100.000.000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100.000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=$ 1.000,00</m:t>
                      </m:r>
                    </m:oMath>
                  </m:oMathPara>
                </a14:m>
                <a:endParaRPr lang="pt-BR" sz="2400" i="1" dirty="0" smtClean="0"/>
              </a:p>
              <a:p>
                <a:pPr marL="0" indent="0">
                  <a:buNone/>
                </a:pPr>
                <a:endParaRPr lang="pt-BR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pt-BR" sz="2400" b="1" dirty="0" smtClean="0"/>
                  <a:t>2) Dispêndio ou custo com cada ação (3,5%):</a:t>
                </a:r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1.000∗0,035=$ 35,00</m:t>
                      </m:r>
                    </m:oMath>
                  </m:oMathPara>
                </a14:m>
                <a:endParaRPr lang="pt-BR" sz="2400" dirty="0"/>
              </a:p>
              <a:p>
                <a:pPr marL="0" indent="0">
                  <a:buNone/>
                </a:pPr>
                <a:endParaRPr lang="pt-BR" sz="2400" b="1" dirty="0" smtClean="0"/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:endParaRPr lang="pt-BR" sz="2400" b="1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57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sz="2400" b="1" dirty="0" smtClean="0"/>
                  <a:t>3) Dividendo </a:t>
                </a:r>
                <a:r>
                  <a:rPr lang="pt-BR" sz="2400" b="1" dirty="0"/>
                  <a:t>por ação (10%):</a:t>
                </a:r>
              </a:p>
              <a:p>
                <a:endParaRPr lang="pt-BR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𝐷𝑝</m:t>
                      </m:r>
                      <m:r>
                        <a:rPr lang="pt-BR" sz="2400" b="0" i="1" smtClean="0">
                          <a:latin typeface="Cambria Math"/>
                        </a:rPr>
                        <m:t>=1.000∗0,10=$ 100,00</m:t>
                      </m:r>
                    </m:oMath>
                  </m:oMathPara>
                </a14:m>
                <a:endParaRPr lang="pt-BR" sz="2400" dirty="0" smtClean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r>
                  <a:rPr lang="pt-BR" sz="2400" b="1" dirty="0" smtClean="0"/>
                  <a:t>4) Valor líquido de cada ação:</a:t>
                </a:r>
              </a:p>
              <a:p>
                <a:pPr marL="0" indent="0">
                  <a:buNone/>
                </a:pPr>
                <a:endParaRPr lang="pt-BR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𝑁𝑝</m:t>
                      </m:r>
                      <m:r>
                        <a:rPr lang="pt-BR" sz="2400" b="0" i="1" smtClean="0">
                          <a:latin typeface="Cambria Math"/>
                        </a:rPr>
                        <m:t>=1.000−35−100=$ 865,00</m:t>
                      </m:r>
                    </m:oMath>
                  </m:oMathPara>
                </a14:m>
                <a:endParaRPr lang="pt-BR" sz="2400" dirty="0" smtClean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r>
                  <a:rPr lang="pt-BR" sz="2400" b="1" dirty="0" smtClean="0"/>
                  <a:t>5) Custo da ação preferencial:</a:t>
                </a:r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𝐷𝑝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𝑁𝑝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865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=0,1156</m:t>
                      </m:r>
                    </m:oMath>
                  </m:oMathPara>
                </a14:m>
                <a:endParaRPr lang="pt-BR" sz="2400" dirty="0" smtClean="0"/>
              </a:p>
              <a:p>
                <a:pPr marL="0" indent="0">
                  <a:buNone/>
                </a:pPr>
                <a:endParaRPr lang="pt-BR" sz="2400" dirty="0"/>
              </a:p>
              <a:p>
                <a:pPr marL="0" indent="0">
                  <a:buNone/>
                </a:pPr>
                <a:r>
                  <a:rPr lang="pt-BR" sz="2400" dirty="0" smtClean="0"/>
                  <a:t>Ou </a:t>
                </a:r>
                <a:r>
                  <a:rPr lang="pt-BR" sz="2400" b="1" dirty="0" smtClean="0"/>
                  <a:t>11,56%</a:t>
                </a:r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:endParaRPr lang="pt-BR" sz="2400" b="1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22</a:t>
            </a:fld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9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– situação 3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empresa faz a </a:t>
            </a:r>
            <a:r>
              <a:rPr lang="pt-BR" dirty="0" smtClean="0"/>
              <a:t>opção </a:t>
            </a:r>
            <a:r>
              <a:rPr lang="pt-BR" dirty="0"/>
              <a:t>de realizar parte </a:t>
            </a:r>
            <a:r>
              <a:rPr lang="pt-BR" dirty="0" smtClean="0"/>
              <a:t>do investimento </a:t>
            </a:r>
            <a:r>
              <a:rPr lang="pt-BR" dirty="0"/>
              <a:t>no valor de R$ 100.000.000,00 </a:t>
            </a:r>
            <a:r>
              <a:rPr lang="pt-BR" dirty="0" smtClean="0"/>
              <a:t>através </a:t>
            </a:r>
            <a:r>
              <a:rPr lang="pt-BR" dirty="0"/>
              <a:t>de </a:t>
            </a:r>
            <a:r>
              <a:rPr lang="pt-BR" dirty="0" smtClean="0"/>
              <a:t>ações ordinárias, </a:t>
            </a:r>
            <a:r>
              <a:rPr lang="pt-BR" dirty="0"/>
              <a:t>sendo que a empresa pagou R$ 90,00 de dividendo </a:t>
            </a:r>
            <a:r>
              <a:rPr lang="pt-BR" dirty="0" smtClean="0"/>
              <a:t>por ação ordinária, </a:t>
            </a:r>
            <a:r>
              <a:rPr lang="pt-BR" dirty="0"/>
              <a:t>sendo que esta vale R$ 950,00 e o crescimento </a:t>
            </a:r>
            <a:r>
              <a:rPr lang="pt-BR" dirty="0" smtClean="0"/>
              <a:t>no pagamento </a:t>
            </a:r>
            <a:r>
              <a:rPr lang="pt-BR" dirty="0"/>
              <a:t>dos dividendos e constante a 4</a:t>
            </a:r>
            <a:r>
              <a:rPr lang="pt-BR" dirty="0" smtClean="0"/>
              <a:t>%.</a:t>
            </a:r>
          </a:p>
          <a:p>
            <a:endParaRPr lang="pt-BR" dirty="0"/>
          </a:p>
          <a:p>
            <a:pPr lvl="1"/>
            <a:r>
              <a:rPr lang="pt-BR" b="1" dirty="0" smtClean="0"/>
              <a:t>Dicionário: Ação ordinária </a:t>
            </a:r>
            <a:r>
              <a:rPr lang="pt-BR" dirty="0" smtClean="0"/>
              <a:t>se trata de um tipo de parcela </a:t>
            </a:r>
            <a:r>
              <a:rPr lang="pt-BR" dirty="0"/>
              <a:t>representativa do capital social de uma empresa, </a:t>
            </a:r>
            <a:r>
              <a:rPr lang="pt-BR" dirty="0" smtClean="0"/>
              <a:t>com direito </a:t>
            </a:r>
            <a:r>
              <a:rPr lang="pt-BR" dirty="0"/>
              <a:t>a voto, e </a:t>
            </a:r>
            <a:r>
              <a:rPr lang="pt-BR" dirty="0" smtClean="0"/>
              <a:t>sem prioridade de recebimento.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do exemplo – situação 3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>
              <a:noFill/>
            </p:spPr>
            <p:txBody>
              <a:bodyPr>
                <a:normAutofit fontScale="62500" lnSpcReduction="20000"/>
              </a:bodyPr>
              <a:lstStyle/>
              <a:p>
                <a:r>
                  <a:rPr lang="pt-BR" sz="2400" b="1" dirty="0" smtClean="0"/>
                  <a:t>Custo da ação ordinária:</a:t>
                </a:r>
              </a:p>
              <a:p>
                <a:pPr lvl="1"/>
                <a:r>
                  <a:rPr lang="pt-BR" sz="2000" dirty="0" smtClean="0"/>
                  <a:t>Dividendos pagos no valor de 90 (D1)</a:t>
                </a:r>
              </a:p>
              <a:p>
                <a:pPr lvl="1"/>
                <a:r>
                  <a:rPr lang="pt-BR" sz="2000" dirty="0" smtClean="0"/>
                  <a:t>Dividendo de $ 90,00</a:t>
                </a:r>
              </a:p>
              <a:p>
                <a:pPr lvl="1"/>
                <a:r>
                  <a:rPr lang="pt-BR" sz="2000" dirty="0" smtClean="0"/>
                  <a:t>Valor líquido por ação (</a:t>
                </a:r>
                <a:r>
                  <a:rPr lang="pt-BR" sz="2000" dirty="0" err="1" smtClean="0"/>
                  <a:t>Nn</a:t>
                </a:r>
                <a:r>
                  <a:rPr lang="pt-BR" sz="2000" dirty="0" smtClean="0"/>
                  <a:t>) = 950 – 90 = 860</a:t>
                </a:r>
              </a:p>
              <a:p>
                <a:pPr lvl="1"/>
                <a:r>
                  <a:rPr lang="pt-BR" sz="2000" dirty="0" smtClean="0"/>
                  <a:t>Crescimento de </a:t>
                </a:r>
                <a:r>
                  <a:rPr lang="pt-BR" sz="2000" dirty="0" err="1" smtClean="0"/>
                  <a:t>pgto</a:t>
                </a:r>
                <a:r>
                  <a:rPr lang="pt-BR" sz="2000" dirty="0" smtClean="0"/>
                  <a:t> de dividendos de 4% (g)</a:t>
                </a:r>
              </a:p>
              <a:p>
                <a:pPr marL="0" indent="0">
                  <a:buNone/>
                </a:pPr>
                <a:endParaRPr lang="pt-BR" sz="2400" b="1" dirty="0" smtClean="0"/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𝑘𝑝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sz="24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𝑘𝑝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860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+0,04=0,1447</m:t>
                      </m:r>
                    </m:oMath>
                  </m:oMathPara>
                </a14:m>
                <a:endParaRPr lang="pt-BR" sz="2400" i="1" dirty="0" smtClean="0"/>
              </a:p>
              <a:p>
                <a:pPr marL="0" indent="0">
                  <a:buNone/>
                </a:pPr>
                <a:endParaRPr lang="pt-BR" sz="2400" i="1" dirty="0"/>
              </a:p>
              <a:p>
                <a:pPr marL="0" indent="0" algn="ctr">
                  <a:buNone/>
                </a:pPr>
                <a:r>
                  <a:rPr lang="pt-BR" sz="2400" dirty="0" smtClean="0"/>
                  <a:t>Ou </a:t>
                </a:r>
                <a:r>
                  <a:rPr lang="pt-BR" sz="2400" b="1" dirty="0" smtClean="0"/>
                  <a:t>14,47%</a:t>
                </a:r>
              </a:p>
              <a:p>
                <a:pPr marL="0" indent="0">
                  <a:buNone/>
                </a:pPr>
                <a:endParaRPr lang="pt-BR" sz="2400" b="1" dirty="0"/>
              </a:p>
              <a:p>
                <a:pPr marL="0" indent="0">
                  <a:buNone/>
                </a:pPr>
                <a:endParaRPr lang="pt-BR" sz="2400" b="1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b="-12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0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/>
              <a:t>Exercício (SP, p. 30-32)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Você é um consultor contratado para auxiliar </a:t>
            </a:r>
            <a:r>
              <a:rPr lang="pt-BR" dirty="0" smtClean="0"/>
              <a:t>na decisão </a:t>
            </a:r>
            <a:r>
              <a:rPr lang="pt-BR" dirty="0"/>
              <a:t>de um projeto de investimento. A </a:t>
            </a:r>
            <a:r>
              <a:rPr lang="pt-BR" dirty="0" smtClean="0"/>
              <a:t>partir das </a:t>
            </a:r>
            <a:r>
              <a:rPr lang="pt-BR" dirty="0"/>
              <a:t>três situações seguintes, como você </a:t>
            </a:r>
            <a:r>
              <a:rPr lang="pt-BR" dirty="0" smtClean="0"/>
              <a:t>realizará o </a:t>
            </a:r>
            <a:r>
              <a:rPr lang="pt-BR" dirty="0"/>
              <a:t>assessoramento ao cliente para tomar </a:t>
            </a:r>
            <a:r>
              <a:rPr lang="pt-BR" dirty="0" smtClean="0"/>
              <a:t>as decisões </a:t>
            </a:r>
            <a:r>
              <a:rPr lang="pt-BR" dirty="0"/>
              <a:t>de financiamento de longo prazo </a:t>
            </a:r>
            <a:r>
              <a:rPr lang="pt-BR" dirty="0" smtClean="0"/>
              <a:t>para projeto</a:t>
            </a:r>
            <a:r>
              <a:rPr lang="pt-BR" dirty="0"/>
              <a:t>? Faça um relatório para cada situação</a:t>
            </a:r>
            <a:r>
              <a:rPr lang="pt-BR" dirty="0" smtClean="0"/>
              <a:t>. </a:t>
            </a:r>
          </a:p>
          <a:p>
            <a:pPr lvl="1"/>
            <a:r>
              <a:rPr lang="pt-BR" dirty="0" smtClean="0"/>
              <a:t>Primeira </a:t>
            </a:r>
            <a:r>
              <a:rPr lang="pt-BR" dirty="0"/>
              <a:t>situação: a empresa faz a opção </a:t>
            </a:r>
            <a:r>
              <a:rPr lang="pt-BR" dirty="0" smtClean="0"/>
              <a:t>de realizar </a:t>
            </a:r>
            <a:r>
              <a:rPr lang="pt-BR" dirty="0"/>
              <a:t>investimento no valor de R$ </a:t>
            </a:r>
            <a:r>
              <a:rPr lang="pt-BR" dirty="0" smtClean="0"/>
              <a:t>1.000.000,00 através </a:t>
            </a:r>
            <a:r>
              <a:rPr lang="pt-BR" dirty="0"/>
              <a:t>de um financiamento de logo prazo</a:t>
            </a:r>
            <a:r>
              <a:rPr lang="pt-BR" dirty="0" smtClean="0"/>
              <a:t>, como</a:t>
            </a:r>
            <a:r>
              <a:rPr lang="pt-BR" dirty="0"/>
              <a:t>: a emissão de 100.000 debêntures de </a:t>
            </a:r>
            <a:r>
              <a:rPr lang="pt-BR" dirty="0" smtClean="0"/>
              <a:t>15 anos </a:t>
            </a:r>
            <a:r>
              <a:rPr lang="pt-BR" dirty="0"/>
              <a:t>a 11% mais uma taxa de 1,6%, cobrada </a:t>
            </a:r>
            <a:r>
              <a:rPr lang="pt-BR" dirty="0" smtClean="0"/>
              <a:t>pela empresa </a:t>
            </a:r>
            <a:r>
              <a:rPr lang="pt-BR" dirty="0"/>
              <a:t>responsável pela subscrição. Calcule o </a:t>
            </a:r>
            <a:r>
              <a:rPr lang="pt-BR" dirty="0" smtClean="0"/>
              <a:t>custo de </a:t>
            </a:r>
            <a:r>
              <a:rPr lang="pt-BR" dirty="0"/>
              <a:t>capital de terceiros via emissão de debêntures.</a:t>
            </a:r>
          </a:p>
          <a:p>
            <a:pPr lvl="1"/>
            <a:r>
              <a:rPr lang="pt-BR" dirty="0" smtClean="0"/>
              <a:t>Segunda </a:t>
            </a:r>
            <a:r>
              <a:rPr lang="pt-BR" dirty="0"/>
              <a:t>situação: a empresa faz a opção de </a:t>
            </a:r>
            <a:r>
              <a:rPr lang="pt-BR" dirty="0" smtClean="0"/>
              <a:t>realizar investimento </a:t>
            </a:r>
            <a:r>
              <a:rPr lang="pt-BR" dirty="0"/>
              <a:t>no valor de R$ 1.000.000,00 </a:t>
            </a:r>
            <a:r>
              <a:rPr lang="pt-BR" dirty="0" smtClean="0"/>
              <a:t>através de </a:t>
            </a:r>
            <a:r>
              <a:rPr lang="pt-BR" dirty="0"/>
              <a:t>uma emissão de 100.000 ações </a:t>
            </a:r>
            <a:r>
              <a:rPr lang="pt-BR" dirty="0" smtClean="0"/>
              <a:t>preferenciais a </a:t>
            </a:r>
            <a:r>
              <a:rPr lang="pt-BR" dirty="0"/>
              <a:t>10,5% mais dispêndio de 3%. Calcule o custo </a:t>
            </a:r>
            <a:r>
              <a:rPr lang="pt-BR" dirty="0" smtClean="0"/>
              <a:t>de financiamento </a:t>
            </a:r>
            <a:r>
              <a:rPr lang="pt-BR" dirty="0"/>
              <a:t>via ação preferencial.</a:t>
            </a:r>
          </a:p>
          <a:p>
            <a:pPr lvl="1"/>
            <a:r>
              <a:rPr lang="pt-BR" dirty="0"/>
              <a:t>Terceira situação: a empresa faz a opção de </a:t>
            </a:r>
            <a:r>
              <a:rPr lang="pt-BR" dirty="0" smtClean="0"/>
              <a:t>realizar um </a:t>
            </a:r>
            <a:r>
              <a:rPr lang="pt-BR" dirty="0"/>
              <a:t>investimento no valor de R$ 1.000.000,00 </a:t>
            </a:r>
            <a:r>
              <a:rPr lang="pt-BR" dirty="0" smtClean="0"/>
              <a:t>através de </a:t>
            </a:r>
            <a:r>
              <a:rPr lang="pt-BR" dirty="0"/>
              <a:t>ações ordinárias, sendo que a empresa pagou </a:t>
            </a:r>
            <a:r>
              <a:rPr lang="pt-BR" dirty="0" smtClean="0"/>
              <a:t>0,85 de </a:t>
            </a:r>
            <a:r>
              <a:rPr lang="pt-BR" dirty="0"/>
              <a:t>dividendo por ação ordinária e esta vale 9,60 e </a:t>
            </a:r>
            <a:r>
              <a:rPr lang="pt-BR" dirty="0" smtClean="0"/>
              <a:t>o crescimento </a:t>
            </a:r>
            <a:r>
              <a:rPr lang="pt-BR" dirty="0"/>
              <a:t>no pagamento dos dividendos </a:t>
            </a:r>
            <a:r>
              <a:rPr lang="pt-BR" dirty="0" smtClean="0"/>
              <a:t>constante a </a:t>
            </a:r>
            <a:r>
              <a:rPr lang="pt-BR" dirty="0"/>
              <a:t>3%. Calcule o custo de financiamento via </a:t>
            </a:r>
            <a:r>
              <a:rPr lang="pt-BR" dirty="0" smtClean="0"/>
              <a:t>ação ordinária</a:t>
            </a:r>
            <a:r>
              <a:rPr lang="pt-BR" dirty="0"/>
              <a:t>.</a:t>
            </a:r>
          </a:p>
          <a:p>
            <a:endParaRPr lang="pt-BR" dirty="0" smtClean="0"/>
          </a:p>
          <a:p>
            <a:r>
              <a:rPr lang="pt-BR" dirty="0" smtClean="0"/>
              <a:t>Qual </a:t>
            </a:r>
            <a:r>
              <a:rPr lang="pt-BR" dirty="0"/>
              <a:t>das opções de financiamento de longo </a:t>
            </a:r>
            <a:r>
              <a:rPr lang="pt-BR" dirty="0" smtClean="0"/>
              <a:t>prazo apresenta </a:t>
            </a:r>
            <a:r>
              <a:rPr lang="pt-BR" dirty="0"/>
              <a:t>o menor custo? O financiamento </a:t>
            </a:r>
            <a:r>
              <a:rPr lang="pt-BR" dirty="0" smtClean="0"/>
              <a:t>com capital </a:t>
            </a:r>
            <a:r>
              <a:rPr lang="pt-BR" dirty="0"/>
              <a:t>próprio via ações ou com capital de </a:t>
            </a:r>
            <a:r>
              <a:rPr lang="pt-BR" dirty="0" smtClean="0"/>
              <a:t>terceiros via </a:t>
            </a:r>
            <a:r>
              <a:rPr lang="pt-BR" dirty="0"/>
              <a:t>debêntures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63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(SP, p. 30-32)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3387" y="897564"/>
            <a:ext cx="2736304" cy="304698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Situação 1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 smtClean="0"/>
              <a:t>15 n</a:t>
            </a:r>
            <a:endParaRPr lang="pt-BR" sz="2400" b="1" dirty="0"/>
          </a:p>
          <a:p>
            <a:pPr algn="ctr"/>
            <a:r>
              <a:rPr lang="pt-BR" sz="2400" dirty="0" smtClean="0"/>
              <a:t>984.000 PV</a:t>
            </a:r>
            <a:endParaRPr lang="pt-BR" sz="2400" b="1" dirty="0" smtClean="0"/>
          </a:p>
          <a:p>
            <a:pPr algn="ctr"/>
            <a:r>
              <a:rPr lang="pt-BR" sz="2400" dirty="0" smtClean="0"/>
              <a:t>110.000 CHS PMT</a:t>
            </a:r>
          </a:p>
          <a:p>
            <a:pPr algn="ctr"/>
            <a:r>
              <a:rPr lang="pt-BR" sz="2400" dirty="0" smtClean="0"/>
              <a:t>1.000.000 CHS FV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i</a:t>
            </a:r>
            <a:r>
              <a:rPr lang="pt-BR" sz="2400" dirty="0" smtClean="0"/>
              <a:t> = </a:t>
            </a:r>
            <a:r>
              <a:rPr lang="pt-BR" sz="2400" b="1" dirty="0" smtClean="0"/>
              <a:t>11,23%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64415" y="897564"/>
            <a:ext cx="5637331" cy="32932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/>
              <a:t>Rascunho e anotações</a:t>
            </a:r>
          </a:p>
          <a:p>
            <a:endParaRPr lang="pt-BR" sz="2400" b="1" dirty="0"/>
          </a:p>
          <a:p>
            <a:r>
              <a:rPr lang="pt-BR" sz="2000" b="0" dirty="0" smtClean="0"/>
              <a:t>1.000.000 – 1,6% = 984.000 (no valor presente)</a:t>
            </a:r>
          </a:p>
          <a:p>
            <a:endParaRPr lang="pt-BR" sz="2000" dirty="0"/>
          </a:p>
          <a:p>
            <a:r>
              <a:rPr lang="pt-BR" sz="2000" b="0" dirty="0" smtClean="0"/>
              <a:t>1.000.000 * 11% = 110.000 (remuneração anual)</a:t>
            </a:r>
          </a:p>
          <a:p>
            <a:endParaRPr lang="pt-BR" sz="2000" dirty="0"/>
          </a:p>
          <a:p>
            <a:r>
              <a:rPr lang="pt-BR" sz="2000" b="0" dirty="0" smtClean="0"/>
              <a:t>15 anos é o prazo da operação</a:t>
            </a:r>
          </a:p>
          <a:p>
            <a:endParaRPr lang="pt-BR" sz="2000" dirty="0"/>
          </a:p>
          <a:p>
            <a:r>
              <a:rPr lang="pt-BR" sz="2000" b="0" dirty="0" smtClean="0"/>
              <a:t>Empresa paga principal no fim do período</a:t>
            </a:r>
          </a:p>
          <a:p>
            <a:endParaRPr lang="pt-BR" sz="2000" b="0" dirty="0" smtClean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8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(SP, p. 30-32)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63388" y="897565"/>
                <a:ext cx="2736303" cy="417178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 smtClean="0"/>
                  <a:t>Situação 2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𝐷𝑝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𝑁𝑝</m:t>
                          </m:r>
                        </m:den>
                      </m:f>
                    </m:oMath>
                  </m:oMathPara>
                </a14:m>
                <a:endParaRPr lang="pt-BR" sz="2400" b="0" dirty="0" smtClean="0"/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1,05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8,65</m:t>
                          </m:r>
                        </m:den>
                      </m:f>
                    </m:oMath>
                  </m:oMathPara>
                </a14:m>
                <a:endParaRPr lang="pt-BR" sz="2400" b="0" dirty="0" smtClean="0"/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=0,1214</m:t>
                      </m:r>
                    </m:oMath>
                  </m:oMathPara>
                </a14:m>
                <a:endParaRPr lang="pt-BR" sz="2400" dirty="0" smtClean="0"/>
              </a:p>
              <a:p>
                <a:endParaRPr lang="pt-BR" sz="2400" dirty="0"/>
              </a:p>
              <a:p>
                <a:pPr algn="ctr"/>
                <a:r>
                  <a:rPr lang="pt-BR" sz="2400" dirty="0" smtClean="0"/>
                  <a:t>Ou </a:t>
                </a:r>
                <a:r>
                  <a:rPr lang="pt-BR" sz="2400" b="1" dirty="0" smtClean="0"/>
                  <a:t>12,14%</a:t>
                </a:r>
                <a:endParaRPr lang="pt-BR" sz="2400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87" y="1196752"/>
                <a:ext cx="2736303" cy="4171783"/>
              </a:xfrm>
              <a:prstGeom prst="rect">
                <a:avLst/>
              </a:prstGeom>
              <a:blipFill rotWithShape="1">
                <a:blip r:embed="rId2"/>
                <a:stretch>
                  <a:fillRect t="-1168" b="-23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264415" y="897564"/>
            <a:ext cx="5637331" cy="32932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/>
              <a:t>Rascunho e anotações</a:t>
            </a:r>
          </a:p>
          <a:p>
            <a:endParaRPr lang="pt-BR" sz="2400" b="1" dirty="0"/>
          </a:p>
          <a:p>
            <a:r>
              <a:rPr lang="pt-BR" sz="2000" b="0" dirty="0" smtClean="0"/>
              <a:t>Valor unitário da ação &gt;&gt; 1.000.000 / 100.000 = 10</a:t>
            </a:r>
          </a:p>
          <a:p>
            <a:endParaRPr lang="pt-BR" sz="2000" dirty="0"/>
          </a:p>
          <a:p>
            <a:r>
              <a:rPr lang="pt-BR" sz="2000" b="0" dirty="0" smtClean="0"/>
              <a:t>Custo da venda de ação &gt;&gt;  10 * 3% = 0,30</a:t>
            </a:r>
          </a:p>
          <a:p>
            <a:endParaRPr lang="pt-BR" sz="2000" dirty="0"/>
          </a:p>
          <a:p>
            <a:r>
              <a:rPr lang="pt-BR" sz="2000" b="0" dirty="0" smtClean="0"/>
              <a:t>Dividendo por ação &gt;&gt; 10 * 10,5% = 1,05</a:t>
            </a:r>
          </a:p>
          <a:p>
            <a:endParaRPr lang="pt-BR" sz="2000" dirty="0"/>
          </a:p>
          <a:p>
            <a:r>
              <a:rPr lang="pt-BR" sz="2000" b="0" dirty="0" smtClean="0"/>
              <a:t>Valor líquido por ação &gt;&gt; 10 – 0,30 – 1,05 = 8,65</a:t>
            </a:r>
          </a:p>
          <a:p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04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(SP, p. 30-32)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363388" y="897565"/>
                <a:ext cx="2736304" cy="411202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 smtClean="0"/>
                  <a:t>Situação 3</a:t>
                </a:r>
              </a:p>
              <a:p>
                <a:endParaRPr lang="pt-BR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+</m:t>
                      </m:r>
                      <m:r>
                        <a:rPr lang="pt-BR" sz="2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sz="2400" b="0" dirty="0" smtClean="0"/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0,85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9,6</m:t>
                          </m:r>
                        </m:den>
                      </m:f>
                      <m:r>
                        <a:rPr lang="pt-BR" sz="2400" b="0" i="1" smtClean="0">
                          <a:latin typeface="Cambria Math"/>
                        </a:rPr>
                        <m:t>+0,03</m:t>
                      </m:r>
                    </m:oMath>
                  </m:oMathPara>
                </a14:m>
                <a:endParaRPr lang="pt-BR" sz="2400" b="0" dirty="0" smtClean="0"/>
              </a:p>
              <a:p>
                <a:endParaRPr lang="pt-BR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𝐾𝑝</m:t>
                      </m:r>
                      <m:r>
                        <a:rPr lang="pt-BR" sz="2400" b="0" i="1" smtClean="0">
                          <a:latin typeface="Cambria Math"/>
                        </a:rPr>
                        <m:t>=0,1185</m:t>
                      </m:r>
                    </m:oMath>
                  </m:oMathPara>
                </a14:m>
                <a:endParaRPr lang="pt-BR" sz="2400" dirty="0" smtClean="0"/>
              </a:p>
              <a:p>
                <a:endParaRPr lang="pt-BR" sz="2400" dirty="0"/>
              </a:p>
              <a:p>
                <a:pPr algn="ctr"/>
                <a:r>
                  <a:rPr lang="pt-BR" sz="2400" dirty="0" smtClean="0"/>
                  <a:t>Ou </a:t>
                </a:r>
                <a:r>
                  <a:rPr lang="pt-BR" sz="2400" b="1" dirty="0" smtClean="0"/>
                  <a:t>11,85%</a:t>
                </a:r>
                <a:endParaRPr lang="pt-BR" sz="2400" b="1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88" y="1196752"/>
                <a:ext cx="2736304" cy="4112023"/>
              </a:xfrm>
              <a:prstGeom prst="rect">
                <a:avLst/>
              </a:prstGeom>
              <a:blipFill rotWithShape="1">
                <a:blip r:embed="rId2"/>
                <a:stretch>
                  <a:fillRect t="-1185" b="-23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264415" y="897564"/>
            <a:ext cx="5637331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/>
              <a:t>Rascunho e anotações</a:t>
            </a:r>
          </a:p>
          <a:p>
            <a:endParaRPr lang="pt-BR" sz="2400" b="1" dirty="0"/>
          </a:p>
          <a:p>
            <a:r>
              <a:rPr lang="pt-BR" sz="2000" b="0" dirty="0" smtClean="0"/>
              <a:t>Dividendo pago por ação &gt;&gt; 0,85</a:t>
            </a:r>
          </a:p>
          <a:p>
            <a:endParaRPr lang="pt-BR" sz="2000" dirty="0"/>
          </a:p>
          <a:p>
            <a:r>
              <a:rPr lang="pt-BR" sz="2000" b="0" dirty="0" smtClean="0"/>
              <a:t>Dividendo pago por ação &gt;&gt; 9,6</a:t>
            </a:r>
          </a:p>
          <a:p>
            <a:endParaRPr lang="pt-BR" sz="2000" dirty="0"/>
          </a:p>
          <a:p>
            <a:r>
              <a:rPr lang="pt-BR" sz="2000" b="0" dirty="0" smtClean="0"/>
              <a:t>Pagamento de dividendo anual &gt;&gt; 3% ou 0,03</a:t>
            </a:r>
          </a:p>
          <a:p>
            <a:endParaRPr lang="pt-BR" sz="20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1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Resolução (SP, p. 30-32)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3387" y="897564"/>
            <a:ext cx="2736304" cy="255454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Situação 1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 smtClean="0"/>
              <a:t>15 n</a:t>
            </a:r>
            <a:endParaRPr lang="pt-BR" sz="2000" b="1" dirty="0"/>
          </a:p>
          <a:p>
            <a:pPr algn="ctr"/>
            <a:r>
              <a:rPr lang="pt-BR" sz="2000" dirty="0" smtClean="0"/>
              <a:t>984.000 PV</a:t>
            </a:r>
            <a:endParaRPr lang="pt-BR" sz="2000" b="1" dirty="0" smtClean="0"/>
          </a:p>
          <a:p>
            <a:pPr algn="ctr"/>
            <a:r>
              <a:rPr lang="pt-BR" sz="2000" dirty="0" smtClean="0"/>
              <a:t>110.000 CHS PMT</a:t>
            </a:r>
          </a:p>
          <a:p>
            <a:pPr algn="ctr"/>
            <a:r>
              <a:rPr lang="pt-BR" sz="2000" dirty="0" smtClean="0"/>
              <a:t>1.000.000 CHS FV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i</a:t>
            </a:r>
            <a:r>
              <a:rPr lang="pt-BR" sz="2000" dirty="0" smtClean="0"/>
              <a:t> = </a:t>
            </a:r>
            <a:r>
              <a:rPr lang="pt-BR" sz="2000" b="1" dirty="0" smtClean="0"/>
              <a:t>11,23%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3264415" y="897565"/>
                <a:ext cx="2736304" cy="34918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Situação 2</a:t>
                </a:r>
              </a:p>
              <a:p>
                <a:endParaRPr lang="pt-BR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𝐷𝑝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𝑁𝑝</m:t>
                          </m:r>
                        </m:den>
                      </m:f>
                    </m:oMath>
                  </m:oMathPara>
                </a14:m>
                <a:endParaRPr lang="pt-BR" sz="2000" b="0" dirty="0" smtClean="0"/>
              </a:p>
              <a:p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1,05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8,65</m:t>
                          </m:r>
                        </m:den>
                      </m:f>
                    </m:oMath>
                  </m:oMathPara>
                </a14:m>
                <a:endParaRPr lang="pt-BR" sz="2000" b="0" dirty="0" smtClean="0"/>
              </a:p>
              <a:p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=0,1214</m:t>
                      </m:r>
                    </m:oMath>
                  </m:oMathPara>
                </a14:m>
                <a:endParaRPr lang="pt-BR" sz="2000" dirty="0" smtClean="0"/>
              </a:p>
              <a:p>
                <a:endParaRPr lang="pt-BR" sz="2000" dirty="0"/>
              </a:p>
              <a:p>
                <a:pPr algn="ctr"/>
                <a:r>
                  <a:rPr lang="pt-BR" sz="2000" dirty="0" smtClean="0"/>
                  <a:t>Ou </a:t>
                </a:r>
                <a:r>
                  <a:rPr lang="pt-BR" sz="2000" b="1" dirty="0" smtClean="0"/>
                  <a:t>12,14%</a:t>
                </a:r>
                <a:endParaRPr lang="pt-BR" sz="2000" b="1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415" y="897565"/>
                <a:ext cx="2736304" cy="3491853"/>
              </a:xfrm>
              <a:prstGeom prst="rect">
                <a:avLst/>
              </a:prstGeom>
              <a:blipFill rotWithShape="1">
                <a:blip r:embed="rId2"/>
                <a:stretch>
                  <a:fillRect t="-873" b="-20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6165442" y="897565"/>
                <a:ext cx="2736304" cy="344203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000" b="1" dirty="0" smtClean="0"/>
                  <a:t>Situação 3</a:t>
                </a:r>
              </a:p>
              <a:p>
                <a:endParaRPr lang="pt-BR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/>
                            </a:rPr>
                            <m:t>0,85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/>
                            </a:rPr>
                            <m:t>9,6</m:t>
                          </m:r>
                        </m:den>
                      </m:f>
                      <m:r>
                        <a:rPr lang="pt-BR" sz="2000" b="0" i="1" smtClean="0">
                          <a:latin typeface="Cambria Math"/>
                        </a:rPr>
                        <m:t>+0,03</m:t>
                      </m:r>
                    </m:oMath>
                  </m:oMathPara>
                </a14:m>
                <a:endParaRPr lang="pt-BR" sz="2000" b="0" dirty="0" smtClean="0"/>
              </a:p>
              <a:p>
                <a:endParaRPr lang="pt-B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/>
                        </a:rPr>
                        <m:t>𝐾𝑝</m:t>
                      </m:r>
                      <m:r>
                        <a:rPr lang="pt-BR" sz="2000" b="0" i="1" smtClean="0">
                          <a:latin typeface="Cambria Math"/>
                        </a:rPr>
                        <m:t>=0,1185</m:t>
                      </m:r>
                    </m:oMath>
                  </m:oMathPara>
                </a14:m>
                <a:endParaRPr lang="pt-BR" sz="2000" dirty="0" smtClean="0"/>
              </a:p>
              <a:p>
                <a:endParaRPr lang="pt-BR" sz="2000" dirty="0"/>
              </a:p>
              <a:p>
                <a:pPr algn="ctr"/>
                <a:r>
                  <a:rPr lang="pt-BR" sz="2000" dirty="0" smtClean="0"/>
                  <a:t>Ou </a:t>
                </a:r>
                <a:r>
                  <a:rPr lang="pt-BR" sz="2000" b="1" dirty="0" smtClean="0"/>
                  <a:t>11,85%</a:t>
                </a:r>
                <a:endParaRPr lang="pt-BR" sz="2000" b="1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42" y="897565"/>
                <a:ext cx="2736304" cy="3442033"/>
              </a:xfrm>
              <a:prstGeom prst="rect">
                <a:avLst/>
              </a:prstGeom>
              <a:blipFill rotWithShape="1">
                <a:blip r:embed="rId3"/>
                <a:stretch>
                  <a:fillRect t="-885" b="-21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363388" y="4443958"/>
            <a:ext cx="8538359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Solução: </a:t>
            </a:r>
            <a:r>
              <a:rPr lang="pt-BR" sz="1600" dirty="0" smtClean="0"/>
              <a:t>A melhor situação é aquela que apresenta o menor custo de financiamento, ou seja, a situação 1, onde a taxa de juros é de 11,23%..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0217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Empresas “fazem” investimentos para:</a:t>
            </a:r>
          </a:p>
          <a:p>
            <a:pPr lvl="1"/>
            <a:r>
              <a:rPr lang="pt-BR" dirty="0" smtClean="0"/>
              <a:t>Competir em ambiente acirrado</a:t>
            </a:r>
          </a:p>
          <a:p>
            <a:pPr lvl="1"/>
            <a:r>
              <a:rPr lang="pt-BR" dirty="0" smtClean="0"/>
              <a:t>Satisfazer necessidades dos clientes</a:t>
            </a:r>
          </a:p>
          <a:p>
            <a:pPr lvl="1"/>
            <a:r>
              <a:rPr lang="pt-BR" dirty="0" smtClean="0"/>
              <a:t>Ganhar escala</a:t>
            </a:r>
          </a:p>
          <a:p>
            <a:pPr lvl="1"/>
            <a:r>
              <a:rPr lang="pt-BR" dirty="0" smtClean="0"/>
              <a:t>Etc.</a:t>
            </a:r>
          </a:p>
          <a:p>
            <a:pPr lvl="1"/>
            <a:endParaRPr lang="pt-BR" dirty="0"/>
          </a:p>
          <a:p>
            <a:r>
              <a:rPr lang="pt-BR" dirty="0" smtClean="0"/>
              <a:t>Decisão de investimento precisa ser </a:t>
            </a:r>
            <a:r>
              <a:rPr lang="pt-BR" dirty="0" smtClean="0"/>
              <a:t>assertiva.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Neste sentido, a disciplina irá abordar diversas ferramentas de análise de investimentos e avaliação de fontes de financiamento para que empresa tome as melhores </a:t>
            </a:r>
            <a:r>
              <a:rPr lang="pt-BR" dirty="0" smtClean="0"/>
              <a:t>decisões para a condução de seus negócios.</a:t>
            </a: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83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Custo dos lucros retidos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Seção 1.3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29396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Relembrando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Na aula 1.2 vimos que a empresa pode custear seus investimentos com:</a:t>
            </a:r>
          </a:p>
          <a:p>
            <a:pPr lvl="1"/>
            <a:endParaRPr lang="pt-BR" b="1" dirty="0" smtClean="0"/>
          </a:p>
          <a:p>
            <a:pPr lvl="1"/>
            <a:r>
              <a:rPr lang="pt-BR" b="1" dirty="0" smtClean="0"/>
              <a:t>Debênture:</a:t>
            </a:r>
            <a:r>
              <a:rPr lang="pt-BR" dirty="0" smtClean="0"/>
              <a:t> </a:t>
            </a:r>
            <a:r>
              <a:rPr lang="pt-BR" dirty="0"/>
              <a:t>título de crédito representativo de um empréstimo que uma companhia realiza junto a terceiros e que assegura a seus detentores direito contra a emissora, estabelecidos na escritura de emissão</a:t>
            </a:r>
            <a:r>
              <a:rPr lang="pt-BR" dirty="0" smtClean="0"/>
              <a:t>.</a:t>
            </a:r>
          </a:p>
          <a:p>
            <a:pPr lvl="1"/>
            <a:endParaRPr lang="pt-BR" b="1" dirty="0" smtClean="0"/>
          </a:p>
          <a:p>
            <a:pPr lvl="1"/>
            <a:r>
              <a:rPr lang="pt-BR" b="1" dirty="0" smtClean="0"/>
              <a:t>Ações (preferenciais e/ ou ordinárias): </a:t>
            </a:r>
            <a:r>
              <a:rPr lang="pt-BR" dirty="0" smtClean="0"/>
              <a:t>tipo </a:t>
            </a:r>
            <a:r>
              <a:rPr lang="pt-BR" dirty="0"/>
              <a:t>de parcela representativa do capital social de uma </a:t>
            </a:r>
            <a:r>
              <a:rPr lang="pt-BR" dirty="0" smtClean="0"/>
              <a:t>empresa.</a:t>
            </a:r>
          </a:p>
          <a:p>
            <a:pPr lvl="1"/>
            <a:endParaRPr lang="pt-BR" dirty="0"/>
          </a:p>
          <a:p>
            <a:r>
              <a:rPr lang="pt-BR" dirty="0" smtClean="0"/>
              <a:t>Na aula de hoje, veremos que além destas opções, as empresas podem usar </a:t>
            </a:r>
            <a:r>
              <a:rPr lang="pt-BR" b="1" dirty="0" smtClean="0"/>
              <a:t>lucros retidos</a:t>
            </a:r>
            <a:r>
              <a:rPr lang="pt-BR" dirty="0" smtClean="0"/>
              <a:t> no custeio de seus investimentos.</a:t>
            </a: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5248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Lucros retidos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refere aos</a:t>
            </a:r>
            <a:r>
              <a:rPr lang="pt-BR" b="1" dirty="0"/>
              <a:t> lucros que </a:t>
            </a:r>
            <a:r>
              <a:rPr lang="pt-BR" b="1" dirty="0" smtClean="0"/>
              <a:t>não </a:t>
            </a:r>
            <a:r>
              <a:rPr lang="pt-BR" b="1" dirty="0"/>
              <a:t>foram </a:t>
            </a:r>
            <a:r>
              <a:rPr lang="pt-BR" b="1" dirty="0" smtClean="0"/>
              <a:t>distribuídos </a:t>
            </a:r>
            <a:r>
              <a:rPr lang="pt-BR" dirty="0"/>
              <a:t>pela empresa aos </a:t>
            </a:r>
            <a:r>
              <a:rPr lang="pt-BR" dirty="0" smtClean="0"/>
              <a:t>acionistas em </a:t>
            </a:r>
            <a:r>
              <a:rPr lang="pt-BR" dirty="0"/>
              <a:t>forma de dividendos.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Objetivo: </a:t>
            </a:r>
            <a:r>
              <a:rPr lang="pt-BR" dirty="0" smtClean="0"/>
              <a:t>custear </a:t>
            </a:r>
            <a:r>
              <a:rPr lang="pt-BR" dirty="0"/>
              <a:t>investimentos </a:t>
            </a:r>
            <a:r>
              <a:rPr lang="pt-BR" dirty="0" smtClean="0"/>
              <a:t>futuros da empresa</a:t>
            </a:r>
          </a:p>
          <a:p>
            <a:endParaRPr lang="pt-BR" dirty="0"/>
          </a:p>
          <a:p>
            <a:r>
              <a:rPr lang="pt-BR" b="1" dirty="0" smtClean="0"/>
              <a:t>Ponto positivo: </a:t>
            </a:r>
            <a:r>
              <a:rPr lang="pt-BR" dirty="0" smtClean="0"/>
              <a:t>custo mais baixo quando comparado com opções como emitir novas ações no mercado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7026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Lucros retidos - 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Acionista pode ficar “chateado” se a empresa não distribuí dividendos ...</a:t>
            </a:r>
          </a:p>
          <a:p>
            <a:endParaRPr lang="pt-BR" dirty="0"/>
          </a:p>
          <a:p>
            <a:r>
              <a:rPr lang="pt-BR" dirty="0" smtClean="0"/>
              <a:t>Isso nem sempre acontece ... </a:t>
            </a:r>
          </a:p>
          <a:p>
            <a:endParaRPr lang="pt-BR" dirty="0"/>
          </a:p>
          <a:p>
            <a:r>
              <a:rPr lang="pt-BR" dirty="0" smtClean="0"/>
              <a:t>Em alguns casos ele se interessa por empresas que possuem capacidade de ganhos no futuro, e com isso, esperam ter maiores ganhos com a valorização das ações já emitidas junto ao mercado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612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Lucros retidos – parte </a:t>
            </a:r>
            <a:r>
              <a:rPr lang="pt-BR" sz="3600" b="1" dirty="0" smtClean="0"/>
              <a:t>técnica – considerando lucro</a:t>
            </a:r>
            <a:endParaRPr lang="pt-BR" sz="3600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23528" y="1345890"/>
            <a:ext cx="1728192" cy="63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Empresa</a:t>
            </a:r>
            <a:endParaRPr lang="pt-BR" sz="2400" b="1" dirty="0"/>
          </a:p>
        </p:txBody>
      </p:sp>
      <p:sp>
        <p:nvSpPr>
          <p:cNvPr id="15" name="Retângulo 14"/>
          <p:cNvSpPr/>
          <p:nvPr/>
        </p:nvSpPr>
        <p:spPr>
          <a:xfrm>
            <a:off x="2435763" y="1345890"/>
            <a:ext cx="1728192" cy="63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P</a:t>
            </a:r>
            <a:r>
              <a:rPr lang="pt-BR" sz="2400" b="1" dirty="0" smtClean="0"/>
              <a:t>roduz</a:t>
            </a:r>
            <a:endParaRPr lang="pt-BR" sz="2400" b="1" dirty="0"/>
          </a:p>
        </p:txBody>
      </p:sp>
      <p:sp>
        <p:nvSpPr>
          <p:cNvPr id="18" name="Retângulo 17"/>
          <p:cNvSpPr/>
          <p:nvPr/>
        </p:nvSpPr>
        <p:spPr>
          <a:xfrm>
            <a:off x="6660232" y="1345890"/>
            <a:ext cx="1728192" cy="63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LUCRO</a:t>
            </a:r>
            <a:endParaRPr lang="pt-BR" sz="2400" b="1" dirty="0"/>
          </a:p>
        </p:txBody>
      </p:sp>
      <p:sp>
        <p:nvSpPr>
          <p:cNvPr id="19" name="Retângulo 18"/>
          <p:cNvSpPr/>
          <p:nvPr/>
        </p:nvSpPr>
        <p:spPr>
          <a:xfrm>
            <a:off x="4547998" y="1345890"/>
            <a:ext cx="1728192" cy="6317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Vende</a:t>
            </a:r>
            <a:endParaRPr lang="pt-BR" sz="2400" b="1" dirty="0"/>
          </a:p>
        </p:txBody>
      </p:sp>
      <p:cxnSp>
        <p:nvCxnSpPr>
          <p:cNvPr id="28" name="Conector de seta reta 27"/>
          <p:cNvCxnSpPr>
            <a:stCxn id="10" idx="3"/>
            <a:endCxn id="15" idx="1"/>
          </p:cNvCxnSpPr>
          <p:nvPr/>
        </p:nvCxnSpPr>
        <p:spPr>
          <a:xfrm>
            <a:off x="2051721" y="1661787"/>
            <a:ext cx="384043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15" idx="3"/>
            <a:endCxn id="19" idx="1"/>
          </p:cNvCxnSpPr>
          <p:nvPr/>
        </p:nvCxnSpPr>
        <p:spPr>
          <a:xfrm>
            <a:off x="4163956" y="1661787"/>
            <a:ext cx="384043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19" idx="3"/>
            <a:endCxn id="18" idx="1"/>
          </p:cNvCxnSpPr>
          <p:nvPr/>
        </p:nvCxnSpPr>
        <p:spPr>
          <a:xfrm>
            <a:off x="6276190" y="1661787"/>
            <a:ext cx="384042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5292080" y="2841780"/>
            <a:ext cx="2160241" cy="9181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Distribuído aos acionistas ?</a:t>
            </a:r>
            <a:endParaRPr lang="pt-BR" sz="2400" b="1" dirty="0"/>
          </a:p>
        </p:txBody>
      </p:sp>
      <p:cxnSp>
        <p:nvCxnSpPr>
          <p:cNvPr id="43" name="Conector de seta reta 42"/>
          <p:cNvCxnSpPr>
            <a:stCxn id="18" idx="2"/>
            <a:endCxn id="42" idx="0"/>
          </p:cNvCxnSpPr>
          <p:nvPr/>
        </p:nvCxnSpPr>
        <p:spPr>
          <a:xfrm flipH="1">
            <a:off x="6372200" y="1977684"/>
            <a:ext cx="1152128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3809966" y="2504243"/>
            <a:ext cx="900000" cy="6750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SIM</a:t>
            </a:r>
            <a:endParaRPr lang="pt-BR" b="1" dirty="0"/>
          </a:p>
        </p:txBody>
      </p:sp>
      <p:sp>
        <p:nvSpPr>
          <p:cNvPr id="49" name="Elipse 48"/>
          <p:cNvSpPr/>
          <p:nvPr/>
        </p:nvSpPr>
        <p:spPr>
          <a:xfrm>
            <a:off x="3809966" y="3300831"/>
            <a:ext cx="900000" cy="6750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NÃO</a:t>
            </a:r>
            <a:endParaRPr lang="pt-BR" sz="1600" b="1" dirty="0"/>
          </a:p>
        </p:txBody>
      </p:sp>
      <p:cxnSp>
        <p:nvCxnSpPr>
          <p:cNvPr id="50" name="Conector de seta reta 49"/>
          <p:cNvCxnSpPr>
            <a:stCxn id="42" idx="1"/>
            <a:endCxn id="48" idx="6"/>
          </p:cNvCxnSpPr>
          <p:nvPr/>
        </p:nvCxnSpPr>
        <p:spPr>
          <a:xfrm flipH="1" flipV="1">
            <a:off x="4709967" y="2841780"/>
            <a:ext cx="582113" cy="45905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42" idx="1"/>
            <a:endCxn id="49" idx="6"/>
          </p:cNvCxnSpPr>
          <p:nvPr/>
        </p:nvCxnSpPr>
        <p:spPr>
          <a:xfrm flipH="1">
            <a:off x="4709967" y="3300831"/>
            <a:ext cx="582113" cy="3375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1475656" y="3321806"/>
            <a:ext cx="1876300" cy="6317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LUCRO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RETIDO</a:t>
            </a:r>
            <a:endParaRPr lang="pt-BR" sz="2400" b="1" dirty="0">
              <a:solidFill>
                <a:schemeClr val="tx1"/>
              </a:solidFill>
            </a:endParaRPr>
          </a:p>
        </p:txBody>
      </p:sp>
      <p:cxnSp>
        <p:nvCxnSpPr>
          <p:cNvPr id="57" name="Conector de seta reta 56"/>
          <p:cNvCxnSpPr>
            <a:stCxn id="49" idx="2"/>
            <a:endCxn id="56" idx="3"/>
          </p:cNvCxnSpPr>
          <p:nvPr/>
        </p:nvCxnSpPr>
        <p:spPr>
          <a:xfrm flipH="1" flipV="1">
            <a:off x="3351956" y="3637704"/>
            <a:ext cx="458010" cy="66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66"/>
          <p:cNvSpPr/>
          <p:nvPr/>
        </p:nvSpPr>
        <p:spPr>
          <a:xfrm>
            <a:off x="1475656" y="2525883"/>
            <a:ext cx="1876300" cy="6317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DIVIDENDOS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cxnSp>
        <p:nvCxnSpPr>
          <p:cNvPr id="69" name="Conector de seta reta 68"/>
          <p:cNvCxnSpPr>
            <a:stCxn id="48" idx="2"/>
            <a:endCxn id="67" idx="3"/>
          </p:cNvCxnSpPr>
          <p:nvPr/>
        </p:nvCxnSpPr>
        <p:spPr>
          <a:xfrm flipH="1">
            <a:off x="3351956" y="2841780"/>
            <a:ext cx="45801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 explicativo em forma de nuvem 72"/>
          <p:cNvSpPr/>
          <p:nvPr/>
        </p:nvSpPr>
        <p:spPr>
          <a:xfrm>
            <a:off x="3491880" y="4331643"/>
            <a:ext cx="5328592" cy="616372"/>
          </a:xfrm>
          <a:prstGeom prst="cloudCallout">
            <a:avLst>
              <a:gd name="adj1" fmla="val -31602"/>
              <a:gd name="adj2" fmla="val -1064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Para o caso de reter todo ou parte do todo...</a:t>
            </a:r>
            <a:endParaRPr lang="pt-BR" sz="20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0518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Custos dos lucros retidos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Os custos dos lucros </a:t>
            </a:r>
            <a:r>
              <a:rPr lang="pt-BR" dirty="0" smtClean="0"/>
              <a:t>retidos são </a:t>
            </a:r>
            <a:r>
              <a:rPr lang="pt-BR" dirty="0"/>
              <a:t>considerados </a:t>
            </a:r>
            <a:r>
              <a:rPr lang="pt-BR" dirty="0" smtClean="0"/>
              <a:t>como uma emissão </a:t>
            </a:r>
            <a:r>
              <a:rPr lang="pt-BR" dirty="0"/>
              <a:t>de </a:t>
            </a:r>
            <a:r>
              <a:rPr lang="pt-BR" dirty="0" smtClean="0"/>
              <a:t>ações ordinárias </a:t>
            </a:r>
            <a:r>
              <a:rPr lang="pt-BR" b="1" dirty="0" smtClean="0"/>
              <a:t>inteiramente subscritas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Assim, eles estão </a:t>
            </a:r>
            <a:r>
              <a:rPr lang="pt-BR" dirty="0"/>
              <a:t>relacionados ao custo das </a:t>
            </a:r>
            <a:r>
              <a:rPr lang="pt-BR" dirty="0" smtClean="0"/>
              <a:t>ações ordinárias e </a:t>
            </a:r>
            <a:r>
              <a:rPr lang="pt-BR" dirty="0"/>
              <a:t>precisam ser considerados como custo de oportunidade </a:t>
            </a:r>
            <a:r>
              <a:rPr lang="pt-BR" dirty="0" smtClean="0"/>
              <a:t>em relação </a:t>
            </a:r>
            <a:r>
              <a:rPr lang="pt-BR" dirty="0"/>
              <a:t>aos dividendos que o acionista deixou de receber.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Ou seja, se empresa não proporcionar ganho com o lucro retido, o acionista irá desejar receber o lucro e irá procurar outra oportunidade para aplicar o seu dinheiro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65648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Fórmula para calcular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36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716016" y="1401620"/>
            <a:ext cx="3672408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smtClean="0"/>
              <a:t>D1: Dividendo </a:t>
            </a:r>
            <a:r>
              <a:rPr lang="pt-BR" sz="2400" dirty="0" smtClean="0"/>
              <a:t>por ação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4716016" y="3075806"/>
            <a:ext cx="3672408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err="1" smtClean="0"/>
              <a:t>Nn</a:t>
            </a:r>
            <a:r>
              <a:rPr lang="pt-BR" sz="2400" dirty="0" smtClean="0"/>
              <a:t>: Valor </a:t>
            </a:r>
            <a:r>
              <a:rPr lang="pt-BR" sz="2400" dirty="0" smtClean="0"/>
              <a:t>líquido da ação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4716016" y="2103698"/>
            <a:ext cx="34168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g</a:t>
            </a:r>
            <a:r>
              <a:rPr lang="pt-BR" sz="2400" dirty="0" smtClean="0"/>
              <a:t>: Taxa </a:t>
            </a:r>
            <a:r>
              <a:rPr lang="pt-BR" sz="2400" dirty="0" smtClean="0"/>
              <a:t>esperada de </a:t>
            </a:r>
          </a:p>
          <a:p>
            <a:r>
              <a:rPr lang="pt-BR" sz="2400" dirty="0"/>
              <a:t>c</a:t>
            </a:r>
            <a:r>
              <a:rPr lang="pt-BR" sz="2400" dirty="0" smtClean="0"/>
              <a:t>rescimento do dividendo</a:t>
            </a:r>
            <a:endParaRPr lang="pt-BR" sz="2400" dirty="0"/>
          </a:p>
        </p:txBody>
      </p:sp>
      <p:sp>
        <p:nvSpPr>
          <p:cNvPr id="14" name="Retângulo 13"/>
          <p:cNvSpPr/>
          <p:nvPr/>
        </p:nvSpPr>
        <p:spPr>
          <a:xfrm>
            <a:off x="4716016" y="3777884"/>
            <a:ext cx="3672408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 err="1" smtClean="0"/>
              <a:t>Kp</a:t>
            </a:r>
            <a:r>
              <a:rPr lang="pt-BR" sz="2400" dirty="0" smtClean="0"/>
              <a:t>: Custo </a:t>
            </a:r>
            <a:r>
              <a:rPr lang="pt-BR" sz="2400" dirty="0" smtClean="0"/>
              <a:t>do lucro retido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48648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Calculando – exemplo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Empresa </a:t>
            </a:r>
            <a:r>
              <a:rPr lang="pt-BR" dirty="0"/>
              <a:t>faz a </a:t>
            </a:r>
            <a:r>
              <a:rPr lang="pt-BR" dirty="0" smtClean="0"/>
              <a:t>opção </a:t>
            </a:r>
            <a:r>
              <a:rPr lang="pt-BR" dirty="0"/>
              <a:t>de </a:t>
            </a:r>
            <a:r>
              <a:rPr lang="pt-BR" dirty="0" smtClean="0"/>
              <a:t>realizar parte </a:t>
            </a:r>
            <a:r>
              <a:rPr lang="pt-BR" dirty="0"/>
              <a:t>do investimento no valor de R$ 10.000.000,00 </a:t>
            </a:r>
            <a:r>
              <a:rPr lang="pt-BR" dirty="0" smtClean="0"/>
              <a:t>através de um </a:t>
            </a:r>
            <a:r>
              <a:rPr lang="pt-BR" dirty="0"/>
              <a:t>financiamento de </a:t>
            </a:r>
            <a:r>
              <a:rPr lang="pt-BR" dirty="0" smtClean="0"/>
              <a:t>LP, </a:t>
            </a:r>
            <a:r>
              <a:rPr lang="pt-BR" dirty="0"/>
              <a:t>com capital </a:t>
            </a:r>
            <a:r>
              <a:rPr lang="pt-BR" dirty="0" smtClean="0"/>
              <a:t>próprio, por meio da </a:t>
            </a:r>
            <a:r>
              <a:rPr lang="pt-BR" b="1" dirty="0" smtClean="0"/>
              <a:t>emissão de ações ordinárias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Calcular custo do capital, sabendo que: 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Empresa pagou R</a:t>
            </a:r>
            <a:r>
              <a:rPr lang="pt-BR" dirty="0"/>
              <a:t>$ 90,00 de dividendo por </a:t>
            </a:r>
            <a:r>
              <a:rPr lang="pt-BR" dirty="0" smtClean="0"/>
              <a:t>ação</a:t>
            </a:r>
          </a:p>
          <a:p>
            <a:pPr lvl="1"/>
            <a:r>
              <a:rPr lang="pt-BR" dirty="0" smtClean="0"/>
              <a:t>Cada ação vale R</a:t>
            </a:r>
            <a:r>
              <a:rPr lang="pt-BR" dirty="0"/>
              <a:t>$ </a:t>
            </a:r>
            <a:r>
              <a:rPr lang="pt-BR" dirty="0" smtClean="0"/>
              <a:t>950,00</a:t>
            </a:r>
          </a:p>
          <a:p>
            <a:pPr lvl="1"/>
            <a:r>
              <a:rPr lang="pt-BR" dirty="0" smtClean="0"/>
              <a:t>Custo da subscrição é de 3%</a:t>
            </a:r>
          </a:p>
          <a:p>
            <a:pPr lvl="1"/>
            <a:r>
              <a:rPr lang="pt-BR" dirty="0" smtClean="0"/>
              <a:t>Pagamento crescente e constante de dividendos a 4% a.a.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Empresa faz a opção de realizar parte do investimento no valor de R$ 10.000.000,00 através de um financiamento de </a:t>
            </a:r>
            <a:r>
              <a:rPr lang="pt-BR" dirty="0" smtClean="0"/>
              <a:t>LP, </a:t>
            </a:r>
            <a:r>
              <a:rPr lang="pt-BR" dirty="0"/>
              <a:t>com capital próprio, por meio </a:t>
            </a:r>
            <a:r>
              <a:rPr lang="pt-BR" b="1" dirty="0"/>
              <a:t>da </a:t>
            </a:r>
            <a:r>
              <a:rPr lang="pt-BR" b="1" dirty="0" smtClean="0"/>
              <a:t>utilização de lucros retidos.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Calcular custo do capital, sabendo que: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Empresa pagou R$ 90,00 de dividendo por ação</a:t>
            </a:r>
          </a:p>
          <a:p>
            <a:pPr lvl="1"/>
            <a:r>
              <a:rPr lang="pt-BR" dirty="0"/>
              <a:t>Cada ação vale R$ 950,00</a:t>
            </a:r>
          </a:p>
          <a:p>
            <a:pPr lvl="1"/>
            <a:r>
              <a:rPr lang="pt-BR" dirty="0" smtClean="0"/>
              <a:t>Pagamento </a:t>
            </a:r>
            <a:r>
              <a:rPr lang="pt-BR" dirty="0"/>
              <a:t>crescente e constante de dividendos a 4% a.a.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66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Calculando – resolução exemplo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950−28,5−90</m:t>
                          </m:r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+0,04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=0,1482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r>
                  <a:rPr lang="pt-BR" dirty="0" smtClean="0"/>
                  <a:t>Ou </a:t>
                </a:r>
                <a:r>
                  <a:rPr lang="pt-BR" b="1" dirty="0" smtClean="0"/>
                  <a:t>14,82%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pt-BR" dirty="0" smtClean="0"/>
              <a:t>Anotações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Dividendo por ação (D1):</a:t>
            </a:r>
          </a:p>
          <a:p>
            <a:pPr marL="0" indent="0">
              <a:buNone/>
            </a:pPr>
            <a:r>
              <a:rPr lang="pt-BR" dirty="0" smtClean="0"/>
              <a:t>90 de acordo com dados do exercício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Custo subscrição: </a:t>
            </a:r>
          </a:p>
          <a:p>
            <a:pPr marL="0" indent="0">
              <a:buNone/>
            </a:pPr>
            <a:r>
              <a:rPr lang="pt-BR" dirty="0" smtClean="0"/>
              <a:t>950 * 0,03 = 28,50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err="1" smtClean="0"/>
              <a:t>Nn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Valor líquido da ação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g </a:t>
            </a:r>
          </a:p>
          <a:p>
            <a:pPr marL="0" indent="0">
              <a:buNone/>
            </a:pPr>
            <a:r>
              <a:rPr lang="pt-BR" dirty="0" smtClean="0"/>
              <a:t>Pagamento dividendo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6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Calculando – resolução exemplo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r>
                        <a:rPr lang="pt-BR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950−90</m:t>
                          </m:r>
                        </m:den>
                      </m:f>
                      <m:r>
                        <a:rPr lang="pt-BR" b="0" i="0" smtClean="0">
                          <a:latin typeface="Cambria Math"/>
                        </a:rPr>
                        <m:t>+0,04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=0,1447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r>
                  <a:rPr lang="pt-BR" dirty="0" smtClean="0"/>
                  <a:t>Ou </a:t>
                </a:r>
                <a:r>
                  <a:rPr lang="pt-BR" b="1" dirty="0" smtClean="0"/>
                  <a:t>14,47%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pt-BR" dirty="0" smtClean="0"/>
              <a:t>Anotações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smtClean="0"/>
              <a:t>Dividendo por ação (D1):</a:t>
            </a:r>
          </a:p>
          <a:p>
            <a:pPr marL="0" indent="0">
              <a:buNone/>
            </a:pPr>
            <a:r>
              <a:rPr lang="pt-BR" dirty="0" smtClean="0"/>
              <a:t>90 de acordo com dados do exercício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err="1" smtClean="0"/>
              <a:t>Nn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Valor líquido da ação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g </a:t>
            </a:r>
          </a:p>
          <a:p>
            <a:pPr marL="0" indent="0">
              <a:buNone/>
            </a:pPr>
            <a:r>
              <a:rPr lang="pt-BR" dirty="0" smtClean="0"/>
              <a:t>Pagamento dividendo</a:t>
            </a: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80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Capital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b="1" dirty="0" smtClean="0"/>
              <a:t>Capital: </a:t>
            </a:r>
            <a:r>
              <a:rPr lang="pt-BR" dirty="0" smtClean="0"/>
              <a:t>Pode ser entendido como sendo o recurso utilizado pela empresa para financiar as suas </a:t>
            </a:r>
            <a:r>
              <a:rPr lang="pt-BR" dirty="0" smtClean="0"/>
              <a:t>atividades.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Custo de capital: </a:t>
            </a:r>
            <a:r>
              <a:rPr lang="pt-BR" dirty="0" smtClean="0"/>
              <a:t>Custo dos </a:t>
            </a:r>
            <a:r>
              <a:rPr lang="pt-BR" dirty="0"/>
              <a:t>recursos captado no mercado para financiamento da </a:t>
            </a:r>
            <a:r>
              <a:rPr lang="pt-BR" dirty="0" smtClean="0"/>
              <a:t>empresa </a:t>
            </a:r>
          </a:p>
          <a:p>
            <a:pPr lvl="1"/>
            <a:r>
              <a:rPr lang="pt-BR" dirty="0" smtClean="0"/>
              <a:t>Pode ser representado pela taxa de juros que as empresas usam para </a:t>
            </a:r>
            <a:r>
              <a:rPr lang="pt-BR" dirty="0" smtClean="0"/>
              <a:t>compor </a:t>
            </a:r>
            <a:r>
              <a:rPr lang="pt-BR" dirty="0" smtClean="0"/>
              <a:t>ou </a:t>
            </a:r>
            <a:r>
              <a:rPr lang="pt-BR" dirty="0" smtClean="0"/>
              <a:t>decompor </a:t>
            </a:r>
            <a:r>
              <a:rPr lang="pt-BR" dirty="0" smtClean="0"/>
              <a:t>o valor do dinheiro no tempo</a:t>
            </a:r>
          </a:p>
          <a:p>
            <a:pPr lvl="1"/>
            <a:r>
              <a:rPr lang="pt-BR" dirty="0" smtClean="0"/>
              <a:t>Em alguns casos, estaremos falando do retorno mínimo </a:t>
            </a:r>
            <a:r>
              <a:rPr lang="pt-BR" dirty="0"/>
              <a:t>que o investidor exigira, </a:t>
            </a:r>
            <a:r>
              <a:rPr lang="pt-BR" dirty="0" smtClean="0"/>
              <a:t>para investir recursos em uma organização.</a:t>
            </a:r>
          </a:p>
          <a:p>
            <a:pPr lvl="1"/>
            <a:endParaRPr lang="pt-BR" b="1" dirty="0"/>
          </a:p>
          <a:p>
            <a:r>
              <a:rPr lang="pt-BR" b="1" dirty="0" smtClean="0"/>
              <a:t>Na </a:t>
            </a:r>
            <a:r>
              <a:rPr lang="pt-BR" b="1" dirty="0" smtClean="0"/>
              <a:t>prática: </a:t>
            </a:r>
            <a:r>
              <a:rPr lang="pt-BR" dirty="0" smtClean="0"/>
              <a:t>Tenho </a:t>
            </a:r>
            <a:r>
              <a:rPr lang="pt-BR" dirty="0" smtClean="0"/>
              <a:t>um projeto: Será que coloco ou não dinheiro nele? Caso não </a:t>
            </a:r>
            <a:r>
              <a:rPr lang="pt-BR" dirty="0" smtClean="0"/>
              <a:t>tenha esse dinheiro, </a:t>
            </a:r>
            <a:r>
              <a:rPr lang="pt-BR" dirty="0" smtClean="0"/>
              <a:t>será que busco ou não </a:t>
            </a:r>
            <a:r>
              <a:rPr lang="pt-BR" dirty="0" smtClean="0"/>
              <a:t>recursos junto ao mercado?</a:t>
            </a:r>
            <a:endParaRPr lang="pt-BR" dirty="0" smtClean="0"/>
          </a:p>
          <a:p>
            <a:pPr marL="457200" lvl="1" indent="0">
              <a:buNone/>
            </a:pPr>
            <a:endParaRPr lang="pt-BR" b="1" dirty="0" smtClean="0"/>
          </a:p>
          <a:p>
            <a:pPr marL="457200" lvl="1" indent="0" algn="ctr">
              <a:buNone/>
            </a:pPr>
            <a:r>
              <a:rPr lang="pt-BR" b="1" dirty="0" smtClean="0"/>
              <a:t>O dinheiro sempre tem um “preço”!!!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170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Calculando – considerações do exemplo</a:t>
            </a:r>
            <a:endParaRPr lang="pt-BR" sz="3600" b="1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Custo da situação 1 é de 14,82% enquanto que na situação 2 o custo é de 14,47%</a:t>
            </a:r>
          </a:p>
          <a:p>
            <a:endParaRPr lang="pt-BR" dirty="0"/>
          </a:p>
          <a:p>
            <a:r>
              <a:rPr lang="pt-BR" dirty="0" smtClean="0"/>
              <a:t>Custo menor, dado que empresa não teve gastos adicionais com a subscrição de novas ações</a:t>
            </a:r>
          </a:p>
          <a:p>
            <a:endParaRPr lang="pt-BR" dirty="0"/>
          </a:p>
          <a:p>
            <a:r>
              <a:rPr lang="pt-BR" dirty="0" smtClean="0"/>
              <a:t>A diferença </a:t>
            </a:r>
            <a:r>
              <a:rPr lang="pt-BR" dirty="0"/>
              <a:t>entre o calculo do custo de </a:t>
            </a:r>
            <a:r>
              <a:rPr lang="pt-BR" dirty="0" smtClean="0"/>
              <a:t>emissão </a:t>
            </a:r>
            <a:r>
              <a:rPr lang="pt-BR" dirty="0"/>
              <a:t>de </a:t>
            </a:r>
            <a:r>
              <a:rPr lang="pt-BR" dirty="0" smtClean="0"/>
              <a:t>ações ordinárias e o </a:t>
            </a:r>
            <a:r>
              <a:rPr lang="pt-BR" dirty="0"/>
              <a:t>custo dos lucros retido </a:t>
            </a:r>
            <a:r>
              <a:rPr lang="pt-BR" b="1" dirty="0" smtClean="0"/>
              <a:t>são </a:t>
            </a:r>
            <a:r>
              <a:rPr lang="pt-BR" b="1" dirty="0"/>
              <a:t>apenas os custos de </a:t>
            </a:r>
            <a:r>
              <a:rPr lang="pt-BR" b="1" dirty="0" smtClean="0"/>
              <a:t>subscrição </a:t>
            </a:r>
            <a:r>
              <a:rPr lang="pt-BR" b="1" dirty="0"/>
              <a:t>que </a:t>
            </a:r>
            <a:r>
              <a:rPr lang="pt-BR" b="1" dirty="0" smtClean="0"/>
              <a:t>não existem </a:t>
            </a:r>
            <a:r>
              <a:rPr lang="pt-BR" dirty="0"/>
              <a:t>no caso de lucros retidos.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235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Atividade – situação problema p. 43-44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51571"/>
            <a:ext cx="8784976" cy="3643052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A companhia WX3 vai investir </a:t>
            </a:r>
            <a:r>
              <a:rPr lang="pt-BR" dirty="0" smtClean="0"/>
              <a:t>R</a:t>
            </a:r>
            <a:r>
              <a:rPr lang="pt-BR" dirty="0"/>
              <a:t>$ </a:t>
            </a:r>
            <a:r>
              <a:rPr lang="pt-BR" dirty="0" smtClean="0"/>
              <a:t>30 milhões </a:t>
            </a:r>
            <a:r>
              <a:rPr lang="pt-BR" dirty="0"/>
              <a:t>no projeto de expansão de sua rede </a:t>
            </a:r>
            <a:r>
              <a:rPr lang="pt-BR" dirty="0" smtClean="0"/>
              <a:t>de restaurantes. Você deve calcular o custo de capital para as seguintes situações e indicar qual delas apresenta o menor custo de financiamento de capital.</a:t>
            </a:r>
          </a:p>
          <a:p>
            <a:endParaRPr lang="pt-BR" dirty="0" smtClean="0"/>
          </a:p>
          <a:p>
            <a:r>
              <a:rPr lang="pt-BR" dirty="0" smtClean="0"/>
              <a:t>1ª. Situação: investimento de R$ 30.000.000,00 com financiamento de </a:t>
            </a:r>
            <a:r>
              <a:rPr lang="pt-BR" dirty="0"/>
              <a:t>logo prazo, com capital próprio, através da emissão </a:t>
            </a:r>
            <a:r>
              <a:rPr lang="pt-BR" dirty="0" smtClean="0"/>
              <a:t>de ações </a:t>
            </a:r>
            <a:r>
              <a:rPr lang="pt-BR" dirty="0"/>
              <a:t>ordinárias. Calcule o custo de utilização de </a:t>
            </a:r>
            <a:r>
              <a:rPr lang="pt-BR" dirty="0" smtClean="0"/>
              <a:t>capital próprio </a:t>
            </a:r>
            <a:r>
              <a:rPr lang="pt-BR" dirty="0"/>
              <a:t>via subscrição de ações ordinárias, sabendo que </a:t>
            </a:r>
            <a:r>
              <a:rPr lang="pt-BR" dirty="0" smtClean="0"/>
              <a:t>a empresa </a:t>
            </a:r>
            <a:r>
              <a:rPr lang="pt-BR" dirty="0"/>
              <a:t>pagou R$ 30,00 de dividendo por ação </a:t>
            </a:r>
            <a:r>
              <a:rPr lang="pt-BR" dirty="0" smtClean="0"/>
              <a:t>ordinária e </a:t>
            </a:r>
            <a:r>
              <a:rPr lang="pt-BR" dirty="0"/>
              <a:t>esta vale R$ 300,00, que o crescimento no </a:t>
            </a:r>
            <a:r>
              <a:rPr lang="pt-BR" dirty="0" smtClean="0"/>
              <a:t>pagamento dos </a:t>
            </a:r>
            <a:r>
              <a:rPr lang="pt-BR" dirty="0"/>
              <a:t>dividendos é constante a 3% ao ano e que o custo </a:t>
            </a:r>
            <a:r>
              <a:rPr lang="pt-BR" dirty="0" smtClean="0"/>
              <a:t>de subscrição </a:t>
            </a:r>
            <a:r>
              <a:rPr lang="pt-BR" dirty="0"/>
              <a:t>é de 4%.</a:t>
            </a:r>
          </a:p>
          <a:p>
            <a:endParaRPr lang="pt-BR" dirty="0" smtClean="0"/>
          </a:p>
          <a:p>
            <a:r>
              <a:rPr lang="pt-BR" dirty="0" smtClean="0"/>
              <a:t>2ª. situação</a:t>
            </a:r>
            <a:r>
              <a:rPr lang="pt-BR" dirty="0"/>
              <a:t>: </a:t>
            </a:r>
            <a:r>
              <a:rPr lang="pt-BR" dirty="0" smtClean="0"/>
              <a:t>investimento de R</a:t>
            </a:r>
            <a:r>
              <a:rPr lang="pt-BR" dirty="0"/>
              <a:t>$ 30.000.000,00 </a:t>
            </a:r>
            <a:r>
              <a:rPr lang="pt-BR" dirty="0" smtClean="0"/>
              <a:t>com financiamento </a:t>
            </a:r>
            <a:r>
              <a:rPr lang="pt-BR" dirty="0"/>
              <a:t>de logo prazo, com capital próprio</a:t>
            </a:r>
            <a:r>
              <a:rPr lang="pt-BR" dirty="0" smtClean="0"/>
              <a:t>, através </a:t>
            </a:r>
            <a:r>
              <a:rPr lang="pt-BR" dirty="0"/>
              <a:t>da utilização de lucros retidos. Calcule o custo </a:t>
            </a:r>
            <a:r>
              <a:rPr lang="pt-BR" dirty="0" smtClean="0"/>
              <a:t>de utilização </a:t>
            </a:r>
            <a:r>
              <a:rPr lang="pt-BR" dirty="0"/>
              <a:t>de capital próprio via lucros retidos, </a:t>
            </a:r>
            <a:r>
              <a:rPr lang="pt-BR" dirty="0" smtClean="0"/>
              <a:t>sabendo que </a:t>
            </a:r>
            <a:r>
              <a:rPr lang="pt-BR" dirty="0"/>
              <a:t>a empresa pagou R$ 30,00 de dividendo por </a:t>
            </a:r>
            <a:r>
              <a:rPr lang="pt-BR" dirty="0" smtClean="0"/>
              <a:t>ação ordinária </a:t>
            </a:r>
            <a:r>
              <a:rPr lang="pt-BR" dirty="0"/>
              <a:t>e esta vale R$ 300,00, e que o crescimento </a:t>
            </a:r>
            <a:r>
              <a:rPr lang="pt-BR" dirty="0" smtClean="0"/>
              <a:t>no pagamento </a:t>
            </a:r>
            <a:r>
              <a:rPr lang="pt-BR" dirty="0"/>
              <a:t>dos dividendos é constante a 3% ao ano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2875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Atividade – SP p. 43-44 (resolução)</a:t>
            </a:r>
            <a:endParaRPr lang="pt-BR" sz="3600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pt-BR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𝑘𝑝</m:t>
                      </m:r>
                      <m:r>
                        <a:rPr lang="pt-BR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pt-BR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sz="2200" b="0" i="1" smtClean="0">
                          <a:latin typeface="Cambria Math"/>
                        </a:rPr>
                        <m:t>+</m:t>
                      </m:r>
                      <m:r>
                        <a:rPr lang="pt-BR" sz="22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sz="2200" dirty="0" smtClean="0"/>
              </a:p>
              <a:p>
                <a:pPr marL="0" indent="0">
                  <a:buNone/>
                </a:pPr>
                <a:endParaRPr lang="pt-BR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i="1">
                          <a:latin typeface="Cambria Math"/>
                        </a:rPr>
                        <m:t>𝑘𝑝</m:t>
                      </m:r>
                      <m:r>
                        <a:rPr lang="pt-BR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200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pt-BR" sz="2200" b="0" i="1" smtClean="0">
                              <a:latin typeface="Cambria Math"/>
                            </a:rPr>
                            <m:t>300−12−30</m:t>
                          </m:r>
                        </m:den>
                      </m:f>
                      <m:r>
                        <a:rPr lang="pt-BR" sz="2200" i="1">
                          <a:latin typeface="Cambria Math"/>
                        </a:rPr>
                        <m:t>+</m:t>
                      </m:r>
                      <m:r>
                        <a:rPr lang="pt-BR" sz="2200" b="0" i="1" smtClean="0">
                          <a:latin typeface="Cambria Math"/>
                        </a:rPr>
                        <m:t>0,03</m:t>
                      </m:r>
                    </m:oMath>
                  </m:oMathPara>
                </a14:m>
                <a:endParaRPr lang="pt-BR" sz="2200" dirty="0" smtClean="0"/>
              </a:p>
              <a:p>
                <a:pPr marL="0" indent="0">
                  <a:buNone/>
                </a:pPr>
                <a:endParaRPr lang="pt-BR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latin typeface="Cambria Math"/>
                        </a:rPr>
                        <m:t>𝐾𝑝</m:t>
                      </m:r>
                      <m:r>
                        <a:rPr lang="pt-BR" sz="2200" b="0" i="1" smtClean="0">
                          <a:latin typeface="Cambria Math"/>
                        </a:rPr>
                        <m:t>=0,1463 </m:t>
                      </m:r>
                      <m:r>
                        <a:rPr lang="pt-BR" sz="2200" b="0" i="1" smtClean="0">
                          <a:latin typeface="Cambria Math"/>
                        </a:rPr>
                        <m:t>𝑜𝑢</m:t>
                      </m:r>
                      <m:r>
                        <a:rPr lang="pt-BR" sz="2200" b="0" i="1" smtClean="0">
                          <a:latin typeface="Cambria Math"/>
                        </a:rPr>
                        <m:t> 14,63%</m:t>
                      </m:r>
                    </m:oMath>
                  </m:oMathPara>
                </a14:m>
                <a:endParaRPr lang="pt-BR" sz="2200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Espaço Reservado para Conteúdo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/>
                        </a:rPr>
                        <m:t>𝑘𝑝</m:t>
                      </m:r>
                      <m:r>
                        <a:rPr lang="pt-BR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𝐷</m:t>
                          </m:r>
                          <m:r>
                            <a:rPr lang="pt-BR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t-BR" sz="2000" i="1">
                              <a:latin typeface="Cambria Math"/>
                            </a:rPr>
                            <m:t>𝑁𝑛</m:t>
                          </m:r>
                        </m:den>
                      </m:f>
                      <m:r>
                        <a:rPr lang="pt-BR" sz="2000" i="1">
                          <a:latin typeface="Cambria Math"/>
                        </a:rPr>
                        <m:t>+</m:t>
                      </m:r>
                      <m:r>
                        <a:rPr lang="pt-BR" sz="2000" i="1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𝑘𝑝</m:t>
                      </m:r>
                      <m:r>
                        <a:rPr lang="pt-B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pt-BR" sz="2000" i="1">
                              <a:latin typeface="Cambria Math"/>
                            </a:rPr>
                            <m:t>300−30</m:t>
                          </m:r>
                        </m:den>
                      </m:f>
                      <m:r>
                        <a:rPr lang="pt-BR" sz="2000" i="1">
                          <a:latin typeface="Cambria Math"/>
                        </a:rPr>
                        <m:t>+0,03</m:t>
                      </m:r>
                    </m:oMath>
                  </m:oMathPara>
                </a14:m>
                <a:endParaRPr lang="pt-BR" sz="2000" dirty="0"/>
              </a:p>
              <a:p>
                <a:pPr marL="0" indent="0">
                  <a:buNone/>
                </a:pPr>
                <a:endParaRPr lang="pt-BR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𝐾𝑝</m:t>
                      </m:r>
                      <m:r>
                        <a:rPr lang="pt-BR" sz="2000" i="1">
                          <a:latin typeface="Cambria Math"/>
                        </a:rPr>
                        <m:t>=0,1411 </m:t>
                      </m:r>
                      <m:r>
                        <a:rPr lang="pt-BR" sz="2000" i="1">
                          <a:latin typeface="Cambria Math"/>
                        </a:rPr>
                        <m:t>𝑜𝑢</m:t>
                      </m:r>
                      <m:r>
                        <a:rPr lang="pt-BR" sz="2000" i="1">
                          <a:latin typeface="Cambria Math"/>
                        </a:rPr>
                        <m:t> 14,11%</m:t>
                      </m:r>
                    </m:oMath>
                  </m:oMathPara>
                </a14:m>
                <a:endParaRPr lang="pt-BR" sz="2000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9" name="Espaço Reservado para Conteúdo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42</a:t>
            </a:fld>
            <a:endParaRPr lang="pt-BR" dirty="0"/>
          </a:p>
        </p:txBody>
      </p:sp>
      <p:sp>
        <p:nvSpPr>
          <p:cNvPr id="11" name="Texto explicativo em forma de nuvem 10"/>
          <p:cNvSpPr/>
          <p:nvPr/>
        </p:nvSpPr>
        <p:spPr>
          <a:xfrm>
            <a:off x="5940152" y="4155926"/>
            <a:ext cx="1872208" cy="540060"/>
          </a:xfrm>
          <a:prstGeom prst="cloudCallout">
            <a:avLst>
              <a:gd name="adj1" fmla="val 35186"/>
              <a:gd name="adj2" fmla="val -85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Opção de menor custo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5561133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Custo médio ponderado de capital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1.4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46356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Custo médio ponderado de capital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 custo médio ponderado do </a:t>
            </a:r>
            <a:r>
              <a:rPr lang="pt-BR" dirty="0" smtClean="0"/>
              <a:t>capital (CMPC) se trata de uma taxa que mede a remuneração requerida sobre o capital investido em uma determinada empresa ou entidade.</a:t>
            </a:r>
          </a:p>
          <a:p>
            <a:endParaRPr lang="pt-BR" dirty="0"/>
          </a:p>
          <a:p>
            <a:r>
              <a:rPr lang="pt-BR" dirty="0"/>
              <a:t>O CMPC é obtido pelo custo de cada fonte </a:t>
            </a:r>
            <a:r>
              <a:rPr lang="pt-BR" dirty="0" smtClean="0"/>
              <a:t>de capital, </a:t>
            </a:r>
            <a:r>
              <a:rPr lang="pt-BR" dirty="0"/>
              <a:t>ponderado por sua respectiva participação na estrutura de financiamento da empresa.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Em </a:t>
            </a:r>
            <a:r>
              <a:rPr lang="pt-BR" dirty="0" err="1" smtClean="0"/>
              <a:t>inglés</a:t>
            </a:r>
            <a:r>
              <a:rPr lang="pt-BR" dirty="0" smtClean="0"/>
              <a:t>, o CMPC é chamado de </a:t>
            </a:r>
            <a:r>
              <a:rPr lang="pt-BR" i="1" dirty="0" err="1" smtClean="0"/>
              <a:t>Weighted</a:t>
            </a:r>
            <a:r>
              <a:rPr lang="pt-BR" i="1" dirty="0" smtClean="0"/>
              <a:t> </a:t>
            </a:r>
            <a:r>
              <a:rPr lang="pt-BR" i="1" dirty="0" err="1"/>
              <a:t>Average</a:t>
            </a:r>
            <a:r>
              <a:rPr lang="pt-BR" i="1" dirty="0"/>
              <a:t> </a:t>
            </a:r>
            <a:r>
              <a:rPr lang="pt-BR" i="1" dirty="0" err="1"/>
              <a:t>Cost</a:t>
            </a:r>
            <a:r>
              <a:rPr lang="pt-BR" i="1" dirty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Capital</a:t>
            </a:r>
            <a:r>
              <a:rPr lang="pt-BR" b="1" i="1" dirty="0"/>
              <a:t> </a:t>
            </a:r>
            <a:r>
              <a:rPr lang="pt-BR" dirty="0" smtClean="0"/>
              <a:t>(WACC).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089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CMPC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Resumindo e simplificando:</a:t>
            </a:r>
          </a:p>
          <a:p>
            <a:endParaRPr lang="pt-BR" dirty="0"/>
          </a:p>
          <a:p>
            <a:pPr lvl="1"/>
            <a:r>
              <a:rPr lang="pt-BR" dirty="0" smtClean="0"/>
              <a:t>Imagine que para fazer um investimento você irá recorrer a diferentes fontes de financiamento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Imagine ainda que cada fonte possui uma taxa de desconto ou de retorno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Para descobrir o custo do capital, devemos achar o CMPC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89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CMPC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7655"/>
                <a:ext cx="8229600" cy="2886968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pt-BR" dirty="0" smtClean="0"/>
                  <a:t>Onde: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𝑲𝒂</m:t>
                    </m:r>
                  </m:oMath>
                </a14:m>
                <a:r>
                  <a:rPr lang="pt-BR" dirty="0" smtClean="0"/>
                  <a:t>: custo médio ponderado de capital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𝑾𝒊</m:t>
                    </m:r>
                  </m:oMath>
                </a14:m>
                <a:r>
                  <a:rPr lang="pt-BR" dirty="0" smtClean="0"/>
                  <a:t>: participação relativa de capital de terceiros no capital da empresa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𝑲𝒊</m:t>
                    </m:r>
                  </m:oMath>
                </a14:m>
                <a:r>
                  <a:rPr lang="pt-BR" dirty="0" smtClean="0"/>
                  <a:t>: custo do capital de terceiros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𝑾𝒑</m:t>
                    </m:r>
                  </m:oMath>
                </a14:m>
                <a:r>
                  <a:rPr lang="pt-BR" dirty="0" smtClean="0"/>
                  <a:t>: participação relativa de ações preferenciais no capital da empresa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𝑲𝒑</m:t>
                    </m:r>
                  </m:oMath>
                </a14:m>
                <a:r>
                  <a:rPr lang="pt-BR" dirty="0" smtClean="0"/>
                  <a:t>: custo das ações preferenciais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𝑾𝒔</m:t>
                    </m:r>
                  </m:oMath>
                </a14:m>
                <a:r>
                  <a:rPr lang="pt-BR" dirty="0" smtClean="0"/>
                  <a:t>: participação relativa de ações ordinárias no capital da empresa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1" i="1" smtClean="0">
                        <a:latin typeface="Cambria Math"/>
                      </a:rPr>
                      <m:t>𝑲𝒓</m:t>
                    </m:r>
                  </m:oMath>
                </a14:m>
                <a:r>
                  <a:rPr lang="pt-BR" dirty="0" smtClean="0"/>
                  <a:t>: custo das ações ordinárias</a:t>
                </a:r>
              </a:p>
              <a:p>
                <a:pPr marL="457200" lvl="1" indent="0">
                  <a:buNone/>
                </a:pPr>
                <a:endParaRPr lang="pt-BR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𝑊𝑖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𝑊𝑝</m:t>
                    </m:r>
                    <m:r>
                      <a:rPr lang="pt-BR" b="0" i="1" smtClean="0">
                        <a:latin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</a:rPr>
                      <m:t>𝑊𝑠</m:t>
                    </m:r>
                    <m:r>
                      <a:rPr lang="pt-BR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pt-BR" dirty="0" smtClean="0"/>
                  <a:t> (ou 100%)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3849291"/>
              </a:xfrm>
              <a:blipFill rotWithShape="1">
                <a:blip r:embed="rId2"/>
                <a:stretch>
                  <a:fillRect l="-815" t="-25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46</a:t>
            </a:fld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187624" y="1091375"/>
                <a:ext cx="6725751" cy="5232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/>
                        </a:rPr>
                        <m:t>𝐾𝑎</m:t>
                      </m:r>
                      <m:r>
                        <a:rPr lang="pt-BR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/>
                            </a:rPr>
                            <m:t>𝑊𝑖</m:t>
                          </m:r>
                          <m:r>
                            <a:rPr lang="pt-BR" sz="2800" i="1">
                              <a:latin typeface="Cambria Math"/>
                            </a:rPr>
                            <m:t>∗</m:t>
                          </m:r>
                          <m:r>
                            <a:rPr lang="pt-BR" sz="2800" i="1">
                              <a:latin typeface="Cambria Math"/>
                            </a:rPr>
                            <m:t>𝐾𝑖</m:t>
                          </m:r>
                        </m:e>
                      </m:d>
                      <m:r>
                        <a:rPr lang="pt-BR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/>
                            </a:rPr>
                            <m:t>𝑊𝑝</m:t>
                          </m:r>
                          <m:r>
                            <a:rPr lang="pt-BR" sz="2800" i="1">
                              <a:latin typeface="Cambria Math"/>
                            </a:rPr>
                            <m:t>∗</m:t>
                          </m:r>
                          <m:r>
                            <a:rPr lang="pt-BR" sz="2800" i="1">
                              <a:latin typeface="Cambria Math"/>
                            </a:rPr>
                            <m:t>𝐾𝑝</m:t>
                          </m:r>
                        </m:e>
                      </m:d>
                      <m:r>
                        <a:rPr lang="pt-BR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/>
                            </a:rPr>
                            <m:t>𝑊𝑠</m:t>
                          </m:r>
                          <m:r>
                            <a:rPr lang="pt-BR" sz="2800" i="1">
                              <a:latin typeface="Cambria Math"/>
                            </a:rPr>
                            <m:t>∗</m:t>
                          </m:r>
                          <m:r>
                            <a:rPr lang="pt-BR" sz="2800" i="1">
                              <a:latin typeface="Cambria Math"/>
                            </a:rPr>
                            <m:t>𝐾𝑟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455167"/>
                <a:ext cx="672575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23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CMPC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/>
              <a:t>Brealey</a:t>
            </a:r>
            <a:r>
              <a:rPr lang="pt-BR" dirty="0"/>
              <a:t> e </a:t>
            </a:r>
            <a:r>
              <a:rPr lang="pt-BR" dirty="0" smtClean="0"/>
              <a:t>Myers </a:t>
            </a:r>
            <a:r>
              <a:rPr lang="pt-BR" dirty="0"/>
              <a:t>afirmam </a:t>
            </a:r>
            <a:r>
              <a:rPr lang="pt-BR" dirty="0" smtClean="0"/>
              <a:t>que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 </a:t>
            </a:r>
            <a:r>
              <a:rPr lang="pt-BR" dirty="0"/>
              <a:t>um novo projeto é lucrativo o suficiente para pagar os juros sobre a dívida contraída para financiá-lo e, 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Também</a:t>
            </a:r>
            <a:r>
              <a:rPr lang="pt-BR" dirty="0"/>
              <a:t>, para gerar uma taxa de retorno superior à esperada sobre o patrimônio investido, deve-se considerá-lo como um bom projeto.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en-US" dirty="0"/>
              <a:t>BREALEY, Richard; MYERS, Stewart. </a:t>
            </a:r>
            <a:r>
              <a:rPr lang="en-US" b="1" i="1" dirty="0"/>
              <a:t>Principles of corporate finance</a:t>
            </a:r>
            <a:r>
              <a:rPr lang="en-US" dirty="0"/>
              <a:t>. 2ª ed.. International student edition: McGraw-Hill, 1984.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0609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Sabe-se </a:t>
            </a:r>
            <a:r>
              <a:rPr lang="pt-BR" dirty="0"/>
              <a:t>que o custo de </a:t>
            </a:r>
            <a:r>
              <a:rPr lang="pt-BR" dirty="0" smtClean="0"/>
              <a:t>empréstimo </a:t>
            </a: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de 9</a:t>
            </a:r>
            <a:r>
              <a:rPr lang="pt-BR" dirty="0" smtClean="0"/>
              <a:t>%, </a:t>
            </a:r>
            <a:r>
              <a:rPr lang="pt-BR" dirty="0"/>
              <a:t>o de </a:t>
            </a:r>
            <a:r>
              <a:rPr lang="pt-BR" dirty="0" smtClean="0"/>
              <a:t>ações preferenciais é de </a:t>
            </a:r>
            <a:r>
              <a:rPr lang="pt-BR" dirty="0"/>
              <a:t>11%, o de </a:t>
            </a:r>
            <a:r>
              <a:rPr lang="pt-BR" dirty="0" smtClean="0"/>
              <a:t>ações ordinárias é de 12%</a:t>
            </a:r>
          </a:p>
          <a:p>
            <a:endParaRPr lang="pt-BR" dirty="0"/>
          </a:p>
          <a:p>
            <a:r>
              <a:rPr lang="pt-BR" dirty="0" smtClean="0"/>
              <a:t>Vamos calcular </a:t>
            </a:r>
            <a:r>
              <a:rPr lang="pt-BR" dirty="0"/>
              <a:t>o custo </a:t>
            </a:r>
            <a:r>
              <a:rPr lang="pt-BR" dirty="0" smtClean="0"/>
              <a:t>médio </a:t>
            </a:r>
            <a:r>
              <a:rPr lang="pt-BR" dirty="0"/>
              <a:t>ponderado de capital de acordo com as </a:t>
            </a:r>
            <a:r>
              <a:rPr lang="pt-BR" dirty="0" smtClean="0"/>
              <a:t>seguinte situação:</a:t>
            </a:r>
          </a:p>
          <a:p>
            <a:endParaRPr lang="pt-BR" dirty="0" smtClean="0"/>
          </a:p>
          <a:p>
            <a:r>
              <a:rPr lang="pt-BR" dirty="0"/>
              <a:t>De acordo com os </a:t>
            </a:r>
            <a:r>
              <a:rPr lang="pt-BR" dirty="0" smtClean="0"/>
              <a:t>relatórios contábeis, </a:t>
            </a:r>
            <a:r>
              <a:rPr lang="pt-BR" dirty="0"/>
              <a:t>a empresa </a:t>
            </a:r>
            <a:r>
              <a:rPr lang="pt-BR" dirty="0" smtClean="0"/>
              <a:t>possuía, </a:t>
            </a:r>
            <a:r>
              <a:rPr lang="pt-BR" dirty="0"/>
              <a:t>em </a:t>
            </a:r>
            <a:r>
              <a:rPr lang="pt-BR" dirty="0" smtClean="0"/>
              <a:t>31/12/2014, </a:t>
            </a:r>
            <a:r>
              <a:rPr lang="pt-BR" dirty="0"/>
              <a:t>1.000.000 de </a:t>
            </a:r>
            <a:r>
              <a:rPr lang="pt-BR" dirty="0" smtClean="0"/>
              <a:t>ações ordinárias </a:t>
            </a:r>
            <a:r>
              <a:rPr lang="pt-BR" dirty="0"/>
              <a:t>a R$ 50,00; </a:t>
            </a:r>
            <a:r>
              <a:rPr lang="pt-BR" dirty="0" smtClean="0"/>
              <a:t>500.000 ações </a:t>
            </a:r>
            <a:r>
              <a:rPr lang="pt-BR" dirty="0"/>
              <a:t>preferenciais a R$ 50,00 e R$ 35.000.000 de </a:t>
            </a:r>
            <a:r>
              <a:rPr lang="pt-BR" dirty="0" smtClean="0"/>
              <a:t>empréstimos </a:t>
            </a:r>
            <a:r>
              <a:rPr lang="pt-BR" dirty="0"/>
              <a:t>de </a:t>
            </a:r>
            <a:r>
              <a:rPr lang="pt-BR" dirty="0" smtClean="0"/>
              <a:t>longo prazo</a:t>
            </a:r>
            <a:r>
              <a:rPr lang="pt-BR" dirty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290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1 - continuação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Contabilizando o capital total, temos: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49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93035"/>
              </p:ext>
            </p:extLst>
          </p:nvPr>
        </p:nvGraphicFramePr>
        <p:xfrm>
          <a:off x="107503" y="1977684"/>
          <a:ext cx="8856985" cy="224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Item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Referência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 (R$)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Participação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Percentual (%)</a:t>
                      </a:r>
                      <a:endParaRPr lang="pt-BR" sz="1400" b="1" dirty="0"/>
                    </a:p>
                  </a:txBody>
                  <a:tcPr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Empréstimos </a:t>
                      </a:r>
                    </a:p>
                    <a:p>
                      <a:r>
                        <a:rPr lang="pt-BR" sz="1400" dirty="0" smtClean="0"/>
                        <a:t>LP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35.000.000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35.000.000,00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0,3182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31,82</a:t>
                      </a:r>
                      <a:endParaRPr lang="pt-BR" sz="1400" b="1" dirty="0"/>
                    </a:p>
                  </a:txBody>
                  <a:tcPr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Ações preferenciais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500.000 * 50 =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25.000.000,00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0,2273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22,73</a:t>
                      </a:r>
                      <a:endParaRPr lang="pt-BR" sz="1400" b="1" dirty="0"/>
                    </a:p>
                  </a:txBody>
                  <a:tcPr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Ações </a:t>
                      </a:r>
                    </a:p>
                    <a:p>
                      <a:r>
                        <a:rPr lang="pt-BR" sz="1400" dirty="0" smtClean="0"/>
                        <a:t>ordinárias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1.000.00 * 50 =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50.000.000,00</a:t>
                      </a:r>
                      <a:endParaRPr lang="pt-BR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0,4545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45,45</a:t>
                      </a:r>
                      <a:endParaRPr lang="pt-BR" sz="1400" b="1" dirty="0"/>
                    </a:p>
                  </a:txBody>
                  <a:tcPr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Capital </a:t>
                      </a:r>
                    </a:p>
                    <a:p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110.000.000,00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</a:t>
                      </a:r>
                      <a:endParaRPr lang="pt-BR" sz="1400" b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100</a:t>
                      </a:r>
                      <a:endParaRPr lang="pt-BR" sz="1400" b="1" dirty="0"/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5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Em uma opção de “investimento”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Retorno deve ser acima do custo do </a:t>
            </a:r>
            <a:r>
              <a:rPr lang="pt-BR" dirty="0" smtClean="0"/>
              <a:t>capital.</a:t>
            </a:r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b="1" dirty="0" smtClean="0"/>
              <a:t>OU SEJA </a:t>
            </a:r>
          </a:p>
          <a:p>
            <a:endParaRPr lang="pt-BR" dirty="0" smtClean="0"/>
          </a:p>
          <a:p>
            <a:r>
              <a:rPr lang="pt-BR" dirty="0" smtClean="0"/>
              <a:t>Ele </a:t>
            </a:r>
            <a:r>
              <a:rPr lang="pt-BR" dirty="0" smtClean="0"/>
              <a:t>deve cobrir o custo de capital e ainda proporcionar rentabilidade para a pessoa que investiu em determinado </a:t>
            </a:r>
            <a:r>
              <a:rPr lang="pt-BR" dirty="0" smtClean="0"/>
              <a:t>projeto.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439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1 - continuação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𝐾𝑎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𝑊𝑖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𝐾𝑖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𝑊𝑝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𝐾𝑝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𝑊𝑠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𝐾𝑟</m:t>
                          </m:r>
                        </m:e>
                      </m:d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0,3182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0,09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0,2273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0,11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0,4545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0,12</m:t>
                          </m:r>
                        </m:e>
                      </m:d>
                      <m:r>
                        <a:rPr lang="pt-BR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0,1082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r>
                  <a:rPr lang="pt-BR" dirty="0" smtClean="0"/>
                  <a:t>Ou </a:t>
                </a:r>
                <a:r>
                  <a:rPr lang="pt-BR" b="1" dirty="0" smtClean="0"/>
                  <a:t>10,82%</a:t>
                </a:r>
                <a:endParaRPr lang="pt-BR" b="1" dirty="0"/>
              </a:p>
              <a:p>
                <a:pPr marL="0" indent="0">
                  <a:buNone/>
                </a:pP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843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Sabe-se que o custo de empréstimo </a:t>
            </a:r>
            <a:r>
              <a:rPr lang="pt-BR" dirty="0" smtClean="0"/>
              <a:t>é </a:t>
            </a:r>
            <a:r>
              <a:rPr lang="pt-BR" dirty="0"/>
              <a:t>de 9%, o de ações preferenciais </a:t>
            </a:r>
            <a:r>
              <a:rPr lang="pt-BR" dirty="0" smtClean="0"/>
              <a:t>é de </a:t>
            </a:r>
            <a:r>
              <a:rPr lang="pt-BR" dirty="0"/>
              <a:t>11%, o de ações </a:t>
            </a:r>
            <a:r>
              <a:rPr lang="pt-BR" dirty="0" smtClean="0"/>
              <a:t>ordinárias é de </a:t>
            </a:r>
            <a:r>
              <a:rPr lang="pt-BR" dirty="0"/>
              <a:t>12</a:t>
            </a:r>
            <a:r>
              <a:rPr lang="pt-BR" dirty="0" smtClean="0"/>
              <a:t>%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Vamos </a:t>
            </a:r>
            <a:r>
              <a:rPr lang="pt-BR" dirty="0"/>
              <a:t>calcular o custo </a:t>
            </a:r>
            <a:r>
              <a:rPr lang="pt-BR" dirty="0" smtClean="0"/>
              <a:t>médio ponderado </a:t>
            </a:r>
            <a:r>
              <a:rPr lang="pt-BR" dirty="0"/>
              <a:t>de </a:t>
            </a:r>
            <a:r>
              <a:rPr lang="pt-BR" dirty="0" smtClean="0"/>
              <a:t>capital de acordo com a </a:t>
            </a:r>
            <a:r>
              <a:rPr lang="pt-BR" dirty="0"/>
              <a:t>estrutura </a:t>
            </a:r>
            <a:r>
              <a:rPr lang="pt-BR" dirty="0" smtClean="0"/>
              <a:t>meta:</a:t>
            </a:r>
          </a:p>
          <a:p>
            <a:pPr lvl="1"/>
            <a:r>
              <a:rPr lang="pt-BR" dirty="0" smtClean="0"/>
              <a:t>Foi estabelecido que as proporções </a:t>
            </a:r>
            <a:r>
              <a:rPr lang="pt-BR" dirty="0"/>
              <a:t>desejadas da estrutura de </a:t>
            </a:r>
            <a:r>
              <a:rPr lang="pt-BR" dirty="0" smtClean="0"/>
              <a:t>capital seriam: 40</a:t>
            </a:r>
            <a:r>
              <a:rPr lang="pt-BR" dirty="0"/>
              <a:t>% de </a:t>
            </a:r>
            <a:r>
              <a:rPr lang="pt-BR" dirty="0" smtClean="0"/>
              <a:t>empréstimo, </a:t>
            </a:r>
            <a:r>
              <a:rPr lang="pt-BR" dirty="0"/>
              <a:t>10% com </a:t>
            </a:r>
            <a:r>
              <a:rPr lang="pt-BR" dirty="0" smtClean="0"/>
              <a:t>ações preferenciais e </a:t>
            </a:r>
            <a:r>
              <a:rPr lang="pt-BR" dirty="0"/>
              <a:t>50% com </a:t>
            </a:r>
            <a:r>
              <a:rPr lang="pt-BR" dirty="0" smtClean="0"/>
              <a:t>ações ordinárias.</a:t>
            </a:r>
          </a:p>
          <a:p>
            <a:endParaRPr lang="pt-BR" dirty="0"/>
          </a:p>
          <a:p>
            <a:r>
              <a:rPr lang="pt-BR" dirty="0" smtClean="0"/>
              <a:t>Vamos supor ainda que o volume de capital a ser financiado no longo prazo é de R$ 150.000.000,00</a:t>
            </a:r>
          </a:p>
          <a:p>
            <a:endParaRPr lang="pt-BR" dirty="0"/>
          </a:p>
          <a:p>
            <a:r>
              <a:rPr lang="pt-BR" dirty="0" smtClean="0"/>
              <a:t>Qual o custo do capital médio ponderado nesta situação?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750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2 - continuação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Os valores a serem captados são:</a:t>
                </a:r>
              </a:p>
              <a:p>
                <a:endParaRPr lang="pt-BR" dirty="0" smtClean="0"/>
              </a:p>
              <a:p>
                <a:pPr lvl="1"/>
                <a:r>
                  <a:rPr lang="pt-BR" sz="2400" b="1" dirty="0" smtClean="0"/>
                  <a:t>Empréstimos LP: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150.000.000∗0,4=</m:t>
                    </m:r>
                    <m:r>
                      <a:rPr lang="pt-BR" sz="2400" b="0" i="1" smtClean="0">
                        <a:latin typeface="Cambria Math"/>
                      </a:rPr>
                      <m:t>𝑅</m:t>
                    </m:r>
                    <m:r>
                      <a:rPr lang="pt-BR" sz="2400" b="0" i="1" smtClean="0">
                        <a:latin typeface="Cambria Math"/>
                      </a:rPr>
                      <m:t>$ 60.000.000,00</m:t>
                    </m:r>
                  </m:oMath>
                </a14:m>
                <a:r>
                  <a:rPr lang="pt-BR" sz="2400" dirty="0" smtClean="0"/>
                  <a:t> </a:t>
                </a:r>
              </a:p>
              <a:p>
                <a:pPr marL="457200" lvl="1" indent="0">
                  <a:buNone/>
                </a:pPr>
                <a:endParaRPr lang="pt-BR" sz="2400" b="0" i="1" dirty="0" smtClean="0">
                  <a:latin typeface="Cambria Math"/>
                </a:endParaRPr>
              </a:p>
              <a:p>
                <a:pPr lvl="1"/>
                <a:r>
                  <a:rPr lang="pt-BR" sz="2400" b="1" dirty="0" smtClean="0"/>
                  <a:t>Ações preferenciais: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/>
                      </a:rPr>
                      <m:t>150.000.000∗0,1=</m:t>
                    </m:r>
                    <m:r>
                      <a:rPr lang="pt-BR" sz="2400" b="0" i="1" smtClean="0">
                        <a:latin typeface="Cambria Math"/>
                      </a:rPr>
                      <m:t>𝑅</m:t>
                    </m:r>
                    <m:r>
                      <a:rPr lang="pt-BR" sz="2400" b="0" i="1" smtClean="0">
                        <a:latin typeface="Cambria Math"/>
                      </a:rPr>
                      <m:t>$ 15.000.000,00</m:t>
                    </m:r>
                  </m:oMath>
                </a14:m>
                <a:r>
                  <a:rPr lang="pt-BR" sz="2400" b="0" dirty="0" smtClean="0"/>
                  <a:t> </a:t>
                </a:r>
              </a:p>
              <a:p>
                <a:pPr marL="457200" lvl="1" indent="0">
                  <a:buNone/>
                </a:pPr>
                <a:endParaRPr lang="pt-BR" sz="2400" dirty="0"/>
              </a:p>
              <a:p>
                <a:pPr lvl="1"/>
                <a:r>
                  <a:rPr lang="pt-BR" sz="2400" b="1" dirty="0" smtClean="0"/>
                  <a:t>Ações ordinárias: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150.000.000∗,05=</m:t>
                      </m:r>
                      <m:r>
                        <a:rPr lang="pt-BR" sz="2400" b="0" i="1" smtClean="0">
                          <a:latin typeface="Cambria Math"/>
                        </a:rPr>
                        <m:t>𝑅</m:t>
                      </m:r>
                      <m:r>
                        <a:rPr lang="pt-BR" sz="2400" b="0" i="1" smtClean="0">
                          <a:latin typeface="Cambria Math"/>
                        </a:rPr>
                        <m:t>$ 75.000.000,00</m:t>
                      </m:r>
                    </m:oMath>
                  </m:oMathPara>
                </a14:m>
                <a:endParaRPr lang="pt-BR" sz="2400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06074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2 - continuação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pt-BR" dirty="0" smtClean="0"/>
                  <a:t>O custo médio ponderado da captação é:</a:t>
                </a: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𝐾𝑎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𝑊𝑖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𝐾𝑖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𝑊𝑝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𝐾𝑝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𝑊𝑠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𝐾𝑟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,4</m:t>
                          </m:r>
                          <m:r>
                            <a:rPr lang="pt-BR" i="1">
                              <a:latin typeface="Cambria Math"/>
                            </a:rPr>
                            <m:t>∗0,09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  <m:r>
                            <a:rPr lang="pt-BR" i="1">
                              <a:latin typeface="Cambria Math"/>
                            </a:rPr>
                            <m:t>∗0,11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0,5∗0,12</m:t>
                          </m:r>
                        </m:e>
                      </m:d>
                      <m:r>
                        <a:rPr lang="pt-BR" i="1">
                          <a:latin typeface="Cambria Math"/>
                          <a:ea typeface="Cambria Math"/>
                        </a:rPr>
                        <m:t>≅0,10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r>
                  <a:rPr lang="pt-BR" dirty="0" smtClean="0"/>
                  <a:t>Ou </a:t>
                </a:r>
                <a:r>
                  <a:rPr lang="pt-BR" b="1" dirty="0" smtClean="0"/>
                  <a:t>10,7%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10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3132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Calcular o </a:t>
            </a:r>
            <a:r>
              <a:rPr lang="pt-BR" dirty="0" smtClean="0"/>
              <a:t>CMPC, </a:t>
            </a:r>
            <a:r>
              <a:rPr lang="pt-BR" dirty="0"/>
              <a:t>com as </a:t>
            </a:r>
            <a:r>
              <a:rPr lang="pt-BR" dirty="0" smtClean="0"/>
              <a:t>proporções da estrutura </a:t>
            </a:r>
            <a:r>
              <a:rPr lang="pt-BR" dirty="0"/>
              <a:t>de capital (estrutura meta) em 35% de </a:t>
            </a:r>
            <a:r>
              <a:rPr lang="pt-BR" dirty="0" smtClean="0"/>
              <a:t>empréstimo, </a:t>
            </a:r>
            <a:r>
              <a:rPr lang="pt-BR" dirty="0"/>
              <a:t>15% </a:t>
            </a:r>
            <a:r>
              <a:rPr lang="pt-BR" dirty="0" smtClean="0"/>
              <a:t>com ações </a:t>
            </a:r>
            <a:r>
              <a:rPr lang="pt-BR" dirty="0"/>
              <a:t>preferenciais e 50% com </a:t>
            </a:r>
            <a:r>
              <a:rPr lang="pt-BR" dirty="0" smtClean="0"/>
              <a:t>ações ordinárias.</a:t>
            </a:r>
          </a:p>
          <a:p>
            <a:endParaRPr lang="pt-BR" dirty="0"/>
          </a:p>
          <a:p>
            <a:r>
              <a:rPr lang="pt-BR" dirty="0" smtClean="0"/>
              <a:t>Sabe-se que </a:t>
            </a:r>
            <a:r>
              <a:rPr lang="pt-BR" dirty="0"/>
              <a:t>o custo de </a:t>
            </a:r>
            <a:r>
              <a:rPr lang="pt-BR" dirty="0" smtClean="0"/>
              <a:t>empréstimo </a:t>
            </a: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de 10%, o de </a:t>
            </a:r>
            <a:r>
              <a:rPr lang="pt-BR" dirty="0" smtClean="0"/>
              <a:t>ações preferenciais de </a:t>
            </a:r>
            <a:r>
              <a:rPr lang="pt-BR" dirty="0"/>
              <a:t>12%, </a:t>
            </a:r>
            <a:r>
              <a:rPr lang="pt-BR" dirty="0" smtClean="0"/>
              <a:t>e o </a:t>
            </a:r>
            <a:r>
              <a:rPr lang="pt-BR" dirty="0"/>
              <a:t>de </a:t>
            </a:r>
            <a:r>
              <a:rPr lang="pt-BR" dirty="0" smtClean="0"/>
              <a:t>ações ordinárias é  13%.</a:t>
            </a:r>
          </a:p>
          <a:p>
            <a:endParaRPr lang="pt-BR" dirty="0"/>
          </a:p>
          <a:p>
            <a:r>
              <a:rPr lang="pt-BR" dirty="0" smtClean="0"/>
              <a:t>Se o retorno do projeto for de 8%, o mesmo deve ser considerado? E no caso de 15%?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4992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1 - resolução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pt-BR" dirty="0" smtClean="0"/>
                  <a:t>O CMPC </a:t>
                </a:r>
                <a:r>
                  <a:rPr lang="pt-BR" dirty="0"/>
                  <a:t>é:</a:t>
                </a: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𝑊𝑖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𝐾𝑖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𝑊𝑝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𝐾𝑝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𝑊𝑠</m:t>
                          </m:r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  <m:r>
                            <a:rPr lang="pt-BR" i="1">
                              <a:latin typeface="Cambria Math"/>
                            </a:rPr>
                            <m:t>𝐾𝑟</m:t>
                          </m:r>
                        </m:e>
                      </m:d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𝐾𝑎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35</m:t>
                          </m:r>
                          <m:r>
                            <a:rPr lang="pt-BR" i="1">
                              <a:latin typeface="Cambria Math"/>
                            </a:rPr>
                            <m:t>∗0,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  <m:r>
                            <a:rPr lang="pt-BR" i="1">
                              <a:latin typeface="Cambria Math"/>
                            </a:rPr>
                            <m:t>∗0,1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>
                              <a:latin typeface="Cambria Math"/>
                            </a:rPr>
                            <m:t>0,5∗0,1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=0,118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 algn="ctr">
                  <a:buNone/>
                </a:pPr>
                <a:r>
                  <a:rPr lang="pt-BR" dirty="0"/>
                  <a:t>Ou </a:t>
                </a:r>
                <a:r>
                  <a:rPr lang="pt-BR" b="1" dirty="0" smtClean="0"/>
                  <a:t>11,8%</a:t>
                </a:r>
              </a:p>
              <a:p>
                <a:pPr marL="0" indent="0" algn="ctr">
                  <a:buNone/>
                </a:pPr>
                <a:endParaRPr lang="pt-BR" b="1" dirty="0"/>
              </a:p>
              <a:p>
                <a:pPr marL="0" indent="0">
                  <a:buNone/>
                </a:pPr>
                <a:r>
                  <a:rPr lang="pt-BR" dirty="0" smtClean="0"/>
                  <a:t>A 8% o projeto não deve ser considerado. Já a 15% de retorno o mesmo deve ser considerado, dado que o retorno é maior do que o custo do capital.</a:t>
                </a:r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 r="-9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7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Ferramentas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Iremos aprender várias formas de analisar opções de investimentos, como a </a:t>
            </a:r>
            <a:r>
              <a:rPr lang="pt-BR" dirty="0" smtClean="0"/>
              <a:t>TIR.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TIR (taxa interna de retorno)</a:t>
            </a:r>
          </a:p>
          <a:p>
            <a:pPr lvl="1"/>
            <a:r>
              <a:rPr lang="pt-BR" dirty="0" smtClean="0"/>
              <a:t>Trata-se de uma taxa de desconto que zera o VPL</a:t>
            </a:r>
          </a:p>
          <a:p>
            <a:pPr lvl="1"/>
            <a:r>
              <a:rPr lang="pt-BR" dirty="0" smtClean="0"/>
              <a:t>Em outras palavras, se trata da taxa que ao ser aplicada </a:t>
            </a:r>
            <a:r>
              <a:rPr lang="pt-BR" dirty="0"/>
              <a:t>a </a:t>
            </a:r>
            <a:r>
              <a:rPr lang="pt-BR" dirty="0" smtClean="0"/>
              <a:t>um fluxo de caixa, </a:t>
            </a:r>
            <a:r>
              <a:rPr lang="pt-BR" dirty="0"/>
              <a:t>faz com que os valores das </a:t>
            </a:r>
            <a:r>
              <a:rPr lang="pt-BR" dirty="0" smtClean="0"/>
              <a:t>despesas, trazidas a valor presente, sejam iguais ao valor dos retornos dos investimentos trazidos também ao valor presente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REJEITAMOS PROJETO: 	</a:t>
            </a:r>
            <a:r>
              <a:rPr lang="pt-BR" dirty="0" smtClean="0"/>
              <a:t>Custo capital &gt; TIR</a:t>
            </a:r>
          </a:p>
          <a:p>
            <a:pPr lvl="1"/>
            <a:r>
              <a:rPr lang="pt-BR" b="1" dirty="0" smtClean="0"/>
              <a:t>ACEITAMOS PROJETO:</a:t>
            </a:r>
            <a:r>
              <a:rPr lang="pt-BR" dirty="0" smtClean="0"/>
              <a:t>	Custo capital &lt; TIR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60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Riscos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Risco </a:t>
            </a:r>
            <a:r>
              <a:rPr lang="pt-BR" b="1" dirty="0"/>
              <a:t>do </a:t>
            </a:r>
            <a:r>
              <a:rPr lang="pt-BR" b="1" dirty="0" smtClean="0"/>
              <a:t>negócio </a:t>
            </a:r>
            <a:r>
              <a:rPr lang="pt-BR" b="1" dirty="0"/>
              <a:t>ou </a:t>
            </a:r>
            <a:r>
              <a:rPr lang="pt-BR" b="1" dirty="0" smtClean="0"/>
              <a:t>econômico: </a:t>
            </a:r>
          </a:p>
          <a:p>
            <a:pPr lvl="1"/>
            <a:r>
              <a:rPr lang="pt-BR" dirty="0" smtClean="0"/>
              <a:t>Se relaciona </a:t>
            </a:r>
            <a:r>
              <a:rPr lang="pt-BR" dirty="0"/>
              <a:t>com o estado do </a:t>
            </a:r>
            <a:r>
              <a:rPr lang="pt-BR" dirty="0" smtClean="0"/>
              <a:t>lucro operacional</a:t>
            </a:r>
            <a:r>
              <a:rPr lang="pt-BR" dirty="0"/>
              <a:t>, lucro antes de juros e imposto de renda, como </a:t>
            </a:r>
            <a:r>
              <a:rPr lang="pt-BR" dirty="0" smtClean="0"/>
              <a:t>decorrência da variação </a:t>
            </a:r>
            <a:r>
              <a:rPr lang="pt-BR" dirty="0"/>
              <a:t>das receitas da companhia. </a:t>
            </a:r>
            <a:endParaRPr lang="pt-BR" dirty="0" smtClean="0"/>
          </a:p>
          <a:p>
            <a:endParaRPr lang="pt-BR" dirty="0"/>
          </a:p>
          <a:p>
            <a:pPr lvl="1"/>
            <a:r>
              <a:rPr lang="pt-BR" dirty="0" smtClean="0"/>
              <a:t>Os </a:t>
            </a:r>
            <a:r>
              <a:rPr lang="pt-BR" dirty="0"/>
              <a:t>projetos implantados </a:t>
            </a:r>
            <a:r>
              <a:rPr lang="pt-BR" dirty="0" smtClean="0"/>
              <a:t>pela companhia poderão </a:t>
            </a:r>
            <a:r>
              <a:rPr lang="pt-BR" dirty="0"/>
              <a:t>afetar o risco do negocio. </a:t>
            </a:r>
            <a:endParaRPr lang="pt-BR" dirty="0" smtClean="0"/>
          </a:p>
          <a:p>
            <a:endParaRPr lang="pt-BR" dirty="0"/>
          </a:p>
          <a:p>
            <a:pPr lvl="1"/>
            <a:r>
              <a:rPr lang="pt-BR" dirty="0" smtClean="0"/>
              <a:t>Fornecedores de recursos (próprios ou de terceiros) exigem maior remuneração a medida que risco aumenta e vice-versa.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8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Riscos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Risco </a:t>
            </a:r>
            <a:r>
              <a:rPr lang="pt-BR" b="1" dirty="0"/>
              <a:t>financeiro </a:t>
            </a:r>
            <a:endParaRPr lang="pt-BR" b="1" dirty="0" smtClean="0"/>
          </a:p>
          <a:p>
            <a:pPr lvl="1"/>
            <a:r>
              <a:rPr lang="pt-BR" dirty="0" smtClean="0"/>
              <a:t>Relacionado </a:t>
            </a:r>
            <a:r>
              <a:rPr lang="pt-BR" dirty="0"/>
              <a:t>com a </a:t>
            </a:r>
            <a:r>
              <a:rPr lang="pt-BR" dirty="0" smtClean="0"/>
              <a:t>variação </a:t>
            </a:r>
            <a:r>
              <a:rPr lang="pt-BR" dirty="0"/>
              <a:t>da rentabilidade </a:t>
            </a:r>
            <a:r>
              <a:rPr lang="pt-BR" dirty="0" smtClean="0"/>
              <a:t>da companhia</a:t>
            </a:r>
            <a:r>
              <a:rPr lang="pt-BR" dirty="0"/>
              <a:t>, representado por seu aumento do lucro sobre seu </a:t>
            </a:r>
            <a:r>
              <a:rPr lang="pt-BR" dirty="0" smtClean="0"/>
              <a:t>patrimônio.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Ele </a:t>
            </a:r>
            <a:r>
              <a:rPr lang="pt-BR" dirty="0"/>
              <a:t>se altera em </a:t>
            </a:r>
            <a:r>
              <a:rPr lang="pt-BR" dirty="0" smtClean="0"/>
              <a:t>função da composição </a:t>
            </a:r>
            <a:r>
              <a:rPr lang="pt-BR" dirty="0"/>
              <a:t>do financiamento de </a:t>
            </a:r>
            <a:r>
              <a:rPr lang="pt-BR" dirty="0" smtClean="0"/>
              <a:t>LP, </a:t>
            </a:r>
            <a:r>
              <a:rPr lang="pt-BR" dirty="0"/>
              <a:t>ou seja, a </a:t>
            </a:r>
            <a:r>
              <a:rPr lang="pt-BR" dirty="0" smtClean="0"/>
              <a:t>proporção da estrutura </a:t>
            </a:r>
            <a:r>
              <a:rPr lang="pt-BR" dirty="0"/>
              <a:t>de </a:t>
            </a:r>
            <a:r>
              <a:rPr lang="pt-BR" dirty="0" smtClean="0"/>
              <a:t>capital.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r>
              <a:rPr lang="pt-BR" dirty="0" smtClean="0"/>
              <a:t>Com </a:t>
            </a:r>
            <a:r>
              <a:rPr lang="pt-BR" dirty="0"/>
              <a:t>um aumento dos financiamentos de </a:t>
            </a:r>
            <a:r>
              <a:rPr lang="pt-BR" dirty="0" smtClean="0"/>
              <a:t>LP, </a:t>
            </a:r>
            <a:r>
              <a:rPr lang="pt-BR" dirty="0" smtClean="0"/>
              <a:t>a companhia aumenta o seu risco e seus custos </a:t>
            </a:r>
            <a:r>
              <a:rPr lang="pt-BR" dirty="0" smtClean="0"/>
              <a:t>financeiros.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53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Reflexão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“Se não vai obter lucros, não invista” </a:t>
            </a:r>
            <a:r>
              <a:rPr lang="pt-BR" dirty="0"/>
              <a:t>(</a:t>
            </a:r>
            <a:r>
              <a:rPr lang="pt-BR" dirty="0" err="1"/>
              <a:t>Lely</a:t>
            </a:r>
            <a:r>
              <a:rPr lang="pt-BR" dirty="0"/>
              <a:t> Santana</a:t>
            </a:r>
            <a:r>
              <a:rPr lang="pt-BR" dirty="0" smtClean="0"/>
              <a:t>).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Existe possibilidade de perder dinheiro (risco), então aumente o custo da </a:t>
            </a:r>
            <a:r>
              <a:rPr lang="pt-BR" dirty="0" smtClean="0"/>
              <a:t>captação.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03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4596</Words>
  <Application>Microsoft Office PowerPoint</Application>
  <PresentationFormat>Apresentação na tela (16:9)</PresentationFormat>
  <Paragraphs>716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Tema do Office</vt:lpstr>
      <vt:lpstr>Análise de Investimento e  Fontes de Financiamento</vt:lpstr>
      <vt:lpstr>Custo de capital</vt:lpstr>
      <vt:lpstr>Contexto</vt:lpstr>
      <vt:lpstr>Capital</vt:lpstr>
      <vt:lpstr>Em uma opção de “investimento”</vt:lpstr>
      <vt:lpstr>Ferramentas</vt:lpstr>
      <vt:lpstr>Riscos</vt:lpstr>
      <vt:lpstr>Riscos</vt:lpstr>
      <vt:lpstr>Reflexão</vt:lpstr>
      <vt:lpstr>Fatores que afetam custo do financiamento</vt:lpstr>
      <vt:lpstr>Financiamento no balanço patrimonial</vt:lpstr>
      <vt:lpstr>Situação problema</vt:lpstr>
      <vt:lpstr>Resolução da situação problema</vt:lpstr>
      <vt:lpstr>Atividade</vt:lpstr>
      <vt:lpstr>Resposta da atividade</vt:lpstr>
      <vt:lpstr>Custo de empréstimo a longo prazo</vt:lpstr>
      <vt:lpstr>Relembrando</vt:lpstr>
      <vt:lpstr>Fontes de financiamento</vt:lpstr>
      <vt:lpstr>Exemplo – situação 1</vt:lpstr>
      <vt:lpstr>Resolução do exemplo – situação 1</vt:lpstr>
      <vt:lpstr>Exemplo – situação 2</vt:lpstr>
      <vt:lpstr>Resolução do exemplo – situação 2</vt:lpstr>
      <vt:lpstr>Exemplo – situação 3</vt:lpstr>
      <vt:lpstr>Resolução do exemplo – situação 3</vt:lpstr>
      <vt:lpstr>Exercício (SP, p. 30-32)</vt:lpstr>
      <vt:lpstr>Resolução (SP, p. 30-32)</vt:lpstr>
      <vt:lpstr>Resolução (SP, p. 30-32)</vt:lpstr>
      <vt:lpstr>Resolução (SP, p. 30-32)</vt:lpstr>
      <vt:lpstr>Resolução (SP, p. 30-32)</vt:lpstr>
      <vt:lpstr>Custo dos lucros retidos</vt:lpstr>
      <vt:lpstr>Relembrando</vt:lpstr>
      <vt:lpstr>Lucros retidos</vt:lpstr>
      <vt:lpstr>Lucros retidos - considerações</vt:lpstr>
      <vt:lpstr>Lucros retidos – parte técnica – considerando lucro</vt:lpstr>
      <vt:lpstr>Custos dos lucros retidos</vt:lpstr>
      <vt:lpstr>Fórmula para calcular</vt:lpstr>
      <vt:lpstr>Calculando – exemplo</vt:lpstr>
      <vt:lpstr>Calculando – resolução exemplo</vt:lpstr>
      <vt:lpstr>Calculando – resolução exemplo</vt:lpstr>
      <vt:lpstr>Calculando – considerações do exemplo</vt:lpstr>
      <vt:lpstr>Atividade – situação problema p. 43-44</vt:lpstr>
      <vt:lpstr>Atividade – SP p. 43-44 (resolução)</vt:lpstr>
      <vt:lpstr>Custo médio ponderado de capital</vt:lpstr>
      <vt:lpstr>Custo médio ponderado de capital</vt:lpstr>
      <vt:lpstr>CMPC</vt:lpstr>
      <vt:lpstr>CMPC</vt:lpstr>
      <vt:lpstr>CMPC</vt:lpstr>
      <vt:lpstr>Exemplo 1</vt:lpstr>
      <vt:lpstr>Exemplo 1 - continuação</vt:lpstr>
      <vt:lpstr>Exemplo 1 - continuação</vt:lpstr>
      <vt:lpstr>Exemplo 2</vt:lpstr>
      <vt:lpstr>Exemplo 2 - continuação</vt:lpstr>
      <vt:lpstr>Exemplo 2 - continuação</vt:lpstr>
      <vt:lpstr>Atividade 1</vt:lpstr>
      <vt:lpstr>Atividade 1 - resolução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 e  Fontes de Financiamento</dc:title>
  <dc:creator>Diego Fernandes Emiliano Silva</dc:creator>
  <cp:lastModifiedBy>Diego Fernandes Emiliano Silva</cp:lastModifiedBy>
  <cp:revision>55</cp:revision>
  <dcterms:created xsi:type="dcterms:W3CDTF">2019-08-05T00:07:13Z</dcterms:created>
  <dcterms:modified xsi:type="dcterms:W3CDTF">2020-09-13T23:22:15Z</dcterms:modified>
</cp:coreProperties>
</file>