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sldIdLst>
    <p:sldId id="256" r:id="rId2"/>
    <p:sldId id="257" r:id="rId3"/>
    <p:sldId id="292" r:id="rId4"/>
    <p:sldId id="258" r:id="rId5"/>
    <p:sldId id="259" r:id="rId6"/>
    <p:sldId id="293" r:id="rId7"/>
    <p:sldId id="280" r:id="rId8"/>
    <p:sldId id="282" r:id="rId9"/>
    <p:sldId id="284" r:id="rId10"/>
    <p:sldId id="260" r:id="rId11"/>
    <p:sldId id="294" r:id="rId12"/>
    <p:sldId id="261" r:id="rId13"/>
    <p:sldId id="285" r:id="rId14"/>
    <p:sldId id="262" r:id="rId15"/>
    <p:sldId id="295" r:id="rId16"/>
    <p:sldId id="287" r:id="rId17"/>
    <p:sldId id="288" r:id="rId18"/>
    <p:sldId id="278" r:id="rId19"/>
    <p:sldId id="279" r:id="rId20"/>
    <p:sldId id="286" r:id="rId21"/>
    <p:sldId id="289" r:id="rId22"/>
    <p:sldId id="290" r:id="rId23"/>
    <p:sldId id="291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8" r:id="rId36"/>
    <p:sldId id="309" r:id="rId37"/>
    <p:sldId id="310" r:id="rId38"/>
    <p:sldId id="311" r:id="rId39"/>
    <p:sldId id="312" r:id="rId40"/>
    <p:sldId id="313" r:id="rId41"/>
    <p:sldId id="314" r:id="rId42"/>
    <p:sldId id="315" r:id="rId43"/>
    <p:sldId id="316" r:id="rId44"/>
    <p:sldId id="317" r:id="rId45"/>
    <p:sldId id="318" r:id="rId46"/>
    <p:sldId id="319" r:id="rId47"/>
    <p:sldId id="320" r:id="rId48"/>
    <p:sldId id="321" r:id="rId49"/>
    <p:sldId id="322" r:id="rId50"/>
    <p:sldId id="323" r:id="rId51"/>
    <p:sldId id="324" r:id="rId52"/>
    <p:sldId id="325" r:id="rId53"/>
    <p:sldId id="326" r:id="rId54"/>
    <p:sldId id="328" r:id="rId55"/>
    <p:sldId id="329" r:id="rId56"/>
    <p:sldId id="330" r:id="rId57"/>
    <p:sldId id="331" r:id="rId58"/>
    <p:sldId id="332" r:id="rId59"/>
    <p:sldId id="333" r:id="rId60"/>
    <p:sldId id="334" r:id="rId61"/>
    <p:sldId id="335" r:id="rId62"/>
    <p:sldId id="336" r:id="rId63"/>
    <p:sldId id="337" r:id="rId64"/>
    <p:sldId id="338" r:id="rId65"/>
    <p:sldId id="339" r:id="rId66"/>
    <p:sldId id="340" r:id="rId67"/>
    <p:sldId id="341" r:id="rId68"/>
    <p:sldId id="342" r:id="rId69"/>
    <p:sldId id="343" r:id="rId70"/>
    <p:sldId id="344" r:id="rId71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00B702-5B5F-46EE-A30A-7D6A812C0B2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D919B7F-CCDE-4ABA-925E-2ECDEF32A6E0}">
      <dgm:prSet phldrT="[Texto]"/>
      <dgm:spPr/>
      <dgm:t>
        <a:bodyPr/>
        <a:lstStyle/>
        <a:p>
          <a:r>
            <a:rPr lang="pt-BR" dirty="0" smtClean="0"/>
            <a:t>Presidente executivo</a:t>
          </a:r>
          <a:endParaRPr lang="pt-BR" dirty="0"/>
        </a:p>
      </dgm:t>
    </dgm:pt>
    <dgm:pt modelId="{E4D50072-D309-46DB-AF61-9C5454519762}" type="parTrans" cxnId="{64C0BC4A-22CB-4412-A0D1-33EAB07D1AAC}">
      <dgm:prSet/>
      <dgm:spPr/>
      <dgm:t>
        <a:bodyPr/>
        <a:lstStyle/>
        <a:p>
          <a:endParaRPr lang="pt-BR"/>
        </a:p>
      </dgm:t>
    </dgm:pt>
    <dgm:pt modelId="{12B1D65D-1CEF-474E-A49E-230E41A92539}" type="sibTrans" cxnId="{64C0BC4A-22CB-4412-A0D1-33EAB07D1AAC}">
      <dgm:prSet/>
      <dgm:spPr/>
      <dgm:t>
        <a:bodyPr/>
        <a:lstStyle/>
        <a:p>
          <a:endParaRPr lang="pt-BR"/>
        </a:p>
      </dgm:t>
    </dgm:pt>
    <dgm:pt modelId="{FCBC4CEF-36FF-49DA-B4D7-E4862FE1F388}">
      <dgm:prSet phldrT="[Texto]"/>
      <dgm:spPr/>
      <dgm:t>
        <a:bodyPr/>
        <a:lstStyle/>
        <a:p>
          <a:r>
            <a:rPr lang="pt-BR" dirty="0" smtClean="0"/>
            <a:t>Dir. RH</a:t>
          </a:r>
          <a:endParaRPr lang="pt-BR" dirty="0"/>
        </a:p>
      </dgm:t>
    </dgm:pt>
    <dgm:pt modelId="{73AC49D2-5744-4641-92FB-8C5A06F4C791}" type="parTrans" cxnId="{47E44F01-9DD6-49EE-BCB7-59D5B510C9E1}">
      <dgm:prSet/>
      <dgm:spPr/>
      <dgm:t>
        <a:bodyPr/>
        <a:lstStyle/>
        <a:p>
          <a:endParaRPr lang="pt-BR"/>
        </a:p>
      </dgm:t>
    </dgm:pt>
    <dgm:pt modelId="{171717CF-84EB-44BE-8B66-A7D55024B7EA}" type="sibTrans" cxnId="{47E44F01-9DD6-49EE-BCB7-59D5B510C9E1}">
      <dgm:prSet/>
      <dgm:spPr/>
      <dgm:t>
        <a:bodyPr/>
        <a:lstStyle/>
        <a:p>
          <a:endParaRPr lang="pt-BR"/>
        </a:p>
      </dgm:t>
    </dgm:pt>
    <dgm:pt modelId="{515CCCC7-38C7-480D-88AD-2BE00FC8DE87}">
      <dgm:prSet phldrT="[Texto]"/>
      <dgm:spPr/>
      <dgm:t>
        <a:bodyPr/>
        <a:lstStyle/>
        <a:p>
          <a:r>
            <a:rPr lang="pt-BR" dirty="0" smtClean="0"/>
            <a:t>Dir. Operacional</a:t>
          </a:r>
          <a:endParaRPr lang="pt-BR" dirty="0"/>
        </a:p>
      </dgm:t>
    </dgm:pt>
    <dgm:pt modelId="{0B2FD69F-C5DE-4A99-9B81-5C89B8F24E75}" type="parTrans" cxnId="{988941F8-8436-452E-9639-8AD4DD1DE7CC}">
      <dgm:prSet/>
      <dgm:spPr/>
      <dgm:t>
        <a:bodyPr/>
        <a:lstStyle/>
        <a:p>
          <a:endParaRPr lang="pt-BR"/>
        </a:p>
      </dgm:t>
    </dgm:pt>
    <dgm:pt modelId="{A1A6CE85-C03A-4419-962D-0AC0ADA444BC}" type="sibTrans" cxnId="{988941F8-8436-452E-9639-8AD4DD1DE7CC}">
      <dgm:prSet/>
      <dgm:spPr/>
      <dgm:t>
        <a:bodyPr/>
        <a:lstStyle/>
        <a:p>
          <a:endParaRPr lang="pt-BR"/>
        </a:p>
      </dgm:t>
    </dgm:pt>
    <dgm:pt modelId="{58346E66-B11D-41A1-8AD4-2DABCEB732A9}">
      <dgm:prSet phldrT="[Texto]"/>
      <dgm:spPr>
        <a:solidFill>
          <a:srgbClr val="FF0000"/>
        </a:solidFill>
      </dgm:spPr>
      <dgm:t>
        <a:bodyPr/>
        <a:lstStyle/>
        <a:p>
          <a:r>
            <a:rPr lang="pt-BR" dirty="0" smtClean="0"/>
            <a:t>Dir. Financeiro</a:t>
          </a:r>
          <a:endParaRPr lang="pt-BR" dirty="0"/>
        </a:p>
      </dgm:t>
    </dgm:pt>
    <dgm:pt modelId="{94588792-F029-4E6A-B8D1-53BAB6735677}" type="parTrans" cxnId="{B65EED73-AB02-4ED4-9DBA-A3AEA82248BE}">
      <dgm:prSet/>
      <dgm:spPr/>
      <dgm:t>
        <a:bodyPr/>
        <a:lstStyle/>
        <a:p>
          <a:endParaRPr lang="pt-BR"/>
        </a:p>
      </dgm:t>
    </dgm:pt>
    <dgm:pt modelId="{10E6A3A6-A1E2-4DB8-A29F-9F66767347C9}" type="sibTrans" cxnId="{B65EED73-AB02-4ED4-9DBA-A3AEA82248BE}">
      <dgm:prSet/>
      <dgm:spPr/>
      <dgm:t>
        <a:bodyPr/>
        <a:lstStyle/>
        <a:p>
          <a:endParaRPr lang="pt-BR"/>
        </a:p>
      </dgm:t>
    </dgm:pt>
    <dgm:pt modelId="{AA6EF50A-416A-4A57-89E4-AF609FAD0695}">
      <dgm:prSet phldrT="[Texto]"/>
      <dgm:spPr/>
      <dgm:t>
        <a:bodyPr/>
        <a:lstStyle/>
        <a:p>
          <a:r>
            <a:rPr lang="pt-BR" dirty="0" smtClean="0"/>
            <a:t>Dir. Marketing</a:t>
          </a:r>
          <a:endParaRPr lang="pt-BR" dirty="0"/>
        </a:p>
      </dgm:t>
    </dgm:pt>
    <dgm:pt modelId="{DE148DA1-6FD7-4204-BC54-02FDBA6D8010}" type="parTrans" cxnId="{45CCBBC0-1D02-4F6E-9E76-B4E2964349F5}">
      <dgm:prSet/>
      <dgm:spPr/>
      <dgm:t>
        <a:bodyPr/>
        <a:lstStyle/>
        <a:p>
          <a:endParaRPr lang="pt-BR"/>
        </a:p>
      </dgm:t>
    </dgm:pt>
    <dgm:pt modelId="{F8A7BD6F-6A49-4AC0-A137-F76D33B99B03}" type="sibTrans" cxnId="{45CCBBC0-1D02-4F6E-9E76-B4E2964349F5}">
      <dgm:prSet/>
      <dgm:spPr/>
      <dgm:t>
        <a:bodyPr/>
        <a:lstStyle/>
        <a:p>
          <a:endParaRPr lang="pt-BR"/>
        </a:p>
      </dgm:t>
    </dgm:pt>
    <dgm:pt modelId="{4C5DC6A1-185A-490F-9B3C-4B8ADAD932BA}" type="asst">
      <dgm:prSet/>
      <dgm:spPr/>
      <dgm:t>
        <a:bodyPr/>
        <a:lstStyle/>
        <a:p>
          <a:r>
            <a:rPr lang="pt-BR" dirty="0" smtClean="0"/>
            <a:t>Controladoria</a:t>
          </a:r>
          <a:endParaRPr lang="pt-BR" dirty="0"/>
        </a:p>
      </dgm:t>
    </dgm:pt>
    <dgm:pt modelId="{D64CD70A-BBAA-473E-AC14-830A8B4438D7}" type="parTrans" cxnId="{9EF38DDF-BB12-4B8F-A5B2-B232B11FA571}">
      <dgm:prSet/>
      <dgm:spPr/>
      <dgm:t>
        <a:bodyPr/>
        <a:lstStyle/>
        <a:p>
          <a:endParaRPr lang="pt-BR"/>
        </a:p>
      </dgm:t>
    </dgm:pt>
    <dgm:pt modelId="{7A218244-0A15-4110-AA30-40E296228750}" type="sibTrans" cxnId="{9EF38DDF-BB12-4B8F-A5B2-B232B11FA571}">
      <dgm:prSet/>
      <dgm:spPr/>
      <dgm:t>
        <a:bodyPr/>
        <a:lstStyle/>
        <a:p>
          <a:endParaRPr lang="pt-BR"/>
        </a:p>
      </dgm:t>
    </dgm:pt>
    <dgm:pt modelId="{B649786C-B647-40C7-A1E3-18A398AC2E06}" type="asst">
      <dgm:prSet/>
      <dgm:spPr/>
      <dgm:t>
        <a:bodyPr/>
        <a:lstStyle/>
        <a:p>
          <a:r>
            <a:rPr lang="pt-BR" dirty="0" smtClean="0"/>
            <a:t>Planejamento financeiro e tesouraria</a:t>
          </a:r>
          <a:endParaRPr lang="pt-BR" dirty="0"/>
        </a:p>
      </dgm:t>
    </dgm:pt>
    <dgm:pt modelId="{5194DB06-4C10-43D0-82DA-196805981FF5}" type="parTrans" cxnId="{448EB75B-920F-491F-8EF6-285C603E157E}">
      <dgm:prSet/>
      <dgm:spPr/>
      <dgm:t>
        <a:bodyPr/>
        <a:lstStyle/>
        <a:p>
          <a:endParaRPr lang="pt-BR"/>
        </a:p>
      </dgm:t>
    </dgm:pt>
    <dgm:pt modelId="{EF7D7843-76A3-47EF-B94A-B197D5ED24C7}" type="sibTrans" cxnId="{448EB75B-920F-491F-8EF6-285C603E157E}">
      <dgm:prSet/>
      <dgm:spPr/>
      <dgm:t>
        <a:bodyPr/>
        <a:lstStyle/>
        <a:p>
          <a:endParaRPr lang="pt-BR"/>
        </a:p>
      </dgm:t>
    </dgm:pt>
    <dgm:pt modelId="{0611E70D-9F01-47C0-B50E-D7E9078435E0}" type="pres">
      <dgm:prSet presAssocID="{E500B702-5B5F-46EE-A30A-7D6A812C0B2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65E05049-DC2A-47C1-9B20-E35766B11824}" type="pres">
      <dgm:prSet presAssocID="{9D919B7F-CCDE-4ABA-925E-2ECDEF32A6E0}" presName="hierRoot1" presStyleCnt="0">
        <dgm:presLayoutVars>
          <dgm:hierBranch val="init"/>
        </dgm:presLayoutVars>
      </dgm:prSet>
      <dgm:spPr/>
    </dgm:pt>
    <dgm:pt modelId="{26A68759-6E66-4D5C-9649-5DF4657BA80D}" type="pres">
      <dgm:prSet presAssocID="{9D919B7F-CCDE-4ABA-925E-2ECDEF32A6E0}" presName="rootComposite1" presStyleCnt="0"/>
      <dgm:spPr/>
    </dgm:pt>
    <dgm:pt modelId="{E0783989-F665-4138-9331-40B16F9DDF78}" type="pres">
      <dgm:prSet presAssocID="{9D919B7F-CCDE-4ABA-925E-2ECDEF32A6E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DF0051E-1200-4B5B-B23B-9C272490F58F}" type="pres">
      <dgm:prSet presAssocID="{9D919B7F-CCDE-4ABA-925E-2ECDEF32A6E0}" presName="rootConnector1" presStyleLbl="node1" presStyleIdx="0" presStyleCnt="0"/>
      <dgm:spPr/>
      <dgm:t>
        <a:bodyPr/>
        <a:lstStyle/>
        <a:p>
          <a:endParaRPr lang="pt-BR"/>
        </a:p>
      </dgm:t>
    </dgm:pt>
    <dgm:pt modelId="{A0FDEB6F-4364-4E91-9A54-6B4F53875C44}" type="pres">
      <dgm:prSet presAssocID="{9D919B7F-CCDE-4ABA-925E-2ECDEF32A6E0}" presName="hierChild2" presStyleCnt="0"/>
      <dgm:spPr/>
    </dgm:pt>
    <dgm:pt modelId="{B3BEB40F-D455-49FF-80DF-C20A2E80E359}" type="pres">
      <dgm:prSet presAssocID="{73AC49D2-5744-4641-92FB-8C5A06F4C791}" presName="Name37" presStyleLbl="parChTrans1D2" presStyleIdx="0" presStyleCnt="4"/>
      <dgm:spPr/>
      <dgm:t>
        <a:bodyPr/>
        <a:lstStyle/>
        <a:p>
          <a:endParaRPr lang="pt-BR"/>
        </a:p>
      </dgm:t>
    </dgm:pt>
    <dgm:pt modelId="{EEFC5692-A00F-4B9A-A0BB-9A85A4E7FB11}" type="pres">
      <dgm:prSet presAssocID="{FCBC4CEF-36FF-49DA-B4D7-E4862FE1F388}" presName="hierRoot2" presStyleCnt="0">
        <dgm:presLayoutVars>
          <dgm:hierBranch val="init"/>
        </dgm:presLayoutVars>
      </dgm:prSet>
      <dgm:spPr/>
    </dgm:pt>
    <dgm:pt modelId="{63EBE68B-24D8-4594-8BC1-0A1E26ABAE6D}" type="pres">
      <dgm:prSet presAssocID="{FCBC4CEF-36FF-49DA-B4D7-E4862FE1F388}" presName="rootComposite" presStyleCnt="0"/>
      <dgm:spPr/>
    </dgm:pt>
    <dgm:pt modelId="{9710CCE6-ECAA-46A3-804D-9425BABA769B}" type="pres">
      <dgm:prSet presAssocID="{FCBC4CEF-36FF-49DA-B4D7-E4862FE1F388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457A18B-F9DD-4F8D-979E-92C920DBBA8B}" type="pres">
      <dgm:prSet presAssocID="{FCBC4CEF-36FF-49DA-B4D7-E4862FE1F388}" presName="rootConnector" presStyleLbl="node2" presStyleIdx="0" presStyleCnt="4"/>
      <dgm:spPr/>
      <dgm:t>
        <a:bodyPr/>
        <a:lstStyle/>
        <a:p>
          <a:endParaRPr lang="pt-BR"/>
        </a:p>
      </dgm:t>
    </dgm:pt>
    <dgm:pt modelId="{D74349B3-1353-4C59-9420-4F5869C0D309}" type="pres">
      <dgm:prSet presAssocID="{FCBC4CEF-36FF-49DA-B4D7-E4862FE1F388}" presName="hierChild4" presStyleCnt="0"/>
      <dgm:spPr/>
    </dgm:pt>
    <dgm:pt modelId="{3ED1FD30-9DE8-4F39-A46C-2CC9BD63C70C}" type="pres">
      <dgm:prSet presAssocID="{FCBC4CEF-36FF-49DA-B4D7-E4862FE1F388}" presName="hierChild5" presStyleCnt="0"/>
      <dgm:spPr/>
    </dgm:pt>
    <dgm:pt modelId="{8430CFBB-3461-4935-A8BE-E551FAF26491}" type="pres">
      <dgm:prSet presAssocID="{0B2FD69F-C5DE-4A99-9B81-5C89B8F24E75}" presName="Name37" presStyleLbl="parChTrans1D2" presStyleIdx="1" presStyleCnt="4"/>
      <dgm:spPr/>
      <dgm:t>
        <a:bodyPr/>
        <a:lstStyle/>
        <a:p>
          <a:endParaRPr lang="pt-BR"/>
        </a:p>
      </dgm:t>
    </dgm:pt>
    <dgm:pt modelId="{4EAA6E78-083B-47D0-AB63-89C9A938592F}" type="pres">
      <dgm:prSet presAssocID="{515CCCC7-38C7-480D-88AD-2BE00FC8DE87}" presName="hierRoot2" presStyleCnt="0">
        <dgm:presLayoutVars>
          <dgm:hierBranch val="init"/>
        </dgm:presLayoutVars>
      </dgm:prSet>
      <dgm:spPr/>
    </dgm:pt>
    <dgm:pt modelId="{15DF4710-5503-4EA0-A132-A824BB36B30F}" type="pres">
      <dgm:prSet presAssocID="{515CCCC7-38C7-480D-88AD-2BE00FC8DE87}" presName="rootComposite" presStyleCnt="0"/>
      <dgm:spPr/>
    </dgm:pt>
    <dgm:pt modelId="{4BB638A2-DE67-4C5D-A8CA-55EDAA85C679}" type="pres">
      <dgm:prSet presAssocID="{515CCCC7-38C7-480D-88AD-2BE00FC8DE87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8690C79-6438-4115-BD9F-CD0FEF166B96}" type="pres">
      <dgm:prSet presAssocID="{515CCCC7-38C7-480D-88AD-2BE00FC8DE87}" presName="rootConnector" presStyleLbl="node2" presStyleIdx="1" presStyleCnt="4"/>
      <dgm:spPr/>
      <dgm:t>
        <a:bodyPr/>
        <a:lstStyle/>
        <a:p>
          <a:endParaRPr lang="pt-BR"/>
        </a:p>
      </dgm:t>
    </dgm:pt>
    <dgm:pt modelId="{BB9B7490-2A74-43A7-9CAB-D81FA1591064}" type="pres">
      <dgm:prSet presAssocID="{515CCCC7-38C7-480D-88AD-2BE00FC8DE87}" presName="hierChild4" presStyleCnt="0"/>
      <dgm:spPr/>
    </dgm:pt>
    <dgm:pt modelId="{B856D78C-D0ED-4249-BD26-79B764FAAA76}" type="pres">
      <dgm:prSet presAssocID="{515CCCC7-38C7-480D-88AD-2BE00FC8DE87}" presName="hierChild5" presStyleCnt="0"/>
      <dgm:spPr/>
    </dgm:pt>
    <dgm:pt modelId="{28F4C2F8-13DF-4851-82DB-931A753C63C4}" type="pres">
      <dgm:prSet presAssocID="{94588792-F029-4E6A-B8D1-53BAB6735677}" presName="Name37" presStyleLbl="parChTrans1D2" presStyleIdx="2" presStyleCnt="4"/>
      <dgm:spPr/>
      <dgm:t>
        <a:bodyPr/>
        <a:lstStyle/>
        <a:p>
          <a:endParaRPr lang="pt-BR"/>
        </a:p>
      </dgm:t>
    </dgm:pt>
    <dgm:pt modelId="{153ECCAA-4679-4346-9105-35A28210476C}" type="pres">
      <dgm:prSet presAssocID="{58346E66-B11D-41A1-8AD4-2DABCEB732A9}" presName="hierRoot2" presStyleCnt="0">
        <dgm:presLayoutVars>
          <dgm:hierBranch val="init"/>
        </dgm:presLayoutVars>
      </dgm:prSet>
      <dgm:spPr/>
    </dgm:pt>
    <dgm:pt modelId="{A765FE9F-52FC-4466-AFCA-CF2DE6E87CC7}" type="pres">
      <dgm:prSet presAssocID="{58346E66-B11D-41A1-8AD4-2DABCEB732A9}" presName="rootComposite" presStyleCnt="0"/>
      <dgm:spPr/>
    </dgm:pt>
    <dgm:pt modelId="{1A704C0D-AC6C-402B-8186-8721BA85F5EE}" type="pres">
      <dgm:prSet presAssocID="{58346E66-B11D-41A1-8AD4-2DABCEB732A9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121D6BC-CFCA-4B95-8D62-658F89FF251A}" type="pres">
      <dgm:prSet presAssocID="{58346E66-B11D-41A1-8AD4-2DABCEB732A9}" presName="rootConnector" presStyleLbl="node2" presStyleIdx="2" presStyleCnt="4"/>
      <dgm:spPr/>
      <dgm:t>
        <a:bodyPr/>
        <a:lstStyle/>
        <a:p>
          <a:endParaRPr lang="pt-BR"/>
        </a:p>
      </dgm:t>
    </dgm:pt>
    <dgm:pt modelId="{953307FC-2F3B-4EB2-A6D7-835A40B42827}" type="pres">
      <dgm:prSet presAssocID="{58346E66-B11D-41A1-8AD4-2DABCEB732A9}" presName="hierChild4" presStyleCnt="0"/>
      <dgm:spPr/>
    </dgm:pt>
    <dgm:pt modelId="{C939DE9D-D360-4BC3-AB90-D3F1189FB59E}" type="pres">
      <dgm:prSet presAssocID="{58346E66-B11D-41A1-8AD4-2DABCEB732A9}" presName="hierChild5" presStyleCnt="0"/>
      <dgm:spPr/>
    </dgm:pt>
    <dgm:pt modelId="{A9966447-5F0C-411C-8889-95D71C1D225E}" type="pres">
      <dgm:prSet presAssocID="{D64CD70A-BBAA-473E-AC14-830A8B4438D7}" presName="Name111" presStyleLbl="parChTrans1D3" presStyleIdx="0" presStyleCnt="2"/>
      <dgm:spPr/>
      <dgm:t>
        <a:bodyPr/>
        <a:lstStyle/>
        <a:p>
          <a:endParaRPr lang="pt-BR"/>
        </a:p>
      </dgm:t>
    </dgm:pt>
    <dgm:pt modelId="{43057AD6-356A-4BB8-8E34-7DDFBC3DD3AC}" type="pres">
      <dgm:prSet presAssocID="{4C5DC6A1-185A-490F-9B3C-4B8ADAD932BA}" presName="hierRoot3" presStyleCnt="0">
        <dgm:presLayoutVars>
          <dgm:hierBranch val="init"/>
        </dgm:presLayoutVars>
      </dgm:prSet>
      <dgm:spPr/>
    </dgm:pt>
    <dgm:pt modelId="{6291ABAF-4F02-46C8-9A2C-15E53AC5E017}" type="pres">
      <dgm:prSet presAssocID="{4C5DC6A1-185A-490F-9B3C-4B8ADAD932BA}" presName="rootComposite3" presStyleCnt="0"/>
      <dgm:spPr/>
    </dgm:pt>
    <dgm:pt modelId="{AC7E8A2F-6BD8-40C0-985E-4A74914DE54F}" type="pres">
      <dgm:prSet presAssocID="{4C5DC6A1-185A-490F-9B3C-4B8ADAD932BA}" presName="rootText3" presStyleLbl="asst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042C2F5-3300-4177-BD23-80830A4E3D7C}" type="pres">
      <dgm:prSet presAssocID="{4C5DC6A1-185A-490F-9B3C-4B8ADAD932BA}" presName="rootConnector3" presStyleLbl="asst2" presStyleIdx="0" presStyleCnt="2"/>
      <dgm:spPr/>
      <dgm:t>
        <a:bodyPr/>
        <a:lstStyle/>
        <a:p>
          <a:endParaRPr lang="pt-BR"/>
        </a:p>
      </dgm:t>
    </dgm:pt>
    <dgm:pt modelId="{8FE1AF82-DB1E-44E9-A8F3-C343CDF7528A}" type="pres">
      <dgm:prSet presAssocID="{4C5DC6A1-185A-490F-9B3C-4B8ADAD932BA}" presName="hierChild6" presStyleCnt="0"/>
      <dgm:spPr/>
    </dgm:pt>
    <dgm:pt modelId="{B6A27AAC-C24F-4565-A6F8-F2FA3AC25C41}" type="pres">
      <dgm:prSet presAssocID="{4C5DC6A1-185A-490F-9B3C-4B8ADAD932BA}" presName="hierChild7" presStyleCnt="0"/>
      <dgm:spPr/>
    </dgm:pt>
    <dgm:pt modelId="{162BF51D-70F5-4C2B-8314-CC7ECA0B0C32}" type="pres">
      <dgm:prSet presAssocID="{5194DB06-4C10-43D0-82DA-196805981FF5}" presName="Name111" presStyleLbl="parChTrans1D3" presStyleIdx="1" presStyleCnt="2"/>
      <dgm:spPr/>
      <dgm:t>
        <a:bodyPr/>
        <a:lstStyle/>
        <a:p>
          <a:endParaRPr lang="pt-BR"/>
        </a:p>
      </dgm:t>
    </dgm:pt>
    <dgm:pt modelId="{5DF05692-6F1F-480A-9D98-337CC7B9A85F}" type="pres">
      <dgm:prSet presAssocID="{B649786C-B647-40C7-A1E3-18A398AC2E06}" presName="hierRoot3" presStyleCnt="0">
        <dgm:presLayoutVars>
          <dgm:hierBranch val="init"/>
        </dgm:presLayoutVars>
      </dgm:prSet>
      <dgm:spPr/>
    </dgm:pt>
    <dgm:pt modelId="{8428B7B2-0423-4CF7-B65C-EE5985BFA5B2}" type="pres">
      <dgm:prSet presAssocID="{B649786C-B647-40C7-A1E3-18A398AC2E06}" presName="rootComposite3" presStyleCnt="0"/>
      <dgm:spPr/>
    </dgm:pt>
    <dgm:pt modelId="{2ACB2F44-3992-4831-BF40-4F12A40B1D47}" type="pres">
      <dgm:prSet presAssocID="{B649786C-B647-40C7-A1E3-18A398AC2E06}" presName="rootText3" presStyleLbl="asst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D187396-06E7-4311-8BF6-2F0AA7BA28AF}" type="pres">
      <dgm:prSet presAssocID="{B649786C-B647-40C7-A1E3-18A398AC2E06}" presName="rootConnector3" presStyleLbl="asst2" presStyleIdx="1" presStyleCnt="2"/>
      <dgm:spPr/>
      <dgm:t>
        <a:bodyPr/>
        <a:lstStyle/>
        <a:p>
          <a:endParaRPr lang="pt-BR"/>
        </a:p>
      </dgm:t>
    </dgm:pt>
    <dgm:pt modelId="{62474E08-45B2-4998-A269-DCA4BA0F11A4}" type="pres">
      <dgm:prSet presAssocID="{B649786C-B647-40C7-A1E3-18A398AC2E06}" presName="hierChild6" presStyleCnt="0"/>
      <dgm:spPr/>
    </dgm:pt>
    <dgm:pt modelId="{49939D30-A102-4C9A-A274-F4B45E379288}" type="pres">
      <dgm:prSet presAssocID="{B649786C-B647-40C7-A1E3-18A398AC2E06}" presName="hierChild7" presStyleCnt="0"/>
      <dgm:spPr/>
    </dgm:pt>
    <dgm:pt modelId="{67B417F2-D39E-442B-919D-4F7CEF1BA8F5}" type="pres">
      <dgm:prSet presAssocID="{DE148DA1-6FD7-4204-BC54-02FDBA6D8010}" presName="Name37" presStyleLbl="parChTrans1D2" presStyleIdx="3" presStyleCnt="4"/>
      <dgm:spPr/>
      <dgm:t>
        <a:bodyPr/>
        <a:lstStyle/>
        <a:p>
          <a:endParaRPr lang="pt-BR"/>
        </a:p>
      </dgm:t>
    </dgm:pt>
    <dgm:pt modelId="{A4DD67E6-31D2-438F-A6BE-24998699690D}" type="pres">
      <dgm:prSet presAssocID="{AA6EF50A-416A-4A57-89E4-AF609FAD0695}" presName="hierRoot2" presStyleCnt="0">
        <dgm:presLayoutVars>
          <dgm:hierBranch val="init"/>
        </dgm:presLayoutVars>
      </dgm:prSet>
      <dgm:spPr/>
    </dgm:pt>
    <dgm:pt modelId="{57750BC8-5ABE-4CA0-AEBD-B9B17DD4CEA3}" type="pres">
      <dgm:prSet presAssocID="{AA6EF50A-416A-4A57-89E4-AF609FAD0695}" presName="rootComposite" presStyleCnt="0"/>
      <dgm:spPr/>
    </dgm:pt>
    <dgm:pt modelId="{6B722C39-93F1-4903-8D58-10E7C6B461D6}" type="pres">
      <dgm:prSet presAssocID="{AA6EF50A-416A-4A57-89E4-AF609FAD0695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1E86CB7-EDE5-4DDF-A2DF-3DEB2A8425B4}" type="pres">
      <dgm:prSet presAssocID="{AA6EF50A-416A-4A57-89E4-AF609FAD0695}" presName="rootConnector" presStyleLbl="node2" presStyleIdx="3" presStyleCnt="4"/>
      <dgm:spPr/>
      <dgm:t>
        <a:bodyPr/>
        <a:lstStyle/>
        <a:p>
          <a:endParaRPr lang="pt-BR"/>
        </a:p>
      </dgm:t>
    </dgm:pt>
    <dgm:pt modelId="{691C5A06-8A21-4D91-850E-B80321EE937A}" type="pres">
      <dgm:prSet presAssocID="{AA6EF50A-416A-4A57-89E4-AF609FAD0695}" presName="hierChild4" presStyleCnt="0"/>
      <dgm:spPr/>
    </dgm:pt>
    <dgm:pt modelId="{831E3E20-FDEE-4536-A7EA-3DE9E6362DD1}" type="pres">
      <dgm:prSet presAssocID="{AA6EF50A-416A-4A57-89E4-AF609FAD0695}" presName="hierChild5" presStyleCnt="0"/>
      <dgm:spPr/>
    </dgm:pt>
    <dgm:pt modelId="{67EBE495-0CED-45FF-86D7-4DE136407B45}" type="pres">
      <dgm:prSet presAssocID="{9D919B7F-CCDE-4ABA-925E-2ECDEF32A6E0}" presName="hierChild3" presStyleCnt="0"/>
      <dgm:spPr/>
    </dgm:pt>
  </dgm:ptLst>
  <dgm:cxnLst>
    <dgm:cxn modelId="{8DECB51F-96AE-498B-ACE7-BAD3EFE5AD42}" type="presOf" srcId="{94588792-F029-4E6A-B8D1-53BAB6735677}" destId="{28F4C2F8-13DF-4851-82DB-931A753C63C4}" srcOrd="0" destOrd="0" presId="urn:microsoft.com/office/officeart/2005/8/layout/orgChart1"/>
    <dgm:cxn modelId="{47E44F01-9DD6-49EE-BCB7-59D5B510C9E1}" srcId="{9D919B7F-CCDE-4ABA-925E-2ECDEF32A6E0}" destId="{FCBC4CEF-36FF-49DA-B4D7-E4862FE1F388}" srcOrd="0" destOrd="0" parTransId="{73AC49D2-5744-4641-92FB-8C5A06F4C791}" sibTransId="{171717CF-84EB-44BE-8B66-A7D55024B7EA}"/>
    <dgm:cxn modelId="{3AE01A1D-6DF9-45CD-AFBC-C788861F6F9A}" type="presOf" srcId="{5194DB06-4C10-43D0-82DA-196805981FF5}" destId="{162BF51D-70F5-4C2B-8314-CC7ECA0B0C32}" srcOrd="0" destOrd="0" presId="urn:microsoft.com/office/officeart/2005/8/layout/orgChart1"/>
    <dgm:cxn modelId="{A880C1E6-C70C-491B-95CD-300BB1C02649}" type="presOf" srcId="{FCBC4CEF-36FF-49DA-B4D7-E4862FE1F388}" destId="{9710CCE6-ECAA-46A3-804D-9425BABA769B}" srcOrd="0" destOrd="0" presId="urn:microsoft.com/office/officeart/2005/8/layout/orgChart1"/>
    <dgm:cxn modelId="{62DC06AF-4C41-468B-8F22-AB2A886A838D}" type="presOf" srcId="{AA6EF50A-416A-4A57-89E4-AF609FAD0695}" destId="{6B722C39-93F1-4903-8D58-10E7C6B461D6}" srcOrd="0" destOrd="0" presId="urn:microsoft.com/office/officeart/2005/8/layout/orgChart1"/>
    <dgm:cxn modelId="{B0BD448D-F7AF-4CAB-A0C1-60285DEBBEB2}" type="presOf" srcId="{D64CD70A-BBAA-473E-AC14-830A8B4438D7}" destId="{A9966447-5F0C-411C-8889-95D71C1D225E}" srcOrd="0" destOrd="0" presId="urn:microsoft.com/office/officeart/2005/8/layout/orgChart1"/>
    <dgm:cxn modelId="{251CE24D-303A-467A-BE31-5DEBA7D86537}" type="presOf" srcId="{E500B702-5B5F-46EE-A30A-7D6A812C0B2D}" destId="{0611E70D-9F01-47C0-B50E-D7E9078435E0}" srcOrd="0" destOrd="0" presId="urn:microsoft.com/office/officeart/2005/8/layout/orgChart1"/>
    <dgm:cxn modelId="{1656F0F2-37CA-4F1F-9900-4FFC20F41A35}" type="presOf" srcId="{73AC49D2-5744-4641-92FB-8C5A06F4C791}" destId="{B3BEB40F-D455-49FF-80DF-C20A2E80E359}" srcOrd="0" destOrd="0" presId="urn:microsoft.com/office/officeart/2005/8/layout/orgChart1"/>
    <dgm:cxn modelId="{379821CA-A678-48DC-8A87-74FE64E9F6CB}" type="presOf" srcId="{4C5DC6A1-185A-490F-9B3C-4B8ADAD932BA}" destId="{AC7E8A2F-6BD8-40C0-985E-4A74914DE54F}" srcOrd="0" destOrd="0" presId="urn:microsoft.com/office/officeart/2005/8/layout/orgChart1"/>
    <dgm:cxn modelId="{DA22892A-E9B8-4B1E-B3B0-C332775E9B0C}" type="presOf" srcId="{4C5DC6A1-185A-490F-9B3C-4B8ADAD932BA}" destId="{F042C2F5-3300-4177-BD23-80830A4E3D7C}" srcOrd="1" destOrd="0" presId="urn:microsoft.com/office/officeart/2005/8/layout/orgChart1"/>
    <dgm:cxn modelId="{DF542B64-2DF5-4D23-9B65-ABE2F8C96CBB}" type="presOf" srcId="{B649786C-B647-40C7-A1E3-18A398AC2E06}" destId="{2ACB2F44-3992-4831-BF40-4F12A40B1D47}" srcOrd="0" destOrd="0" presId="urn:microsoft.com/office/officeart/2005/8/layout/orgChart1"/>
    <dgm:cxn modelId="{AAF06C9B-61DC-472D-A121-9514B02F1D38}" type="presOf" srcId="{9D919B7F-CCDE-4ABA-925E-2ECDEF32A6E0}" destId="{8DF0051E-1200-4B5B-B23B-9C272490F58F}" srcOrd="1" destOrd="0" presId="urn:microsoft.com/office/officeart/2005/8/layout/orgChart1"/>
    <dgm:cxn modelId="{C2B459F2-27EA-459C-9F9E-3A89E55C6FF4}" type="presOf" srcId="{515CCCC7-38C7-480D-88AD-2BE00FC8DE87}" destId="{58690C79-6438-4115-BD9F-CD0FEF166B96}" srcOrd="1" destOrd="0" presId="urn:microsoft.com/office/officeart/2005/8/layout/orgChart1"/>
    <dgm:cxn modelId="{AC3C8F31-84C1-4DA2-8E06-E60DE5914A83}" type="presOf" srcId="{9D919B7F-CCDE-4ABA-925E-2ECDEF32A6E0}" destId="{E0783989-F665-4138-9331-40B16F9DDF78}" srcOrd="0" destOrd="0" presId="urn:microsoft.com/office/officeart/2005/8/layout/orgChart1"/>
    <dgm:cxn modelId="{9EF38DDF-BB12-4B8F-A5B2-B232B11FA571}" srcId="{58346E66-B11D-41A1-8AD4-2DABCEB732A9}" destId="{4C5DC6A1-185A-490F-9B3C-4B8ADAD932BA}" srcOrd="0" destOrd="0" parTransId="{D64CD70A-BBAA-473E-AC14-830A8B4438D7}" sibTransId="{7A218244-0A15-4110-AA30-40E296228750}"/>
    <dgm:cxn modelId="{70FB23B8-CC62-4344-A3E8-D8CC623B1D6E}" type="presOf" srcId="{0B2FD69F-C5DE-4A99-9B81-5C89B8F24E75}" destId="{8430CFBB-3461-4935-A8BE-E551FAF26491}" srcOrd="0" destOrd="0" presId="urn:microsoft.com/office/officeart/2005/8/layout/orgChart1"/>
    <dgm:cxn modelId="{ECBE97C9-3AB7-46DA-A22C-AE353FA53A47}" type="presOf" srcId="{58346E66-B11D-41A1-8AD4-2DABCEB732A9}" destId="{1A704C0D-AC6C-402B-8186-8721BA85F5EE}" srcOrd="0" destOrd="0" presId="urn:microsoft.com/office/officeart/2005/8/layout/orgChart1"/>
    <dgm:cxn modelId="{B65EED73-AB02-4ED4-9DBA-A3AEA82248BE}" srcId="{9D919B7F-CCDE-4ABA-925E-2ECDEF32A6E0}" destId="{58346E66-B11D-41A1-8AD4-2DABCEB732A9}" srcOrd="2" destOrd="0" parTransId="{94588792-F029-4E6A-B8D1-53BAB6735677}" sibTransId="{10E6A3A6-A1E2-4DB8-A29F-9F66767347C9}"/>
    <dgm:cxn modelId="{448EB75B-920F-491F-8EF6-285C603E157E}" srcId="{58346E66-B11D-41A1-8AD4-2DABCEB732A9}" destId="{B649786C-B647-40C7-A1E3-18A398AC2E06}" srcOrd="1" destOrd="0" parTransId="{5194DB06-4C10-43D0-82DA-196805981FF5}" sibTransId="{EF7D7843-76A3-47EF-B94A-B197D5ED24C7}"/>
    <dgm:cxn modelId="{56F241E9-9669-4A6D-94A2-FC638BB5760C}" type="presOf" srcId="{AA6EF50A-416A-4A57-89E4-AF609FAD0695}" destId="{01E86CB7-EDE5-4DDF-A2DF-3DEB2A8425B4}" srcOrd="1" destOrd="0" presId="urn:microsoft.com/office/officeart/2005/8/layout/orgChart1"/>
    <dgm:cxn modelId="{A264DCE1-B8BA-470E-A7AF-415B28547155}" type="presOf" srcId="{515CCCC7-38C7-480D-88AD-2BE00FC8DE87}" destId="{4BB638A2-DE67-4C5D-A8CA-55EDAA85C679}" srcOrd="0" destOrd="0" presId="urn:microsoft.com/office/officeart/2005/8/layout/orgChart1"/>
    <dgm:cxn modelId="{45CCBBC0-1D02-4F6E-9E76-B4E2964349F5}" srcId="{9D919B7F-CCDE-4ABA-925E-2ECDEF32A6E0}" destId="{AA6EF50A-416A-4A57-89E4-AF609FAD0695}" srcOrd="3" destOrd="0" parTransId="{DE148DA1-6FD7-4204-BC54-02FDBA6D8010}" sibTransId="{F8A7BD6F-6A49-4AC0-A137-F76D33B99B03}"/>
    <dgm:cxn modelId="{E5AFC3DD-CBA3-4EA9-B14A-965D7B42DCBB}" type="presOf" srcId="{B649786C-B647-40C7-A1E3-18A398AC2E06}" destId="{2D187396-06E7-4311-8BF6-2F0AA7BA28AF}" srcOrd="1" destOrd="0" presId="urn:microsoft.com/office/officeart/2005/8/layout/orgChart1"/>
    <dgm:cxn modelId="{391FCBB2-139F-4408-892A-47CA3248A744}" type="presOf" srcId="{DE148DA1-6FD7-4204-BC54-02FDBA6D8010}" destId="{67B417F2-D39E-442B-919D-4F7CEF1BA8F5}" srcOrd="0" destOrd="0" presId="urn:microsoft.com/office/officeart/2005/8/layout/orgChart1"/>
    <dgm:cxn modelId="{52B8B7CB-8433-4733-81A0-D4ECD2745AA0}" type="presOf" srcId="{58346E66-B11D-41A1-8AD4-2DABCEB732A9}" destId="{F121D6BC-CFCA-4B95-8D62-658F89FF251A}" srcOrd="1" destOrd="0" presId="urn:microsoft.com/office/officeart/2005/8/layout/orgChart1"/>
    <dgm:cxn modelId="{D312E1DC-E909-47AC-8517-EAF134E27D5E}" type="presOf" srcId="{FCBC4CEF-36FF-49DA-B4D7-E4862FE1F388}" destId="{3457A18B-F9DD-4F8D-979E-92C920DBBA8B}" srcOrd="1" destOrd="0" presId="urn:microsoft.com/office/officeart/2005/8/layout/orgChart1"/>
    <dgm:cxn modelId="{64C0BC4A-22CB-4412-A0D1-33EAB07D1AAC}" srcId="{E500B702-5B5F-46EE-A30A-7D6A812C0B2D}" destId="{9D919B7F-CCDE-4ABA-925E-2ECDEF32A6E0}" srcOrd="0" destOrd="0" parTransId="{E4D50072-D309-46DB-AF61-9C5454519762}" sibTransId="{12B1D65D-1CEF-474E-A49E-230E41A92539}"/>
    <dgm:cxn modelId="{988941F8-8436-452E-9639-8AD4DD1DE7CC}" srcId="{9D919B7F-CCDE-4ABA-925E-2ECDEF32A6E0}" destId="{515CCCC7-38C7-480D-88AD-2BE00FC8DE87}" srcOrd="1" destOrd="0" parTransId="{0B2FD69F-C5DE-4A99-9B81-5C89B8F24E75}" sibTransId="{A1A6CE85-C03A-4419-962D-0AC0ADA444BC}"/>
    <dgm:cxn modelId="{2EDA3D37-7B29-46BD-9B22-C2914599978D}" type="presParOf" srcId="{0611E70D-9F01-47C0-B50E-D7E9078435E0}" destId="{65E05049-DC2A-47C1-9B20-E35766B11824}" srcOrd="0" destOrd="0" presId="urn:microsoft.com/office/officeart/2005/8/layout/orgChart1"/>
    <dgm:cxn modelId="{4FB4C1E8-1FAC-4D18-9A40-A94F33615E27}" type="presParOf" srcId="{65E05049-DC2A-47C1-9B20-E35766B11824}" destId="{26A68759-6E66-4D5C-9649-5DF4657BA80D}" srcOrd="0" destOrd="0" presId="urn:microsoft.com/office/officeart/2005/8/layout/orgChart1"/>
    <dgm:cxn modelId="{EC0D6F8D-40C9-4C38-9D5A-5710B8061408}" type="presParOf" srcId="{26A68759-6E66-4D5C-9649-5DF4657BA80D}" destId="{E0783989-F665-4138-9331-40B16F9DDF78}" srcOrd="0" destOrd="0" presId="urn:microsoft.com/office/officeart/2005/8/layout/orgChart1"/>
    <dgm:cxn modelId="{5AB7BFBF-A649-4936-992C-E00E2821E091}" type="presParOf" srcId="{26A68759-6E66-4D5C-9649-5DF4657BA80D}" destId="{8DF0051E-1200-4B5B-B23B-9C272490F58F}" srcOrd="1" destOrd="0" presId="urn:microsoft.com/office/officeart/2005/8/layout/orgChart1"/>
    <dgm:cxn modelId="{FCEC28CD-033D-428A-8DC3-E01BA010CE47}" type="presParOf" srcId="{65E05049-DC2A-47C1-9B20-E35766B11824}" destId="{A0FDEB6F-4364-4E91-9A54-6B4F53875C44}" srcOrd="1" destOrd="0" presId="urn:microsoft.com/office/officeart/2005/8/layout/orgChart1"/>
    <dgm:cxn modelId="{26EEFFE1-B144-4BBF-BFC1-C2E91178601D}" type="presParOf" srcId="{A0FDEB6F-4364-4E91-9A54-6B4F53875C44}" destId="{B3BEB40F-D455-49FF-80DF-C20A2E80E359}" srcOrd="0" destOrd="0" presId="urn:microsoft.com/office/officeart/2005/8/layout/orgChart1"/>
    <dgm:cxn modelId="{A42C7357-265B-481A-A702-3C933C5D5E31}" type="presParOf" srcId="{A0FDEB6F-4364-4E91-9A54-6B4F53875C44}" destId="{EEFC5692-A00F-4B9A-A0BB-9A85A4E7FB11}" srcOrd="1" destOrd="0" presId="urn:microsoft.com/office/officeart/2005/8/layout/orgChart1"/>
    <dgm:cxn modelId="{3A526355-57CB-47D2-95B5-C840742F60E2}" type="presParOf" srcId="{EEFC5692-A00F-4B9A-A0BB-9A85A4E7FB11}" destId="{63EBE68B-24D8-4594-8BC1-0A1E26ABAE6D}" srcOrd="0" destOrd="0" presId="urn:microsoft.com/office/officeart/2005/8/layout/orgChart1"/>
    <dgm:cxn modelId="{EA47F88E-E2AE-441C-8FA0-616BEE0E3003}" type="presParOf" srcId="{63EBE68B-24D8-4594-8BC1-0A1E26ABAE6D}" destId="{9710CCE6-ECAA-46A3-804D-9425BABA769B}" srcOrd="0" destOrd="0" presId="urn:microsoft.com/office/officeart/2005/8/layout/orgChart1"/>
    <dgm:cxn modelId="{AA79C8A9-2177-448E-88C7-A85D6C646C50}" type="presParOf" srcId="{63EBE68B-24D8-4594-8BC1-0A1E26ABAE6D}" destId="{3457A18B-F9DD-4F8D-979E-92C920DBBA8B}" srcOrd="1" destOrd="0" presId="urn:microsoft.com/office/officeart/2005/8/layout/orgChart1"/>
    <dgm:cxn modelId="{FEBC15B3-23CD-4C72-94AA-52ECE8F16895}" type="presParOf" srcId="{EEFC5692-A00F-4B9A-A0BB-9A85A4E7FB11}" destId="{D74349B3-1353-4C59-9420-4F5869C0D309}" srcOrd="1" destOrd="0" presId="urn:microsoft.com/office/officeart/2005/8/layout/orgChart1"/>
    <dgm:cxn modelId="{E2745FBD-677B-4473-B6EA-825C76C33E58}" type="presParOf" srcId="{EEFC5692-A00F-4B9A-A0BB-9A85A4E7FB11}" destId="{3ED1FD30-9DE8-4F39-A46C-2CC9BD63C70C}" srcOrd="2" destOrd="0" presId="urn:microsoft.com/office/officeart/2005/8/layout/orgChart1"/>
    <dgm:cxn modelId="{ABF00470-2F18-4DF6-826A-5DDD11761743}" type="presParOf" srcId="{A0FDEB6F-4364-4E91-9A54-6B4F53875C44}" destId="{8430CFBB-3461-4935-A8BE-E551FAF26491}" srcOrd="2" destOrd="0" presId="urn:microsoft.com/office/officeart/2005/8/layout/orgChart1"/>
    <dgm:cxn modelId="{B6A3C717-A16C-4568-B4D8-0646C475BAA7}" type="presParOf" srcId="{A0FDEB6F-4364-4E91-9A54-6B4F53875C44}" destId="{4EAA6E78-083B-47D0-AB63-89C9A938592F}" srcOrd="3" destOrd="0" presId="urn:microsoft.com/office/officeart/2005/8/layout/orgChart1"/>
    <dgm:cxn modelId="{9C119B7E-D86A-459E-A339-9CB7F6B5222D}" type="presParOf" srcId="{4EAA6E78-083B-47D0-AB63-89C9A938592F}" destId="{15DF4710-5503-4EA0-A132-A824BB36B30F}" srcOrd="0" destOrd="0" presId="urn:microsoft.com/office/officeart/2005/8/layout/orgChart1"/>
    <dgm:cxn modelId="{749EACFD-BEF5-47B3-9274-42E8666CAFD7}" type="presParOf" srcId="{15DF4710-5503-4EA0-A132-A824BB36B30F}" destId="{4BB638A2-DE67-4C5D-A8CA-55EDAA85C679}" srcOrd="0" destOrd="0" presId="urn:microsoft.com/office/officeart/2005/8/layout/orgChart1"/>
    <dgm:cxn modelId="{C9305C09-EE42-4CE3-A8BA-B99C335F0D73}" type="presParOf" srcId="{15DF4710-5503-4EA0-A132-A824BB36B30F}" destId="{58690C79-6438-4115-BD9F-CD0FEF166B96}" srcOrd="1" destOrd="0" presId="urn:microsoft.com/office/officeart/2005/8/layout/orgChart1"/>
    <dgm:cxn modelId="{2B687A3F-9B6E-421A-BCB1-96AABBF8D469}" type="presParOf" srcId="{4EAA6E78-083B-47D0-AB63-89C9A938592F}" destId="{BB9B7490-2A74-43A7-9CAB-D81FA1591064}" srcOrd="1" destOrd="0" presId="urn:microsoft.com/office/officeart/2005/8/layout/orgChart1"/>
    <dgm:cxn modelId="{C956448C-889E-4BAC-867A-3E4E57CF46AF}" type="presParOf" srcId="{4EAA6E78-083B-47D0-AB63-89C9A938592F}" destId="{B856D78C-D0ED-4249-BD26-79B764FAAA76}" srcOrd="2" destOrd="0" presId="urn:microsoft.com/office/officeart/2005/8/layout/orgChart1"/>
    <dgm:cxn modelId="{437FFADC-FEAF-4A5B-87D1-475832B2ACCF}" type="presParOf" srcId="{A0FDEB6F-4364-4E91-9A54-6B4F53875C44}" destId="{28F4C2F8-13DF-4851-82DB-931A753C63C4}" srcOrd="4" destOrd="0" presId="urn:microsoft.com/office/officeart/2005/8/layout/orgChart1"/>
    <dgm:cxn modelId="{632CFCBB-B308-4785-B679-DE712EB1CBD1}" type="presParOf" srcId="{A0FDEB6F-4364-4E91-9A54-6B4F53875C44}" destId="{153ECCAA-4679-4346-9105-35A28210476C}" srcOrd="5" destOrd="0" presId="urn:microsoft.com/office/officeart/2005/8/layout/orgChart1"/>
    <dgm:cxn modelId="{BE2E6DCE-EA77-470C-9888-D880F322FAFE}" type="presParOf" srcId="{153ECCAA-4679-4346-9105-35A28210476C}" destId="{A765FE9F-52FC-4466-AFCA-CF2DE6E87CC7}" srcOrd="0" destOrd="0" presId="urn:microsoft.com/office/officeart/2005/8/layout/orgChart1"/>
    <dgm:cxn modelId="{7756132D-837E-4A2C-80F1-B2A1CDA69322}" type="presParOf" srcId="{A765FE9F-52FC-4466-AFCA-CF2DE6E87CC7}" destId="{1A704C0D-AC6C-402B-8186-8721BA85F5EE}" srcOrd="0" destOrd="0" presId="urn:microsoft.com/office/officeart/2005/8/layout/orgChart1"/>
    <dgm:cxn modelId="{D3BB19E5-9165-4598-8AE6-70DCF1D6CC34}" type="presParOf" srcId="{A765FE9F-52FC-4466-AFCA-CF2DE6E87CC7}" destId="{F121D6BC-CFCA-4B95-8D62-658F89FF251A}" srcOrd="1" destOrd="0" presId="urn:microsoft.com/office/officeart/2005/8/layout/orgChart1"/>
    <dgm:cxn modelId="{7BC0FDD3-E8A2-4AA4-A37B-37E39647759F}" type="presParOf" srcId="{153ECCAA-4679-4346-9105-35A28210476C}" destId="{953307FC-2F3B-4EB2-A6D7-835A40B42827}" srcOrd="1" destOrd="0" presId="urn:microsoft.com/office/officeart/2005/8/layout/orgChart1"/>
    <dgm:cxn modelId="{C05BAFFB-720A-4469-91DC-BA3D3302233C}" type="presParOf" srcId="{153ECCAA-4679-4346-9105-35A28210476C}" destId="{C939DE9D-D360-4BC3-AB90-D3F1189FB59E}" srcOrd="2" destOrd="0" presId="urn:microsoft.com/office/officeart/2005/8/layout/orgChart1"/>
    <dgm:cxn modelId="{56B9D8CC-ACD4-475B-B9FC-3D61E41EF104}" type="presParOf" srcId="{C939DE9D-D360-4BC3-AB90-D3F1189FB59E}" destId="{A9966447-5F0C-411C-8889-95D71C1D225E}" srcOrd="0" destOrd="0" presId="urn:microsoft.com/office/officeart/2005/8/layout/orgChart1"/>
    <dgm:cxn modelId="{28AD8960-E126-4B15-A9AB-A934F9BA08E0}" type="presParOf" srcId="{C939DE9D-D360-4BC3-AB90-D3F1189FB59E}" destId="{43057AD6-356A-4BB8-8E34-7DDFBC3DD3AC}" srcOrd="1" destOrd="0" presId="urn:microsoft.com/office/officeart/2005/8/layout/orgChart1"/>
    <dgm:cxn modelId="{0BBAD6B3-904B-45F3-816B-F19AD6B4FCD6}" type="presParOf" srcId="{43057AD6-356A-4BB8-8E34-7DDFBC3DD3AC}" destId="{6291ABAF-4F02-46C8-9A2C-15E53AC5E017}" srcOrd="0" destOrd="0" presId="urn:microsoft.com/office/officeart/2005/8/layout/orgChart1"/>
    <dgm:cxn modelId="{2C48DD19-06E2-4A7A-8411-15801724F3A3}" type="presParOf" srcId="{6291ABAF-4F02-46C8-9A2C-15E53AC5E017}" destId="{AC7E8A2F-6BD8-40C0-985E-4A74914DE54F}" srcOrd="0" destOrd="0" presId="urn:microsoft.com/office/officeart/2005/8/layout/orgChart1"/>
    <dgm:cxn modelId="{1024375A-0DB9-4204-B1CC-DF4C17B321CC}" type="presParOf" srcId="{6291ABAF-4F02-46C8-9A2C-15E53AC5E017}" destId="{F042C2F5-3300-4177-BD23-80830A4E3D7C}" srcOrd="1" destOrd="0" presId="urn:microsoft.com/office/officeart/2005/8/layout/orgChart1"/>
    <dgm:cxn modelId="{3E99C4CD-5EC7-44A3-9546-0BAA8B1BDCE7}" type="presParOf" srcId="{43057AD6-356A-4BB8-8E34-7DDFBC3DD3AC}" destId="{8FE1AF82-DB1E-44E9-A8F3-C343CDF7528A}" srcOrd="1" destOrd="0" presId="urn:microsoft.com/office/officeart/2005/8/layout/orgChart1"/>
    <dgm:cxn modelId="{496007F6-40FA-407C-9846-3010635FBAF6}" type="presParOf" srcId="{43057AD6-356A-4BB8-8E34-7DDFBC3DD3AC}" destId="{B6A27AAC-C24F-4565-A6F8-F2FA3AC25C41}" srcOrd="2" destOrd="0" presId="urn:microsoft.com/office/officeart/2005/8/layout/orgChart1"/>
    <dgm:cxn modelId="{B493B39A-4427-458D-9D29-294358171BEA}" type="presParOf" srcId="{C939DE9D-D360-4BC3-AB90-D3F1189FB59E}" destId="{162BF51D-70F5-4C2B-8314-CC7ECA0B0C32}" srcOrd="2" destOrd="0" presId="urn:microsoft.com/office/officeart/2005/8/layout/orgChart1"/>
    <dgm:cxn modelId="{09C2FD9C-163A-4F69-B011-4B3BE51BC0F0}" type="presParOf" srcId="{C939DE9D-D360-4BC3-AB90-D3F1189FB59E}" destId="{5DF05692-6F1F-480A-9D98-337CC7B9A85F}" srcOrd="3" destOrd="0" presId="urn:microsoft.com/office/officeart/2005/8/layout/orgChart1"/>
    <dgm:cxn modelId="{9F8299C7-7B9B-4846-B836-8FAEE2B358BA}" type="presParOf" srcId="{5DF05692-6F1F-480A-9D98-337CC7B9A85F}" destId="{8428B7B2-0423-4CF7-B65C-EE5985BFA5B2}" srcOrd="0" destOrd="0" presId="urn:microsoft.com/office/officeart/2005/8/layout/orgChart1"/>
    <dgm:cxn modelId="{57FF98C8-23EB-4B38-BA44-9132680875E2}" type="presParOf" srcId="{8428B7B2-0423-4CF7-B65C-EE5985BFA5B2}" destId="{2ACB2F44-3992-4831-BF40-4F12A40B1D47}" srcOrd="0" destOrd="0" presId="urn:microsoft.com/office/officeart/2005/8/layout/orgChart1"/>
    <dgm:cxn modelId="{3F95BD7C-6BEB-42E9-8CC6-72643BAA2AB2}" type="presParOf" srcId="{8428B7B2-0423-4CF7-B65C-EE5985BFA5B2}" destId="{2D187396-06E7-4311-8BF6-2F0AA7BA28AF}" srcOrd="1" destOrd="0" presId="urn:microsoft.com/office/officeart/2005/8/layout/orgChart1"/>
    <dgm:cxn modelId="{19154E57-BD09-411A-93FA-5A3192CDC288}" type="presParOf" srcId="{5DF05692-6F1F-480A-9D98-337CC7B9A85F}" destId="{62474E08-45B2-4998-A269-DCA4BA0F11A4}" srcOrd="1" destOrd="0" presId="urn:microsoft.com/office/officeart/2005/8/layout/orgChart1"/>
    <dgm:cxn modelId="{08454C79-1138-48ED-B1F9-5D2E4C09A7D8}" type="presParOf" srcId="{5DF05692-6F1F-480A-9D98-337CC7B9A85F}" destId="{49939D30-A102-4C9A-A274-F4B45E379288}" srcOrd="2" destOrd="0" presId="urn:microsoft.com/office/officeart/2005/8/layout/orgChart1"/>
    <dgm:cxn modelId="{71B82F9F-3F99-4424-906E-9520A4C6D57D}" type="presParOf" srcId="{A0FDEB6F-4364-4E91-9A54-6B4F53875C44}" destId="{67B417F2-D39E-442B-919D-4F7CEF1BA8F5}" srcOrd="6" destOrd="0" presId="urn:microsoft.com/office/officeart/2005/8/layout/orgChart1"/>
    <dgm:cxn modelId="{0E4E7284-E9D8-45AC-891D-EC7A91C02A72}" type="presParOf" srcId="{A0FDEB6F-4364-4E91-9A54-6B4F53875C44}" destId="{A4DD67E6-31D2-438F-A6BE-24998699690D}" srcOrd="7" destOrd="0" presId="urn:microsoft.com/office/officeart/2005/8/layout/orgChart1"/>
    <dgm:cxn modelId="{B7432E52-5769-4A8F-AFE8-DD62B7F73EC1}" type="presParOf" srcId="{A4DD67E6-31D2-438F-A6BE-24998699690D}" destId="{57750BC8-5ABE-4CA0-AEBD-B9B17DD4CEA3}" srcOrd="0" destOrd="0" presId="urn:microsoft.com/office/officeart/2005/8/layout/orgChart1"/>
    <dgm:cxn modelId="{84233B92-66BE-4F8D-B8D1-34C8E78E272E}" type="presParOf" srcId="{57750BC8-5ABE-4CA0-AEBD-B9B17DD4CEA3}" destId="{6B722C39-93F1-4903-8D58-10E7C6B461D6}" srcOrd="0" destOrd="0" presId="urn:microsoft.com/office/officeart/2005/8/layout/orgChart1"/>
    <dgm:cxn modelId="{F09B8851-04B8-4B50-851E-F0295A142942}" type="presParOf" srcId="{57750BC8-5ABE-4CA0-AEBD-B9B17DD4CEA3}" destId="{01E86CB7-EDE5-4DDF-A2DF-3DEB2A8425B4}" srcOrd="1" destOrd="0" presId="urn:microsoft.com/office/officeart/2005/8/layout/orgChart1"/>
    <dgm:cxn modelId="{1A70442D-60CB-481C-9E59-92B0B87B9CFB}" type="presParOf" srcId="{A4DD67E6-31D2-438F-A6BE-24998699690D}" destId="{691C5A06-8A21-4D91-850E-B80321EE937A}" srcOrd="1" destOrd="0" presId="urn:microsoft.com/office/officeart/2005/8/layout/orgChart1"/>
    <dgm:cxn modelId="{C470E4F4-F426-4382-855F-26B145675222}" type="presParOf" srcId="{A4DD67E6-31D2-438F-A6BE-24998699690D}" destId="{831E3E20-FDEE-4536-A7EA-3DE9E6362DD1}" srcOrd="2" destOrd="0" presId="urn:microsoft.com/office/officeart/2005/8/layout/orgChart1"/>
    <dgm:cxn modelId="{479B080A-C5FF-4746-B8C6-E3E13AD5227D}" type="presParOf" srcId="{65E05049-DC2A-47C1-9B20-E35766B11824}" destId="{67EBE495-0CED-45FF-86D7-4DE136407B4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B417F2-D39E-442B-919D-4F7CEF1BA8F5}">
      <dsp:nvSpPr>
        <dsp:cNvPr id="0" name=""/>
        <dsp:cNvSpPr/>
      </dsp:nvSpPr>
      <dsp:spPr>
        <a:xfrm>
          <a:off x="4114800" y="885075"/>
          <a:ext cx="3204503" cy="3707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384"/>
              </a:lnTo>
              <a:lnTo>
                <a:pt x="3204503" y="185384"/>
              </a:lnTo>
              <a:lnTo>
                <a:pt x="3204503" y="3707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2BF51D-70F5-4C2B-8314-CC7ECA0B0C32}">
      <dsp:nvSpPr>
        <dsp:cNvPr id="0" name=""/>
        <dsp:cNvSpPr/>
      </dsp:nvSpPr>
      <dsp:spPr>
        <a:xfrm>
          <a:off x="5182967" y="2138627"/>
          <a:ext cx="185384" cy="812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2160"/>
              </a:lnTo>
              <a:lnTo>
                <a:pt x="185384" y="812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966447-5F0C-411C-8889-95D71C1D225E}">
      <dsp:nvSpPr>
        <dsp:cNvPr id="0" name=""/>
        <dsp:cNvSpPr/>
      </dsp:nvSpPr>
      <dsp:spPr>
        <a:xfrm>
          <a:off x="4997583" y="2138627"/>
          <a:ext cx="185384" cy="812160"/>
        </a:xfrm>
        <a:custGeom>
          <a:avLst/>
          <a:gdLst/>
          <a:ahLst/>
          <a:cxnLst/>
          <a:rect l="0" t="0" r="0" b="0"/>
          <a:pathLst>
            <a:path>
              <a:moveTo>
                <a:pt x="185384" y="0"/>
              </a:moveTo>
              <a:lnTo>
                <a:pt x="185384" y="812160"/>
              </a:lnTo>
              <a:lnTo>
                <a:pt x="0" y="812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F4C2F8-13DF-4851-82DB-931A753C63C4}">
      <dsp:nvSpPr>
        <dsp:cNvPr id="0" name=""/>
        <dsp:cNvSpPr/>
      </dsp:nvSpPr>
      <dsp:spPr>
        <a:xfrm>
          <a:off x="4114800" y="885075"/>
          <a:ext cx="1068167" cy="3707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384"/>
              </a:lnTo>
              <a:lnTo>
                <a:pt x="1068167" y="185384"/>
              </a:lnTo>
              <a:lnTo>
                <a:pt x="1068167" y="3707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30CFBB-3461-4935-A8BE-E551FAF26491}">
      <dsp:nvSpPr>
        <dsp:cNvPr id="0" name=""/>
        <dsp:cNvSpPr/>
      </dsp:nvSpPr>
      <dsp:spPr>
        <a:xfrm>
          <a:off x="3046632" y="885075"/>
          <a:ext cx="1068167" cy="370768"/>
        </a:xfrm>
        <a:custGeom>
          <a:avLst/>
          <a:gdLst/>
          <a:ahLst/>
          <a:cxnLst/>
          <a:rect l="0" t="0" r="0" b="0"/>
          <a:pathLst>
            <a:path>
              <a:moveTo>
                <a:pt x="1068167" y="0"/>
              </a:moveTo>
              <a:lnTo>
                <a:pt x="1068167" y="185384"/>
              </a:lnTo>
              <a:lnTo>
                <a:pt x="0" y="185384"/>
              </a:lnTo>
              <a:lnTo>
                <a:pt x="0" y="3707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BEB40F-D455-49FF-80DF-C20A2E80E359}">
      <dsp:nvSpPr>
        <dsp:cNvPr id="0" name=""/>
        <dsp:cNvSpPr/>
      </dsp:nvSpPr>
      <dsp:spPr>
        <a:xfrm>
          <a:off x="910296" y="885075"/>
          <a:ext cx="3204503" cy="370768"/>
        </a:xfrm>
        <a:custGeom>
          <a:avLst/>
          <a:gdLst/>
          <a:ahLst/>
          <a:cxnLst/>
          <a:rect l="0" t="0" r="0" b="0"/>
          <a:pathLst>
            <a:path>
              <a:moveTo>
                <a:pt x="3204503" y="0"/>
              </a:moveTo>
              <a:lnTo>
                <a:pt x="3204503" y="185384"/>
              </a:lnTo>
              <a:lnTo>
                <a:pt x="0" y="185384"/>
              </a:lnTo>
              <a:lnTo>
                <a:pt x="0" y="3707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783989-F665-4138-9331-40B16F9DDF78}">
      <dsp:nvSpPr>
        <dsp:cNvPr id="0" name=""/>
        <dsp:cNvSpPr/>
      </dsp:nvSpPr>
      <dsp:spPr>
        <a:xfrm>
          <a:off x="3232016" y="2292"/>
          <a:ext cx="1765566" cy="8827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Presidente executivo</a:t>
          </a:r>
          <a:endParaRPr lang="pt-BR" sz="2000" kern="1200" dirty="0"/>
        </a:p>
      </dsp:txBody>
      <dsp:txXfrm>
        <a:off x="3232016" y="2292"/>
        <a:ext cx="1765566" cy="882783"/>
      </dsp:txXfrm>
    </dsp:sp>
    <dsp:sp modelId="{9710CCE6-ECAA-46A3-804D-9425BABA769B}">
      <dsp:nvSpPr>
        <dsp:cNvPr id="0" name=""/>
        <dsp:cNvSpPr/>
      </dsp:nvSpPr>
      <dsp:spPr>
        <a:xfrm>
          <a:off x="27513" y="1255844"/>
          <a:ext cx="1765566" cy="8827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Dir. RH</a:t>
          </a:r>
          <a:endParaRPr lang="pt-BR" sz="2000" kern="1200" dirty="0"/>
        </a:p>
      </dsp:txBody>
      <dsp:txXfrm>
        <a:off x="27513" y="1255844"/>
        <a:ext cx="1765566" cy="882783"/>
      </dsp:txXfrm>
    </dsp:sp>
    <dsp:sp modelId="{4BB638A2-DE67-4C5D-A8CA-55EDAA85C679}">
      <dsp:nvSpPr>
        <dsp:cNvPr id="0" name=""/>
        <dsp:cNvSpPr/>
      </dsp:nvSpPr>
      <dsp:spPr>
        <a:xfrm>
          <a:off x="2163848" y="1255844"/>
          <a:ext cx="1765566" cy="8827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Dir. Operacional</a:t>
          </a:r>
          <a:endParaRPr lang="pt-BR" sz="2000" kern="1200" dirty="0"/>
        </a:p>
      </dsp:txBody>
      <dsp:txXfrm>
        <a:off x="2163848" y="1255844"/>
        <a:ext cx="1765566" cy="882783"/>
      </dsp:txXfrm>
    </dsp:sp>
    <dsp:sp modelId="{1A704C0D-AC6C-402B-8186-8721BA85F5EE}">
      <dsp:nvSpPr>
        <dsp:cNvPr id="0" name=""/>
        <dsp:cNvSpPr/>
      </dsp:nvSpPr>
      <dsp:spPr>
        <a:xfrm>
          <a:off x="4300184" y="1255844"/>
          <a:ext cx="1765566" cy="882783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Dir. Financeiro</a:t>
          </a:r>
          <a:endParaRPr lang="pt-BR" sz="2000" kern="1200" dirty="0"/>
        </a:p>
      </dsp:txBody>
      <dsp:txXfrm>
        <a:off x="4300184" y="1255844"/>
        <a:ext cx="1765566" cy="882783"/>
      </dsp:txXfrm>
    </dsp:sp>
    <dsp:sp modelId="{AC7E8A2F-6BD8-40C0-985E-4A74914DE54F}">
      <dsp:nvSpPr>
        <dsp:cNvPr id="0" name=""/>
        <dsp:cNvSpPr/>
      </dsp:nvSpPr>
      <dsp:spPr>
        <a:xfrm>
          <a:off x="3232016" y="2509396"/>
          <a:ext cx="1765566" cy="8827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Controladoria</a:t>
          </a:r>
          <a:endParaRPr lang="pt-BR" sz="2000" kern="1200" dirty="0"/>
        </a:p>
      </dsp:txBody>
      <dsp:txXfrm>
        <a:off x="3232016" y="2509396"/>
        <a:ext cx="1765566" cy="882783"/>
      </dsp:txXfrm>
    </dsp:sp>
    <dsp:sp modelId="{2ACB2F44-3992-4831-BF40-4F12A40B1D47}">
      <dsp:nvSpPr>
        <dsp:cNvPr id="0" name=""/>
        <dsp:cNvSpPr/>
      </dsp:nvSpPr>
      <dsp:spPr>
        <a:xfrm>
          <a:off x="5368352" y="2509396"/>
          <a:ext cx="1765566" cy="8827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Planejamento financeiro e tesouraria</a:t>
          </a:r>
          <a:endParaRPr lang="pt-BR" sz="2000" kern="1200" dirty="0"/>
        </a:p>
      </dsp:txBody>
      <dsp:txXfrm>
        <a:off x="5368352" y="2509396"/>
        <a:ext cx="1765566" cy="882783"/>
      </dsp:txXfrm>
    </dsp:sp>
    <dsp:sp modelId="{6B722C39-93F1-4903-8D58-10E7C6B461D6}">
      <dsp:nvSpPr>
        <dsp:cNvPr id="0" name=""/>
        <dsp:cNvSpPr/>
      </dsp:nvSpPr>
      <dsp:spPr>
        <a:xfrm>
          <a:off x="6436520" y="1255844"/>
          <a:ext cx="1765566" cy="8827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Dir. Marketing</a:t>
          </a:r>
          <a:endParaRPr lang="pt-BR" sz="2000" kern="1200" dirty="0"/>
        </a:p>
      </dsp:txBody>
      <dsp:txXfrm>
        <a:off x="6436520" y="1255844"/>
        <a:ext cx="1765566" cy="8827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92998-3788-4E5C-A290-451188629DD3}" type="datetimeFigureOut">
              <a:rPr lang="pt-BR" smtClean="0"/>
              <a:t>16/09/2020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7D96E-47AC-4D54-ADB2-9EAC9CA4FE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086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8580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38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7475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233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643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784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4055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55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88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345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47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77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Capital de Giro e </a:t>
            </a:r>
            <a:br>
              <a:rPr lang="pt-BR" b="1" dirty="0" smtClean="0"/>
            </a:br>
            <a:r>
              <a:rPr lang="pt-BR" b="1" dirty="0" smtClean="0"/>
              <a:t>Análise Financeira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Prof</a:t>
            </a:r>
            <a:r>
              <a:rPr lang="pt-BR" sz="2800" dirty="0" smtClean="0"/>
              <a:t>. Me. Diego Fernandes Emiliano Silva</a:t>
            </a: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602632" cy="273844"/>
          </a:xfrm>
        </p:spPr>
        <p:txBody>
          <a:bodyPr/>
          <a:lstStyle/>
          <a:p>
            <a:r>
              <a:rPr lang="pt-BR" dirty="0" smtClean="0"/>
              <a:t>Unidade 1 | Análise das demonstrações contábeis e administração financeira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Diego Fernandes Emiliano Silva diegofernandes.weebly.com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766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Administração </a:t>
            </a:r>
            <a:r>
              <a:rPr lang="pt-BR" b="1" dirty="0"/>
              <a:t>f</a:t>
            </a:r>
            <a:r>
              <a:rPr lang="pt-BR" b="1" dirty="0" smtClean="0"/>
              <a:t>inanceira: </a:t>
            </a:r>
            <a:r>
              <a:rPr lang="pt-BR" b="1" dirty="0" smtClean="0"/>
              <a:t>histórico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1940: Foco retorna para análise das decisões externas (fornecedores de capital: acionistas, bancos, aplicadores)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1950 – 1960: Inclusão de estudos dos ativos e passivos dos balanços empresariais com ênfase no processo de investimentos e geração de riquezas (influência de Keynes)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Neste período surgem 2 importantes conceitos: </a:t>
            </a:r>
          </a:p>
          <a:p>
            <a:pPr lvl="1">
              <a:lnSpc>
                <a:spcPct val="120000"/>
              </a:lnSpc>
            </a:pPr>
            <a:r>
              <a:rPr lang="pt-BR" b="1" dirty="0" smtClean="0"/>
              <a:t>retorno do investimento </a:t>
            </a:r>
            <a:r>
              <a:rPr lang="pt-BR" dirty="0" smtClean="0"/>
              <a:t>e </a:t>
            </a:r>
            <a:r>
              <a:rPr lang="pt-BR" b="1" dirty="0" smtClean="0"/>
              <a:t>custo de capital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“nascimento” da </a:t>
            </a:r>
            <a:r>
              <a:rPr lang="pt-BR" b="1" dirty="0" smtClean="0"/>
              <a:t>Moderna </a:t>
            </a:r>
            <a:r>
              <a:rPr lang="pt-BR" b="1" dirty="0"/>
              <a:t>T</a:t>
            </a:r>
            <a:r>
              <a:rPr lang="pt-BR" b="1" dirty="0" smtClean="0"/>
              <a:t>eoria de Finanças </a:t>
            </a:r>
            <a:r>
              <a:rPr lang="pt-BR" dirty="0" smtClean="0"/>
              <a:t>proposta por Franco </a:t>
            </a:r>
            <a:r>
              <a:rPr lang="pt-BR" dirty="0" err="1" smtClean="0"/>
              <a:t>Modigliano</a:t>
            </a:r>
            <a:r>
              <a:rPr lang="pt-BR" dirty="0" smtClean="0"/>
              <a:t> e Merton Miller 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10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842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Dicionário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 smtClean="0"/>
              <a:t>Retorno do investimento: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Também chamado de retorno</a:t>
            </a:r>
            <a:r>
              <a:rPr lang="pt-BR" dirty="0"/>
              <a:t>, taxa de lucro ou simplesmente </a:t>
            </a:r>
            <a:r>
              <a:rPr lang="pt-BR" dirty="0" smtClean="0"/>
              <a:t>retorno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Relação </a:t>
            </a:r>
            <a:r>
              <a:rPr lang="pt-BR" dirty="0"/>
              <a:t>entre a quantidade de dinheiro </a:t>
            </a:r>
            <a:r>
              <a:rPr lang="pt-BR" dirty="0" smtClean="0"/>
              <a:t>ganho e a quantidade de dinheiro investido</a:t>
            </a:r>
          </a:p>
          <a:p>
            <a:pPr lvl="1">
              <a:lnSpc>
                <a:spcPct val="120000"/>
              </a:lnSpc>
            </a:pPr>
            <a:endParaRPr lang="pt-BR" b="1" dirty="0"/>
          </a:p>
          <a:p>
            <a:pPr>
              <a:lnSpc>
                <a:spcPct val="120000"/>
              </a:lnSpc>
            </a:pPr>
            <a:r>
              <a:rPr lang="pt-BR" b="1" dirty="0" smtClean="0"/>
              <a:t>Custo do capital: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Representado pela taxa de juros que as empresas usam para calcular o valor do dinheiro no tempo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11</a:t>
            </a:fld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3009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Administração </a:t>
            </a:r>
            <a:r>
              <a:rPr lang="pt-BR" b="1" dirty="0" smtClean="0"/>
              <a:t>financeira: </a:t>
            </a:r>
            <a:r>
              <a:rPr lang="pt-BR" b="1" dirty="0" smtClean="0"/>
              <a:t>histórico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47961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1990: foco na gestão de risco (análise de risco-retorno)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Atualmente, gestão financeira não é mais um campo conservador, buscando investigar causas e impactos das decisões financeiras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69" y="2773170"/>
            <a:ext cx="70104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670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Administração financeira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/>
              <a:t>A administração </a:t>
            </a:r>
            <a:r>
              <a:rPr lang="pt-BR" dirty="0" smtClean="0"/>
              <a:t>financeira: conjunto </a:t>
            </a:r>
            <a:r>
              <a:rPr lang="pt-BR" dirty="0"/>
              <a:t>de atividades </a:t>
            </a:r>
            <a:r>
              <a:rPr lang="pt-BR" dirty="0" smtClean="0"/>
              <a:t>cujo objetivo </a:t>
            </a:r>
            <a:r>
              <a:rPr lang="pt-BR" dirty="0"/>
              <a:t>é gerir o fluxo de recursos financeiros da organização.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Fazem parte: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Captação de recursos </a:t>
            </a:r>
            <a:r>
              <a:rPr lang="pt-BR" dirty="0"/>
              <a:t>necessários às atividades da </a:t>
            </a:r>
            <a:r>
              <a:rPr lang="pt-BR" dirty="0" smtClean="0"/>
              <a:t>empresa (análise das fontes de financiamento)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Alocação dos recursos da </a:t>
            </a:r>
            <a:r>
              <a:rPr lang="pt-BR" dirty="0"/>
              <a:t>melhor forma para alcançar os objetivos </a:t>
            </a:r>
            <a:r>
              <a:rPr lang="pt-BR" dirty="0" smtClean="0"/>
              <a:t>organizacionais (análise dos projetos de investimento)</a:t>
            </a:r>
          </a:p>
          <a:p>
            <a:pPr lvl="1"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Objetivo: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Garantir equilíbrio financeiro da empresa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Fazer com que ela atinja os seus objetivos (maximização das riquezas/ valor de mercado da empresa)</a:t>
            </a:r>
          </a:p>
          <a:p>
            <a:pPr lvl="1"/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13</a:t>
            </a:fld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460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Administrador financeiro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Funções típicas do Administrador Financeiro</a:t>
            </a:r>
          </a:p>
          <a:p>
            <a:pPr lvl="1"/>
            <a:r>
              <a:rPr lang="pt-BR" dirty="0" smtClean="0"/>
              <a:t>Análise, planejamento e controle financeiro</a:t>
            </a:r>
          </a:p>
          <a:p>
            <a:pPr lvl="1"/>
            <a:r>
              <a:rPr lang="pt-BR" dirty="0" smtClean="0"/>
              <a:t>Tomada de decisões de investimento</a:t>
            </a:r>
          </a:p>
          <a:p>
            <a:pPr lvl="1"/>
            <a:r>
              <a:rPr lang="pt-BR" dirty="0" smtClean="0"/>
              <a:t>Tomada de decisões de financiamento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14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586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Administrador financeiro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Nas empresas pequenas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Conduzido por um departamento de contabilidade ou pelo próprio proprietário da organização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Envolve questões básicas voltadas geralmente para atividades operacionais de curto prazo como pagamentos e cobranças</a:t>
            </a:r>
          </a:p>
          <a:p>
            <a:pPr lvl="1"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Empresas de maior porte (ou em crescimento)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Feita por departamento em separado, sob responsabilidade do </a:t>
            </a:r>
            <a:r>
              <a:rPr lang="pt-BR" dirty="0" err="1" smtClean="0"/>
              <a:t>C</a:t>
            </a:r>
            <a:r>
              <a:rPr lang="pt-BR" i="1" dirty="0" err="1" smtClean="0"/>
              <a:t>hief</a:t>
            </a:r>
            <a:r>
              <a:rPr lang="pt-BR" i="1" dirty="0" smtClean="0"/>
              <a:t> Financial Officer </a:t>
            </a:r>
            <a:r>
              <a:rPr lang="pt-BR" dirty="0" smtClean="0"/>
              <a:t>– CFO</a:t>
            </a:r>
            <a:r>
              <a:rPr lang="pt-BR" i="1" dirty="0" smtClean="0"/>
              <a:t> </a:t>
            </a:r>
            <a:r>
              <a:rPr lang="pt-BR" dirty="0" smtClean="0"/>
              <a:t>(diretor ou vice-presidente financeiro)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CFO é responsável pela </a:t>
            </a:r>
            <a:r>
              <a:rPr lang="pt-BR" dirty="0"/>
              <a:t>estratégia financeira da empresa</a:t>
            </a:r>
            <a:r>
              <a:rPr lang="pt-BR" dirty="0" smtClean="0"/>
              <a:t>, representação </a:t>
            </a:r>
            <a:r>
              <a:rPr lang="pt-BR" dirty="0"/>
              <a:t>da </a:t>
            </a:r>
            <a:r>
              <a:rPr lang="pt-BR" dirty="0" smtClean="0"/>
              <a:t>mesma </a:t>
            </a:r>
            <a:r>
              <a:rPr lang="pt-BR" dirty="0"/>
              <a:t>junto a órgãos públicos, fiscalizadores e </a:t>
            </a:r>
            <a:r>
              <a:rPr lang="pt-BR" dirty="0" smtClean="0"/>
              <a:t>instituições financeiras</a:t>
            </a:r>
            <a:r>
              <a:rPr lang="pt-BR" dirty="0"/>
              <a:t>, além de ser responsável pela direção de departamentos, filiais e </a:t>
            </a:r>
            <a:r>
              <a:rPr lang="pt-BR" dirty="0" smtClean="0"/>
              <a:t>pessoas que </a:t>
            </a:r>
            <a:r>
              <a:rPr lang="pt-BR" dirty="0"/>
              <a:t>desempenham atividades relacionadas com a gestão de recursos </a:t>
            </a:r>
            <a:r>
              <a:rPr lang="pt-BR" dirty="0" smtClean="0"/>
              <a:t>financeiros da empresa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15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10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de ciclo de exploração</a:t>
            </a:r>
            <a:endParaRPr lang="pt-BR" b="1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16</a:t>
            </a:fld>
            <a:endParaRPr lang="pt-BR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56" y="1356488"/>
            <a:ext cx="7571888" cy="3081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6412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6338"/>
            <a:ext cx="8229600" cy="857250"/>
          </a:xfrm>
        </p:spPr>
        <p:txBody>
          <a:bodyPr/>
          <a:lstStyle/>
          <a:p>
            <a:r>
              <a:rPr lang="pt-BR" b="1" dirty="0" smtClean="0"/>
              <a:t>Dinâmica das decisões financeiras</a:t>
            </a:r>
            <a:endParaRPr lang="pt-BR" b="1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17</a:t>
            </a:fld>
            <a:endParaRPr lang="pt-BR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72105"/>
            <a:ext cx="8229600" cy="265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9235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Organograma de uma empresa</a:t>
            </a:r>
            <a:endParaRPr lang="pt-BR" b="1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351196"/>
              </p:ext>
            </p:extLst>
          </p:nvPr>
        </p:nvGraphicFramePr>
        <p:xfrm>
          <a:off x="457200" y="1121494"/>
          <a:ext cx="822960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18</a:t>
            </a:fld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012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Tesouraria e Controladoria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 smtClean="0"/>
              <a:t>Tesouraria</a:t>
            </a:r>
            <a:r>
              <a:rPr lang="pt-BR" dirty="0" smtClean="0"/>
              <a:t> (foco da disciplina): </a:t>
            </a:r>
            <a:r>
              <a:rPr lang="pt-BR" dirty="0"/>
              <a:t>costuma ser responsável por atividades relacionadas com </a:t>
            </a:r>
            <a:r>
              <a:rPr lang="pt-BR" dirty="0" smtClean="0"/>
              <a:t>gestão de </a:t>
            </a:r>
            <a:r>
              <a:rPr lang="pt-BR" dirty="0"/>
              <a:t>recursos de curto </a:t>
            </a:r>
            <a:r>
              <a:rPr lang="pt-BR" dirty="0" smtClean="0"/>
              <a:t>prazo. Entre as atribuições temos:</a:t>
            </a:r>
          </a:p>
          <a:p>
            <a:pPr lvl="1">
              <a:lnSpc>
                <a:spcPct val="120000"/>
              </a:lnSpc>
            </a:pPr>
            <a:r>
              <a:rPr lang="pt-BR" dirty="0"/>
              <a:t>A</a:t>
            </a:r>
            <a:r>
              <a:rPr lang="pt-BR" dirty="0" smtClean="0"/>
              <a:t>dministração </a:t>
            </a:r>
            <a:r>
              <a:rPr lang="pt-BR" dirty="0"/>
              <a:t>de capital </a:t>
            </a:r>
            <a:r>
              <a:rPr lang="pt-BR" dirty="0" smtClean="0"/>
              <a:t>de giro</a:t>
            </a:r>
          </a:p>
          <a:p>
            <a:pPr lvl="1">
              <a:lnSpc>
                <a:spcPct val="120000"/>
              </a:lnSpc>
            </a:pPr>
            <a:r>
              <a:rPr lang="pt-BR" dirty="0"/>
              <a:t>G</a:t>
            </a:r>
            <a:r>
              <a:rPr lang="pt-BR" dirty="0" smtClean="0"/>
              <a:t>estão </a:t>
            </a:r>
            <a:r>
              <a:rPr lang="pt-BR" dirty="0"/>
              <a:t>de caixa e </a:t>
            </a:r>
            <a:r>
              <a:rPr lang="pt-BR" dirty="0" smtClean="0"/>
              <a:t>bancos</a:t>
            </a:r>
          </a:p>
          <a:p>
            <a:pPr lvl="1">
              <a:lnSpc>
                <a:spcPct val="120000"/>
              </a:lnSpc>
            </a:pPr>
            <a:r>
              <a:rPr lang="pt-BR" dirty="0"/>
              <a:t>C</a:t>
            </a:r>
            <a:r>
              <a:rPr lang="pt-BR" dirty="0" smtClean="0"/>
              <a:t>rédito </a:t>
            </a:r>
            <a:r>
              <a:rPr lang="pt-BR" dirty="0"/>
              <a:t>e cobrança de dívidas de fornecedores 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/>
              <a:t>P</a:t>
            </a:r>
            <a:r>
              <a:rPr lang="pt-BR" dirty="0" smtClean="0"/>
              <a:t>agamentos diversos</a:t>
            </a:r>
            <a:endParaRPr lang="pt-BR" dirty="0"/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b="1" dirty="0" smtClean="0"/>
              <a:t>Controladoria: </a:t>
            </a:r>
            <a:r>
              <a:rPr lang="pt-BR" dirty="0"/>
              <a:t>geralmente fica com as atividades </a:t>
            </a:r>
            <a:r>
              <a:rPr lang="pt-BR" dirty="0" smtClean="0"/>
              <a:t>contábeis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Atividade fica a </a:t>
            </a:r>
            <a:r>
              <a:rPr lang="pt-BR" dirty="0"/>
              <a:t>cargo do </a:t>
            </a:r>
            <a:r>
              <a:rPr lang="pt-BR" dirty="0" err="1" smtClean="0"/>
              <a:t>Controller</a:t>
            </a:r>
            <a:r>
              <a:rPr lang="pt-BR" dirty="0" smtClean="0"/>
              <a:t> (principal </a:t>
            </a:r>
            <a:r>
              <a:rPr lang="pt-BR" dirty="0"/>
              <a:t>contador da </a:t>
            </a:r>
            <a:r>
              <a:rPr lang="pt-BR" dirty="0" smtClean="0"/>
              <a:t>empresa)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Responsável por atividades </a:t>
            </a:r>
            <a:r>
              <a:rPr lang="pt-BR" dirty="0"/>
              <a:t>como contabilidade fiscal, gerencial e de </a:t>
            </a:r>
            <a:r>
              <a:rPr lang="pt-BR" dirty="0" smtClean="0"/>
              <a:t>custos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19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622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Seção 1.1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Administrador financeiro e organização da administração financeira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Unidade 1 | Análise das demonstrações contábeis e administração financeira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847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Estratégias empresariais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 smtClean="0"/>
              <a:t>Alta </a:t>
            </a:r>
            <a:r>
              <a:rPr lang="pt-BR" b="1" dirty="0"/>
              <a:t>direção </a:t>
            </a:r>
            <a:r>
              <a:rPr lang="pt-BR" b="1" dirty="0" smtClean="0"/>
              <a:t>da empresa: </a:t>
            </a:r>
            <a:r>
              <a:rPr lang="pt-BR" dirty="0"/>
              <a:t>define seus objetivos estratégicos</a:t>
            </a:r>
            <a:r>
              <a:rPr lang="pt-BR" dirty="0" smtClean="0"/>
              <a:t>, </a:t>
            </a:r>
            <a:r>
              <a:rPr lang="pt-BR" dirty="0"/>
              <a:t>ou seja, aonde </a:t>
            </a:r>
            <a:r>
              <a:rPr lang="pt-BR" dirty="0" smtClean="0"/>
              <a:t>ela quer </a:t>
            </a:r>
            <a:r>
              <a:rPr lang="pt-BR" dirty="0"/>
              <a:t>chegar, que objetivos de longo prazo ela quer </a:t>
            </a:r>
            <a:r>
              <a:rPr lang="pt-BR" dirty="0" smtClean="0"/>
              <a:t>atingir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b="1" dirty="0" smtClean="0"/>
              <a:t>Administração financeira: </a:t>
            </a:r>
            <a:r>
              <a:rPr lang="pt-BR" dirty="0"/>
              <a:t>deve acompanhar, como as demais áreas </a:t>
            </a:r>
            <a:r>
              <a:rPr lang="pt-BR" dirty="0" smtClean="0"/>
              <a:t>da empresa</a:t>
            </a:r>
            <a:r>
              <a:rPr lang="pt-BR" dirty="0"/>
              <a:t>, esses objetivos para que eles se </a:t>
            </a:r>
            <a:r>
              <a:rPr lang="pt-BR" dirty="0" smtClean="0"/>
              <a:t>cumpram</a:t>
            </a:r>
            <a:endParaRPr lang="pt-BR" dirty="0"/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b="1" dirty="0" smtClean="0"/>
              <a:t>Planejamento financeiro: </a:t>
            </a:r>
            <a:r>
              <a:rPr lang="pt-BR" dirty="0" smtClean="0"/>
              <a:t>irá definir as ações para captação e alocação de recursos para que a empresa atinja as suas metas</a:t>
            </a:r>
            <a:endParaRPr lang="pt-BR" b="1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20</a:t>
            </a:fld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413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Política de financiamento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t-BR" altLang="pt-BR" b="1" dirty="0" smtClean="0"/>
              <a:t>Política </a:t>
            </a:r>
            <a:r>
              <a:rPr lang="pt-BR" altLang="pt-BR" b="1" dirty="0"/>
              <a:t>de </a:t>
            </a:r>
            <a:r>
              <a:rPr lang="pt-BR" altLang="pt-BR" b="1" dirty="0" smtClean="0"/>
              <a:t>financiamento: </a:t>
            </a:r>
            <a:r>
              <a:rPr lang="pt-BR" altLang="pt-BR" dirty="0" smtClean="0"/>
              <a:t>consiste </a:t>
            </a:r>
            <a:r>
              <a:rPr lang="pt-BR" altLang="pt-BR" dirty="0"/>
              <a:t>na definição da melhor composição de recursos que serão utilizados no financiamento das atividades da </a:t>
            </a:r>
            <a:r>
              <a:rPr lang="pt-BR" altLang="pt-BR" dirty="0" smtClean="0"/>
              <a:t>empresa</a:t>
            </a:r>
          </a:p>
          <a:p>
            <a:pPr>
              <a:lnSpc>
                <a:spcPct val="120000"/>
              </a:lnSpc>
            </a:pPr>
            <a:endParaRPr lang="pt-BR" altLang="pt-BR" dirty="0"/>
          </a:p>
          <a:p>
            <a:pPr>
              <a:lnSpc>
                <a:spcPct val="120000"/>
              </a:lnSpc>
            </a:pPr>
            <a:r>
              <a:rPr lang="pt-BR" altLang="pt-BR" dirty="0" smtClean="0"/>
              <a:t>Algumas formas de financiamento </a:t>
            </a:r>
          </a:p>
          <a:p>
            <a:pPr lvl="1">
              <a:lnSpc>
                <a:spcPct val="120000"/>
              </a:lnSpc>
            </a:pPr>
            <a:r>
              <a:rPr lang="pt-BR" altLang="pt-BR" dirty="0" smtClean="0"/>
              <a:t>Crédito de fornecedores </a:t>
            </a:r>
          </a:p>
          <a:p>
            <a:pPr lvl="1">
              <a:lnSpc>
                <a:spcPct val="120000"/>
              </a:lnSpc>
            </a:pPr>
            <a:r>
              <a:rPr lang="pt-BR" altLang="pt-BR" dirty="0" smtClean="0"/>
              <a:t>Crédito rotativo</a:t>
            </a:r>
          </a:p>
          <a:p>
            <a:pPr lvl="1">
              <a:lnSpc>
                <a:spcPct val="120000"/>
              </a:lnSpc>
            </a:pPr>
            <a:r>
              <a:rPr lang="pt-BR" altLang="pt-BR" dirty="0" smtClean="0"/>
              <a:t>Desconto de títulos </a:t>
            </a:r>
          </a:p>
          <a:p>
            <a:pPr lvl="1">
              <a:lnSpc>
                <a:spcPct val="120000"/>
              </a:lnSpc>
            </a:pPr>
            <a:r>
              <a:rPr lang="pt-BR" altLang="pt-BR" dirty="0" smtClean="0"/>
              <a:t>Capital próprio</a:t>
            </a:r>
            <a:endParaRPr lang="pt-BR" altLang="pt-BR" dirty="0"/>
          </a:p>
          <a:p>
            <a:pPr lvl="1">
              <a:lnSpc>
                <a:spcPct val="120000"/>
              </a:lnSpc>
            </a:pPr>
            <a:r>
              <a:rPr lang="pt-BR" altLang="pt-BR" dirty="0" smtClean="0"/>
              <a:t>Capital de terceiros</a:t>
            </a:r>
            <a:endParaRPr lang="pt-BR" altLang="pt-BR" dirty="0"/>
          </a:p>
          <a:p>
            <a:pPr lvl="1"/>
            <a:endParaRPr lang="pt-BR" altLang="pt-BR" dirty="0"/>
          </a:p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21</a:t>
            </a:fld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84599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Política de investimento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altLang="pt-BR" b="1" dirty="0"/>
              <a:t>Política de </a:t>
            </a:r>
            <a:r>
              <a:rPr lang="pt-BR" altLang="pt-BR" b="1" dirty="0" smtClean="0"/>
              <a:t>investimento: </a:t>
            </a:r>
            <a:r>
              <a:rPr lang="pt-BR" altLang="pt-BR" dirty="0"/>
              <a:t>consiste na definição </a:t>
            </a:r>
            <a:r>
              <a:rPr lang="pt-BR" altLang="pt-BR" dirty="0" smtClean="0"/>
              <a:t>de como aplicar os recursos financeiros da empresa</a:t>
            </a:r>
          </a:p>
          <a:p>
            <a:endParaRPr lang="pt-BR" altLang="pt-BR" dirty="0"/>
          </a:p>
          <a:p>
            <a:r>
              <a:rPr lang="pt-BR" altLang="pt-BR" dirty="0"/>
              <a:t>Algumas formas de </a:t>
            </a:r>
            <a:r>
              <a:rPr lang="pt-BR" altLang="pt-BR" dirty="0" smtClean="0"/>
              <a:t>investimento</a:t>
            </a:r>
            <a:endParaRPr lang="pt-BR" altLang="pt-BR" dirty="0"/>
          </a:p>
          <a:p>
            <a:pPr lvl="1"/>
            <a:r>
              <a:rPr lang="pt-BR" altLang="pt-BR" dirty="0" smtClean="0"/>
              <a:t>Ampliação de fábrica</a:t>
            </a:r>
            <a:endParaRPr lang="pt-BR" altLang="pt-BR" dirty="0"/>
          </a:p>
          <a:p>
            <a:pPr lvl="1"/>
            <a:r>
              <a:rPr lang="pt-BR" altLang="pt-BR" dirty="0" smtClean="0"/>
              <a:t>Compra de novos equipamentos</a:t>
            </a:r>
            <a:endParaRPr lang="pt-BR" altLang="pt-BR" dirty="0"/>
          </a:p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22</a:t>
            </a:fld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18207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Atividade discursiva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 smtClean="0"/>
              <a:t>Objetivo da atividade: </a:t>
            </a:r>
            <a:r>
              <a:rPr lang="pt-BR" dirty="0" smtClean="0"/>
              <a:t>Aplicar </a:t>
            </a:r>
            <a:r>
              <a:rPr lang="pt-BR" dirty="0"/>
              <a:t>conceitos de planejamento </a:t>
            </a:r>
            <a:r>
              <a:rPr lang="pt-BR" dirty="0" smtClean="0"/>
              <a:t>financeiro.</a:t>
            </a:r>
            <a:endParaRPr lang="pt-BR" b="1" dirty="0" smtClean="0"/>
          </a:p>
          <a:p>
            <a:pPr marL="0" indent="0">
              <a:lnSpc>
                <a:spcPct val="120000"/>
              </a:lnSpc>
              <a:buNone/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b="1" dirty="0" smtClean="0"/>
              <a:t>Descrição: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O </a:t>
            </a:r>
            <a:r>
              <a:rPr lang="pt-BR" dirty="0"/>
              <a:t>primeiro passo do planejamento financeiro é </a:t>
            </a:r>
            <a:r>
              <a:rPr lang="pt-BR" dirty="0" smtClean="0"/>
              <a:t>estabelecer metas</a:t>
            </a:r>
            <a:r>
              <a:rPr lang="pt-BR" dirty="0"/>
              <a:t>. O objetivo de uma empresa pode ser definido </a:t>
            </a:r>
            <a:r>
              <a:rPr lang="pt-BR" dirty="0" smtClean="0"/>
              <a:t>como maximizar </a:t>
            </a:r>
            <a:r>
              <a:rPr lang="pt-BR" dirty="0"/>
              <a:t>o lucro, e as metas devem ser definidas </a:t>
            </a:r>
            <a:r>
              <a:rPr lang="pt-BR" dirty="0" smtClean="0"/>
              <a:t>para viabilizar </a:t>
            </a:r>
            <a:r>
              <a:rPr lang="pt-BR" dirty="0"/>
              <a:t>esse </a:t>
            </a:r>
            <a:r>
              <a:rPr lang="pt-BR" dirty="0" smtClean="0"/>
              <a:t>objetivo.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As </a:t>
            </a:r>
            <a:r>
              <a:rPr lang="pt-BR" dirty="0"/>
              <a:t>metas podem ser de curto prazo </a:t>
            </a:r>
            <a:r>
              <a:rPr lang="pt-BR" dirty="0" smtClean="0"/>
              <a:t>(um ano</a:t>
            </a:r>
            <a:r>
              <a:rPr lang="pt-BR" dirty="0"/>
              <a:t>), médio </a:t>
            </a:r>
            <a:r>
              <a:rPr lang="pt-BR" dirty="0" smtClean="0"/>
              <a:t>prazo (dois a cinco anos</a:t>
            </a:r>
            <a:r>
              <a:rPr lang="pt-BR" dirty="0"/>
              <a:t>), ou longo prazo (acima de </a:t>
            </a:r>
            <a:r>
              <a:rPr lang="pt-BR" dirty="0" smtClean="0"/>
              <a:t>cinco anos).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Você </a:t>
            </a:r>
            <a:r>
              <a:rPr lang="pt-BR" dirty="0"/>
              <a:t>deve estabelecer </a:t>
            </a:r>
            <a:r>
              <a:rPr lang="pt-BR" dirty="0" smtClean="0"/>
              <a:t>metas para </a:t>
            </a:r>
            <a:r>
              <a:rPr lang="pt-BR" dirty="0"/>
              <a:t>uma empresa (use </a:t>
            </a:r>
            <a:r>
              <a:rPr lang="pt-BR" dirty="0" smtClean="0"/>
              <a:t>sua criatividade</a:t>
            </a:r>
            <a:r>
              <a:rPr lang="pt-BR" dirty="0"/>
              <a:t>) de maneira realista</a:t>
            </a:r>
            <a:r>
              <a:rPr lang="pt-BR" dirty="0" smtClean="0"/>
              <a:t>. Cada </a:t>
            </a:r>
            <a:r>
              <a:rPr lang="pt-BR" dirty="0"/>
              <a:t>meta deve ser definida com prazo e estimativa de custo</a:t>
            </a:r>
            <a:r>
              <a:rPr lang="pt-BR" dirty="0" smtClean="0"/>
              <a:t>. Pelo menos uma meta de cada tipo (CP, MP e LP)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23</a:t>
            </a:fld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09545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Fundamentos da Administração financeira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1.2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77012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Administração Financeira</a:t>
            </a:r>
            <a:endParaRPr lang="pt-BR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Fundamental </a:t>
            </a:r>
            <a:r>
              <a:rPr lang="pt-BR" dirty="0"/>
              <a:t>para todas as atividades </a:t>
            </a:r>
            <a:r>
              <a:rPr lang="pt-BR" dirty="0" smtClean="0"/>
              <a:t>empresariais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dirty="0" smtClean="0"/>
              <a:t>Contribui para </a:t>
            </a:r>
            <a:r>
              <a:rPr lang="pt-BR" dirty="0"/>
              <a:t>o sucesso do </a:t>
            </a:r>
            <a:r>
              <a:rPr lang="pt-BR" dirty="0" smtClean="0"/>
              <a:t>negócio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dirty="0" smtClean="0"/>
              <a:t>É </a:t>
            </a:r>
            <a:r>
              <a:rPr lang="pt-BR" dirty="0"/>
              <a:t>responsável </a:t>
            </a:r>
            <a:r>
              <a:rPr lang="pt-BR" dirty="0" smtClean="0"/>
              <a:t>pela gestão </a:t>
            </a:r>
            <a:r>
              <a:rPr lang="pt-BR" dirty="0"/>
              <a:t>dos fluxos de recursos financeiros e tem a responsabilidade </a:t>
            </a:r>
            <a:r>
              <a:rPr lang="pt-BR" dirty="0" smtClean="0"/>
              <a:t>de:</a:t>
            </a:r>
          </a:p>
          <a:p>
            <a:pPr lvl="1">
              <a:lnSpc>
                <a:spcPct val="120000"/>
              </a:lnSpc>
            </a:pPr>
            <a:r>
              <a:rPr lang="pt-BR" dirty="0"/>
              <a:t>C</a:t>
            </a:r>
            <a:r>
              <a:rPr lang="pt-BR" dirty="0" smtClean="0"/>
              <a:t>aptar os recursos </a:t>
            </a:r>
            <a:r>
              <a:rPr lang="pt-BR" dirty="0"/>
              <a:t>necessários para as atividades da empresa </a:t>
            </a:r>
            <a:r>
              <a:rPr lang="pt-BR" b="1" dirty="0"/>
              <a:t>(decisões de financiamento</a:t>
            </a:r>
            <a:r>
              <a:rPr lang="pt-BR" b="1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pt-BR" dirty="0"/>
              <a:t>A</a:t>
            </a:r>
            <a:r>
              <a:rPr lang="pt-BR" dirty="0" smtClean="0"/>
              <a:t>plicar </a:t>
            </a:r>
            <a:r>
              <a:rPr lang="pt-BR" dirty="0"/>
              <a:t>os recursos financeiros gerados pelo negócio, de modo a atingir </a:t>
            </a:r>
            <a:r>
              <a:rPr lang="pt-BR" dirty="0" smtClean="0"/>
              <a:t>os objetivos </a:t>
            </a:r>
            <a:r>
              <a:rPr lang="pt-BR" dirty="0"/>
              <a:t>organizacionais </a:t>
            </a:r>
            <a:r>
              <a:rPr lang="pt-BR" b="1" dirty="0"/>
              <a:t>(decisões de investimento</a:t>
            </a:r>
            <a:r>
              <a:rPr lang="pt-BR" b="1" dirty="0" smtClean="0"/>
              <a:t>)</a:t>
            </a:r>
            <a:endParaRPr lang="pt-BR" b="1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657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Administração financeira: funções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 smtClean="0"/>
              <a:t>Planejamento financeiro: </a:t>
            </a:r>
          </a:p>
          <a:p>
            <a:pPr lvl="1">
              <a:lnSpc>
                <a:spcPct val="120000"/>
              </a:lnSpc>
            </a:pPr>
            <a:r>
              <a:rPr lang="pt-BR" dirty="0"/>
              <a:t>A</a:t>
            </a:r>
            <a:r>
              <a:rPr lang="pt-BR" dirty="0" smtClean="0"/>
              <a:t>companha </a:t>
            </a:r>
            <a:r>
              <a:rPr lang="pt-BR" dirty="0"/>
              <a:t>a rentabilidade </a:t>
            </a:r>
            <a:r>
              <a:rPr lang="pt-BR" dirty="0" smtClean="0"/>
              <a:t>dos investimentos</a:t>
            </a:r>
            <a:r>
              <a:rPr lang="pt-BR" dirty="0"/>
              <a:t>, </a:t>
            </a:r>
            <a:r>
              <a:rPr lang="pt-BR" dirty="0" smtClean="0"/>
              <a:t>selecionando </a:t>
            </a:r>
            <a:r>
              <a:rPr lang="pt-BR" dirty="0"/>
              <a:t>os ativos mais rentáveis e condizentes com </a:t>
            </a:r>
            <a:r>
              <a:rPr lang="pt-BR" dirty="0" smtClean="0"/>
              <a:t>os negócios </a:t>
            </a:r>
            <a:r>
              <a:rPr lang="pt-BR" dirty="0"/>
              <a:t>e com os valores da </a:t>
            </a:r>
            <a:r>
              <a:rPr lang="pt-BR" dirty="0" smtClean="0"/>
              <a:t>empresa</a:t>
            </a:r>
          </a:p>
          <a:p>
            <a:pPr lvl="1">
              <a:lnSpc>
                <a:spcPct val="120000"/>
              </a:lnSpc>
            </a:pPr>
            <a:r>
              <a:rPr lang="pt-BR" dirty="0"/>
              <a:t>P</a:t>
            </a:r>
            <a:r>
              <a:rPr lang="pt-BR" dirty="0" smtClean="0"/>
              <a:t>rocura </a:t>
            </a:r>
            <a:r>
              <a:rPr lang="pt-BR" dirty="0"/>
              <a:t>medir necessidades </a:t>
            </a:r>
            <a:r>
              <a:rPr lang="pt-BR" dirty="0" smtClean="0"/>
              <a:t>de expansão </a:t>
            </a:r>
            <a:r>
              <a:rPr lang="pt-BR" dirty="0"/>
              <a:t>e monitora os resultados para identificar ajustes </a:t>
            </a:r>
            <a:r>
              <a:rPr lang="pt-BR" dirty="0" smtClean="0"/>
              <a:t>necessários</a:t>
            </a:r>
            <a:endParaRPr lang="pt-BR" dirty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b="1" dirty="0" smtClean="0"/>
              <a:t>Controle financeiro: </a:t>
            </a:r>
          </a:p>
          <a:p>
            <a:pPr lvl="1">
              <a:lnSpc>
                <a:spcPct val="120000"/>
              </a:lnSpc>
            </a:pPr>
            <a:r>
              <a:rPr lang="pt-BR" dirty="0"/>
              <a:t>A</a:t>
            </a:r>
            <a:r>
              <a:rPr lang="pt-BR" dirty="0" smtClean="0"/>
              <a:t>companha </a:t>
            </a:r>
            <a:r>
              <a:rPr lang="pt-BR" dirty="0"/>
              <a:t>e avalia todo o desempenho </a:t>
            </a:r>
            <a:r>
              <a:rPr lang="pt-BR" dirty="0" smtClean="0"/>
              <a:t>financeiro da empresa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Essa </a:t>
            </a:r>
            <a:r>
              <a:rPr lang="pt-BR" dirty="0"/>
              <a:t>função, também chamada de controladoria, faz um </a:t>
            </a:r>
            <a:r>
              <a:rPr lang="pt-BR" dirty="0" smtClean="0"/>
              <a:t>comparativo entre </a:t>
            </a:r>
            <a:r>
              <a:rPr lang="pt-BR" dirty="0"/>
              <a:t>o previsto (orçado) e o realizado e propõe medidas </a:t>
            </a:r>
            <a:r>
              <a:rPr lang="pt-BR" dirty="0" smtClean="0"/>
              <a:t>corretivas caso necessárias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22471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Administração financeira: funções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/>
              <a:t>Administração de </a:t>
            </a:r>
            <a:r>
              <a:rPr lang="pt-BR" b="1" dirty="0" smtClean="0"/>
              <a:t>ativos: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Preocupa-se </a:t>
            </a:r>
            <a:r>
              <a:rPr lang="pt-BR" dirty="0"/>
              <a:t>em gerir os investimentos, buscando </a:t>
            </a:r>
            <a:r>
              <a:rPr lang="pt-BR" dirty="0" smtClean="0"/>
              <a:t>a melhor </a:t>
            </a:r>
            <a:r>
              <a:rPr lang="pt-BR" dirty="0"/>
              <a:t>relação em termos de risco e </a:t>
            </a:r>
            <a:r>
              <a:rPr lang="pt-BR" dirty="0" smtClean="0"/>
              <a:t>retorno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Acompanha </a:t>
            </a:r>
            <a:r>
              <a:rPr lang="pt-BR" dirty="0"/>
              <a:t>também o “casamento</a:t>
            </a:r>
            <a:r>
              <a:rPr lang="pt-BR" dirty="0" smtClean="0"/>
              <a:t>” entre </a:t>
            </a:r>
            <a:r>
              <a:rPr lang="pt-BR" dirty="0"/>
              <a:t>entradas e saídas de </a:t>
            </a:r>
            <a:r>
              <a:rPr lang="pt-BR" dirty="0" smtClean="0"/>
              <a:t>caixa (função </a:t>
            </a:r>
            <a:r>
              <a:rPr lang="pt-BR" dirty="0"/>
              <a:t>é associada à gestão de capital </a:t>
            </a:r>
            <a:r>
              <a:rPr lang="pt-BR" dirty="0" smtClean="0"/>
              <a:t>de giro)</a:t>
            </a:r>
          </a:p>
          <a:p>
            <a:pPr lvl="1"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b="1" dirty="0"/>
              <a:t>Administração de </a:t>
            </a:r>
            <a:r>
              <a:rPr lang="pt-BR" b="1" dirty="0" smtClean="0"/>
              <a:t>passivos: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Preocupa-se </a:t>
            </a:r>
            <a:r>
              <a:rPr lang="pt-BR" dirty="0"/>
              <a:t>em gerir a forma como a </a:t>
            </a:r>
            <a:r>
              <a:rPr lang="pt-BR" dirty="0" smtClean="0"/>
              <a:t>empresa é financiada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Essa </a:t>
            </a:r>
            <a:r>
              <a:rPr lang="pt-BR" dirty="0"/>
              <a:t>função é associada ao gerenciamento da composição </a:t>
            </a:r>
            <a:r>
              <a:rPr lang="pt-BR" dirty="0" smtClean="0"/>
              <a:t>do financiamento </a:t>
            </a:r>
            <a:r>
              <a:rPr lang="pt-BR" dirty="0"/>
              <a:t>(capital próprio e capital de terceiros</a:t>
            </a:r>
            <a:r>
              <a:rPr lang="pt-BR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Busca </a:t>
            </a:r>
            <a:r>
              <a:rPr lang="pt-BR" dirty="0"/>
              <a:t>a melhor </a:t>
            </a:r>
            <a:r>
              <a:rPr lang="pt-BR" dirty="0" smtClean="0"/>
              <a:t>estrutura em </a:t>
            </a:r>
            <a:r>
              <a:rPr lang="pt-BR" dirty="0"/>
              <a:t>termos de liquidez, custos e </a:t>
            </a:r>
            <a:r>
              <a:rPr lang="pt-BR" dirty="0" smtClean="0"/>
              <a:t>riscos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71216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Decisões de investimento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São </a:t>
            </a:r>
            <a:r>
              <a:rPr lang="pt-BR" dirty="0"/>
              <a:t>consideradas </a:t>
            </a:r>
            <a:r>
              <a:rPr lang="pt-BR" dirty="0" smtClean="0"/>
              <a:t>muito importantes </a:t>
            </a:r>
            <a:r>
              <a:rPr lang="pt-BR" dirty="0"/>
              <a:t>porque </a:t>
            </a:r>
            <a:r>
              <a:rPr lang="pt-BR" dirty="0" smtClean="0"/>
              <a:t>criam valor, ou seja, define onde </a:t>
            </a:r>
            <a:r>
              <a:rPr lang="pt-BR" dirty="0"/>
              <a:t>serão alocados os recursos na expectativa de aumentar os retornos </a:t>
            </a:r>
            <a:r>
              <a:rPr lang="pt-BR" dirty="0" smtClean="0"/>
              <a:t>futuros gerados </a:t>
            </a:r>
            <a:r>
              <a:rPr lang="pt-BR" dirty="0"/>
              <a:t>pela </a:t>
            </a:r>
            <a:r>
              <a:rPr lang="pt-BR" dirty="0" smtClean="0"/>
              <a:t>empresa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b="1" dirty="0" smtClean="0"/>
              <a:t>Criação de valor: </a:t>
            </a:r>
            <a:r>
              <a:rPr lang="pt-BR" dirty="0" smtClean="0"/>
              <a:t>aumenta </a:t>
            </a:r>
            <a:r>
              <a:rPr lang="pt-BR" dirty="0"/>
              <a:t>a produção e melhora o retorno para </a:t>
            </a:r>
            <a:r>
              <a:rPr lang="pt-BR" dirty="0" smtClean="0"/>
              <a:t>os acionistas </a:t>
            </a:r>
            <a:r>
              <a:rPr lang="pt-BR" dirty="0"/>
              <a:t>e demais partes </a:t>
            </a:r>
            <a:r>
              <a:rPr lang="pt-BR" dirty="0" smtClean="0"/>
              <a:t>interessadas da empresa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0653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Decisões de investimento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Compra de novo maquinário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Abertura de uma nova planta fabril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Pesquisa e desenvolvimento para melhoria da tecnologia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Etc.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7009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Contexto e objetivos da seção</a:t>
            </a:r>
            <a:endParaRPr lang="pt-BR" b="1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Contexto: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Sociedade mais </a:t>
            </a:r>
            <a:r>
              <a:rPr lang="pt-BR" dirty="0" smtClean="0"/>
              <a:t>complexa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Evolução </a:t>
            </a:r>
            <a:r>
              <a:rPr lang="pt-BR" dirty="0"/>
              <a:t>e transformações </a:t>
            </a:r>
            <a:r>
              <a:rPr lang="pt-BR" dirty="0" smtClean="0"/>
              <a:t>constantes geram reflexos no mundo </a:t>
            </a:r>
            <a:r>
              <a:rPr lang="pt-BR" dirty="0" smtClean="0"/>
              <a:t>empresarial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Maior </a:t>
            </a:r>
            <a:r>
              <a:rPr lang="pt-BR" dirty="0"/>
              <a:t>complexidade exige </a:t>
            </a:r>
            <a:r>
              <a:rPr lang="pt-BR" dirty="0" smtClean="0"/>
              <a:t>evolução técnica e </a:t>
            </a:r>
            <a:r>
              <a:rPr lang="pt-BR" dirty="0"/>
              <a:t>conceitual da administração </a:t>
            </a:r>
            <a:r>
              <a:rPr lang="pt-BR" dirty="0" smtClean="0"/>
              <a:t>financeira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Necessidade da correta gestão dos recursos financeiros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Objetivos: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Evolução histórica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Suas funções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Relação da administração financeira com os objetivos da empresa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3613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Decisões de financiamento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Se preocupa </a:t>
            </a:r>
            <a:r>
              <a:rPr lang="pt-BR" dirty="0"/>
              <a:t>com a captação de </a:t>
            </a:r>
            <a:r>
              <a:rPr lang="pt-BR" dirty="0" smtClean="0"/>
              <a:t>recursos (melhor forma de </a:t>
            </a:r>
            <a:r>
              <a:rPr lang="pt-BR" dirty="0"/>
              <a:t>financiar as operações da </a:t>
            </a:r>
            <a:r>
              <a:rPr lang="pt-BR" dirty="0" smtClean="0"/>
              <a:t>empresa)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Procura definir a </a:t>
            </a:r>
            <a:r>
              <a:rPr lang="pt-BR" dirty="0"/>
              <a:t>melhor combinação entre capital próprio (dos sócios) e capital de </a:t>
            </a:r>
            <a:r>
              <a:rPr lang="pt-BR" dirty="0" smtClean="0"/>
              <a:t>terceiros 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Fontes de captação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Fornecedores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Bancos</a:t>
            </a:r>
            <a:endParaRPr lang="pt-BR" dirty="0"/>
          </a:p>
          <a:p>
            <a:pPr lvl="1">
              <a:lnSpc>
                <a:spcPct val="120000"/>
              </a:lnSpc>
            </a:pPr>
            <a:r>
              <a:rPr lang="pt-BR" dirty="0" smtClean="0"/>
              <a:t>Acionistas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73185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Fluxo de recursos e decisões financeiras</a:t>
            </a:r>
            <a:endParaRPr lang="pt-BR" sz="36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70" y="1707654"/>
            <a:ext cx="8404486" cy="2325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65980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smtClean="0"/>
              <a:t>Para conhecer: Sistema Financeira Nacional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777534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SFN: aproxima poupadores e tomadores na economia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1973452"/>
            <a:ext cx="6812285" cy="2985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23828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smtClean="0"/>
              <a:t>Administração financeira de curto prazo (CP)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pt-BR" dirty="0" smtClean="0"/>
              <a:t>Operações de curto prazo: operações de até um ano com ativos circulante</a:t>
            </a:r>
            <a:r>
              <a:rPr lang="pt-BR" dirty="0"/>
              <a:t>s</a:t>
            </a:r>
            <a:endParaRPr lang="pt-BR" dirty="0" smtClean="0"/>
          </a:p>
          <a:p>
            <a:pPr lvl="1">
              <a:lnSpc>
                <a:spcPct val="110000"/>
              </a:lnSpc>
            </a:pPr>
            <a:r>
              <a:rPr lang="pt-BR" dirty="0" smtClean="0"/>
              <a:t>Por circulante entende-se ativos que podem ser transformados em dinheiro no curto prazo</a:t>
            </a:r>
          </a:p>
          <a:p>
            <a:pPr lvl="1">
              <a:lnSpc>
                <a:spcPct val="110000"/>
              </a:lnSpc>
            </a:pPr>
            <a:endParaRPr lang="pt-BR" dirty="0"/>
          </a:p>
          <a:p>
            <a:pPr>
              <a:lnSpc>
                <a:spcPct val="110000"/>
              </a:lnSpc>
            </a:pPr>
            <a:r>
              <a:rPr lang="pt-BR" dirty="0" smtClean="0"/>
              <a:t>Operações de longo prazo: operações com mais de um ano com ativos não circulantes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22840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Administração financeira de CP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pt-BR" b="1" dirty="0" smtClean="0"/>
              <a:t>Objetivo: </a:t>
            </a:r>
            <a:r>
              <a:rPr lang="pt-BR" dirty="0" smtClean="0"/>
              <a:t>é </a:t>
            </a:r>
            <a:r>
              <a:rPr lang="pt-BR" dirty="0"/>
              <a:t>gerenciar </a:t>
            </a:r>
            <a:r>
              <a:rPr lang="pt-BR" dirty="0" smtClean="0"/>
              <a:t>o </a:t>
            </a:r>
            <a:r>
              <a:rPr lang="pt-BR" dirty="0"/>
              <a:t>ativo </a:t>
            </a:r>
            <a:r>
              <a:rPr lang="pt-BR" dirty="0" smtClean="0"/>
              <a:t>e o </a:t>
            </a:r>
            <a:r>
              <a:rPr lang="pt-BR" dirty="0"/>
              <a:t>passivo circulante </a:t>
            </a:r>
            <a:r>
              <a:rPr lang="pt-BR" dirty="0" smtClean="0"/>
              <a:t>da empresa para </a:t>
            </a:r>
            <a:r>
              <a:rPr lang="pt-BR" dirty="0"/>
              <a:t>atingir um equilíbrio entre </a:t>
            </a:r>
            <a:r>
              <a:rPr lang="pt-BR" dirty="0" smtClean="0"/>
              <a:t>rentabilidade e risco </a:t>
            </a:r>
          </a:p>
          <a:p>
            <a:pPr>
              <a:lnSpc>
                <a:spcPct val="110000"/>
              </a:lnSpc>
            </a:pPr>
            <a:endParaRPr lang="pt-BR" dirty="0"/>
          </a:p>
          <a:p>
            <a:pPr>
              <a:lnSpc>
                <a:spcPct val="110000"/>
              </a:lnSpc>
            </a:pPr>
            <a:r>
              <a:rPr lang="pt-BR" b="1" dirty="0" smtClean="0"/>
              <a:t>Preocupação: </a:t>
            </a:r>
            <a:r>
              <a:rPr lang="pt-BR" dirty="0" smtClean="0"/>
              <a:t>liquidez </a:t>
            </a:r>
            <a:r>
              <a:rPr lang="pt-BR" dirty="0"/>
              <a:t>da </a:t>
            </a:r>
            <a:r>
              <a:rPr lang="pt-BR" dirty="0" smtClean="0"/>
              <a:t>empresa, ou seja, garantir que </a:t>
            </a:r>
            <a:r>
              <a:rPr lang="pt-BR" dirty="0"/>
              <a:t>haja recursos e prazos para liquidar os compromissos de </a:t>
            </a:r>
            <a:r>
              <a:rPr lang="pt-BR" dirty="0" smtClean="0"/>
              <a:t>CP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6968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smtClean="0"/>
              <a:t>Administração financeira de curto prazo (CP)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 smtClean="0"/>
              <a:t>Rentabilidade:</a:t>
            </a:r>
            <a:r>
              <a:rPr lang="pt-BR" dirty="0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Relação entre </a:t>
            </a:r>
            <a:r>
              <a:rPr lang="pt-BR" dirty="0"/>
              <a:t>as receitas e os custos gerados pelo uso dos ativos de uma empresa na </a:t>
            </a:r>
            <a:r>
              <a:rPr lang="pt-BR" dirty="0" smtClean="0"/>
              <a:t>sua atividade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Para maior rentabilidade empresa deve aumentar receitas e/ou diminuir custos</a:t>
            </a:r>
          </a:p>
          <a:p>
            <a:pPr lvl="1"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b="1" dirty="0" smtClean="0"/>
              <a:t>Risco: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Probabilidade da empresa em não honrar os seus compromissos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Caso não consiga, empresa é considerada insolvente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40846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smtClean="0"/>
              <a:t>Administração financeira de curto prazo (CP)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 smtClean="0"/>
              <a:t>Ativo circulante:</a:t>
            </a:r>
            <a:r>
              <a:rPr lang="pt-BR" dirty="0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Comumente </a:t>
            </a:r>
            <a:r>
              <a:rPr lang="pt-BR" dirty="0"/>
              <a:t>chamado de capital de </a:t>
            </a:r>
            <a:r>
              <a:rPr lang="pt-BR" dirty="0" smtClean="0"/>
              <a:t>giro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Recursos + </a:t>
            </a:r>
            <a:r>
              <a:rPr lang="pt-BR" dirty="0"/>
              <a:t>líquidos </a:t>
            </a:r>
            <a:r>
              <a:rPr lang="pt-BR" dirty="0" smtClean="0"/>
              <a:t>a disposição da empresa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Composição: caixa </a:t>
            </a:r>
            <a:r>
              <a:rPr lang="pt-BR" dirty="0"/>
              <a:t>e aplicações financeiras</a:t>
            </a:r>
            <a:r>
              <a:rPr lang="pt-BR" dirty="0" smtClean="0"/>
              <a:t>, estoques </a:t>
            </a:r>
            <a:r>
              <a:rPr lang="pt-BR" dirty="0"/>
              <a:t>e contas a receber </a:t>
            </a:r>
            <a:r>
              <a:rPr lang="pt-BR" dirty="0" smtClean="0"/>
              <a:t>de curto prazo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Quanto maior o </a:t>
            </a:r>
            <a:r>
              <a:rPr lang="pt-BR" dirty="0"/>
              <a:t>capital de </a:t>
            </a:r>
            <a:r>
              <a:rPr lang="pt-BR" dirty="0" smtClean="0"/>
              <a:t>giro, menor o risco de insolvência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Apesar disto, quanto maior o capital de giro, possivelmente menor será o volume de investimentos para proporcionar maior rentabilidade</a:t>
            </a:r>
            <a:endParaRPr lang="pt-BR" dirty="0"/>
          </a:p>
          <a:p>
            <a:pPr>
              <a:lnSpc>
                <a:spcPct val="120000"/>
              </a:lnSpc>
            </a:pPr>
            <a:endParaRPr lang="pt-BR" b="1" dirty="0" smtClean="0"/>
          </a:p>
          <a:p>
            <a:pPr>
              <a:lnSpc>
                <a:spcPct val="120000"/>
              </a:lnSpc>
            </a:pPr>
            <a:r>
              <a:rPr lang="pt-BR" b="1" dirty="0" smtClean="0"/>
              <a:t>Equilíbrio: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Gerir os ativos para honrar compromissos e buscar aumentar a rentabilidade da empresa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93407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Atividade </a:t>
            </a:r>
            <a:r>
              <a:rPr lang="pt-BR" b="1" dirty="0" err="1" smtClean="0"/>
              <a:t>discurssiva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Contexto: </a:t>
            </a:r>
          </a:p>
          <a:p>
            <a:pPr lvl="1"/>
            <a:r>
              <a:rPr lang="pt-BR" dirty="0" smtClean="0"/>
              <a:t>O bairro onde você reside está crescendo</a:t>
            </a:r>
          </a:p>
          <a:p>
            <a:endParaRPr lang="pt-BR" dirty="0"/>
          </a:p>
          <a:p>
            <a:r>
              <a:rPr lang="pt-BR" dirty="0" smtClean="0"/>
              <a:t>Projeto de investimento: </a:t>
            </a:r>
          </a:p>
          <a:p>
            <a:pPr lvl="1"/>
            <a:r>
              <a:rPr lang="pt-BR" dirty="0" smtClean="0"/>
              <a:t>Você resolve abrir uma </a:t>
            </a:r>
            <a:r>
              <a:rPr lang="pt-BR" dirty="0" smtClean="0"/>
              <a:t>mercearia </a:t>
            </a:r>
            <a:r>
              <a:rPr lang="pt-BR" dirty="0" smtClean="0"/>
              <a:t>para </a:t>
            </a:r>
            <a:r>
              <a:rPr lang="pt-BR" dirty="0" smtClean="0"/>
              <a:t>atender a demanda por alimentos dos moradores do seu bairro</a:t>
            </a:r>
            <a:r>
              <a:rPr lang="pt-BR" dirty="0" smtClean="0"/>
              <a:t>. O </a:t>
            </a:r>
            <a:r>
              <a:rPr lang="pt-BR" dirty="0" smtClean="0"/>
              <a:t>custo inicial estimado para o empreendimento é de R$ 500.000,00</a:t>
            </a:r>
            <a:r>
              <a:rPr lang="pt-BR" dirty="0" smtClean="0"/>
              <a:t>. Como </a:t>
            </a:r>
            <a:r>
              <a:rPr lang="pt-BR" dirty="0" smtClean="0"/>
              <a:t>você faria para financiar esse projeto?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28696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Dimensões: econômico x financeiro e curto prazo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1.3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02335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Decisão financeira</a:t>
            </a:r>
            <a:endParaRPr lang="pt-BR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Fundamentada </a:t>
            </a:r>
            <a:r>
              <a:rPr lang="pt-BR" dirty="0"/>
              <a:t>nos resultados operacionais </a:t>
            </a:r>
            <a:r>
              <a:rPr lang="pt-BR" dirty="0" smtClean="0"/>
              <a:t>apurados pela empresa, ou seja, é pautada por </a:t>
            </a:r>
            <a:r>
              <a:rPr lang="pt-BR" dirty="0"/>
              <a:t>meio do desempenho </a:t>
            </a:r>
            <a:r>
              <a:rPr lang="pt-BR" dirty="0" smtClean="0"/>
              <a:t>operacional (retorno dos benefícios) 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Desempenho operacional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Aqui definido como a </a:t>
            </a:r>
            <a:r>
              <a:rPr lang="pt-BR" dirty="0"/>
              <a:t>viabilidade econômica de um negócio, </a:t>
            </a:r>
            <a:r>
              <a:rPr lang="pt-BR" dirty="0" smtClean="0"/>
              <a:t>projeto </a:t>
            </a:r>
            <a:r>
              <a:rPr lang="pt-BR" dirty="0"/>
              <a:t>ou </a:t>
            </a:r>
            <a:r>
              <a:rPr lang="pt-BR" dirty="0" smtClean="0"/>
              <a:t>empreendimento</a:t>
            </a:r>
            <a:r>
              <a:rPr lang="pt-BR" dirty="0"/>
              <a:t>. 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O </a:t>
            </a:r>
            <a:r>
              <a:rPr lang="pt-BR" dirty="0"/>
              <a:t>lucro operacional define os limites </a:t>
            </a:r>
            <a:r>
              <a:rPr lang="pt-BR" dirty="0" smtClean="0"/>
              <a:t>de remuneração </a:t>
            </a:r>
            <a:r>
              <a:rPr lang="pt-BR" dirty="0"/>
              <a:t>dos </a:t>
            </a:r>
            <a:r>
              <a:rPr lang="pt-BR" dirty="0" smtClean="0"/>
              <a:t>acionistas, </a:t>
            </a:r>
            <a:r>
              <a:rPr lang="pt-BR" dirty="0"/>
              <a:t>que vão decidir </a:t>
            </a:r>
            <a:r>
              <a:rPr lang="pt-BR" dirty="0" smtClean="0"/>
              <a:t>se continuam </a:t>
            </a:r>
            <a:r>
              <a:rPr lang="pt-BR" dirty="0"/>
              <a:t>investindo ou não. </a:t>
            </a:r>
            <a:endParaRPr lang="pt-BR" dirty="0" smtClean="0"/>
          </a:p>
          <a:p>
            <a:pPr lvl="1"/>
            <a:endParaRPr lang="pt-BR" dirty="0"/>
          </a:p>
          <a:p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009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Adm. financeira - histórico</a:t>
            </a:r>
            <a:endParaRPr lang="pt-BR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Toda organização e atividade econômica precisa </a:t>
            </a:r>
            <a:r>
              <a:rPr lang="pt-BR" b="1" dirty="0" smtClean="0"/>
              <a:t>gerir </a:t>
            </a:r>
            <a:r>
              <a:rPr lang="pt-BR" dirty="0" smtClean="0"/>
              <a:t>os seus</a:t>
            </a:r>
            <a:r>
              <a:rPr lang="pt-BR" b="1" dirty="0" smtClean="0"/>
              <a:t> </a:t>
            </a:r>
            <a:r>
              <a:rPr lang="pt-BR" b="1" dirty="0"/>
              <a:t>recursos financeiros</a:t>
            </a:r>
            <a:r>
              <a:rPr lang="pt-BR" dirty="0"/>
              <a:t>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O </a:t>
            </a:r>
            <a:r>
              <a:rPr lang="pt-BR" dirty="0"/>
              <a:t>responsável por essa gestão na organização é a área </a:t>
            </a:r>
            <a:r>
              <a:rPr lang="pt-BR" dirty="0" smtClean="0"/>
              <a:t>de </a:t>
            </a:r>
            <a:r>
              <a:rPr lang="pt-BR" b="1" dirty="0" smtClean="0"/>
              <a:t>administração financeira</a:t>
            </a:r>
            <a:endParaRPr lang="pt-BR" dirty="0"/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dirty="0" smtClean="0"/>
              <a:t>A </a:t>
            </a:r>
            <a:r>
              <a:rPr lang="pt-BR" dirty="0"/>
              <a:t>administração financeira ou finanças </a:t>
            </a:r>
            <a:r>
              <a:rPr lang="pt-BR" dirty="0" smtClean="0"/>
              <a:t>empresariais era </a:t>
            </a:r>
            <a:r>
              <a:rPr lang="pt-BR" dirty="0"/>
              <a:t>considerada parte </a:t>
            </a:r>
            <a:r>
              <a:rPr lang="pt-BR" dirty="0" smtClean="0"/>
              <a:t>das </a:t>
            </a:r>
            <a:r>
              <a:rPr lang="pt-BR" dirty="0"/>
              <a:t>ciências </a:t>
            </a:r>
            <a:r>
              <a:rPr lang="pt-BR" dirty="0" smtClean="0"/>
              <a:t>econômicas, firmando-se como área independente na década de 1920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Até 1920, a principal preocupação do gestor era voltada à captação de recursos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4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999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 de resultado operacional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42560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Empresa investe R$ 2.000,00 em uma nova máquina, proporcionando aumento na produção, qualidade do produto e retorno da empresa. Resultado operacional é apresentado no fluxo abaixo.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2841780"/>
            <a:ext cx="6383563" cy="156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6966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Decisões de financiamento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Resultado </a:t>
            </a:r>
            <a:r>
              <a:rPr lang="pt-BR" dirty="0"/>
              <a:t>operacional também deve nortear as decisões </a:t>
            </a:r>
            <a:r>
              <a:rPr lang="pt-BR" dirty="0" smtClean="0"/>
              <a:t>de financiamento</a:t>
            </a:r>
            <a:r>
              <a:rPr lang="pt-BR" dirty="0"/>
              <a:t>, principalmente com relação ao custo de captação.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O lucro operacional </a:t>
            </a:r>
            <a:r>
              <a:rPr lang="pt-BR" dirty="0"/>
              <a:t>deve ser suficiente para cobrir os custos dos </a:t>
            </a:r>
            <a:r>
              <a:rPr lang="pt-BR" dirty="0" smtClean="0"/>
              <a:t>passivos. Caso isto não ocorra, a empresa  se torna economicamente </a:t>
            </a:r>
            <a:r>
              <a:rPr lang="pt-BR" dirty="0"/>
              <a:t>inviável</a:t>
            </a:r>
            <a:r>
              <a:rPr lang="pt-BR" dirty="0" smtClean="0"/>
              <a:t>.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/>
              <a:t>Empresas em dificuldades, que não conseguem gerar resultado </a:t>
            </a:r>
            <a:r>
              <a:rPr lang="pt-BR" dirty="0" smtClean="0"/>
              <a:t>operacional superior </a:t>
            </a:r>
            <a:r>
              <a:rPr lang="pt-BR" dirty="0"/>
              <a:t>aos encargos de suas </a:t>
            </a:r>
            <a:r>
              <a:rPr lang="pt-BR" dirty="0" smtClean="0"/>
              <a:t>dívidas: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Sacrificam </a:t>
            </a:r>
            <a:r>
              <a:rPr lang="pt-BR" dirty="0"/>
              <a:t>diretamente o retorno de </a:t>
            </a:r>
            <a:r>
              <a:rPr lang="pt-BR" dirty="0" smtClean="0"/>
              <a:t>seus proprietários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Colocam </a:t>
            </a:r>
            <a:r>
              <a:rPr lang="pt-BR" dirty="0"/>
              <a:t>a operação do negócio em situação de </a:t>
            </a:r>
            <a:r>
              <a:rPr lang="pt-BR" dirty="0" smtClean="0"/>
              <a:t>desequilíbrio financeiro (saídas </a:t>
            </a:r>
            <a:r>
              <a:rPr lang="pt-BR" dirty="0"/>
              <a:t>de caixa superiores às </a:t>
            </a:r>
            <a:r>
              <a:rPr lang="pt-BR" dirty="0" smtClean="0"/>
              <a:t>entradas)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Comprometem </a:t>
            </a:r>
            <a:r>
              <a:rPr lang="pt-BR" dirty="0"/>
              <a:t>a </a:t>
            </a:r>
            <a:r>
              <a:rPr lang="pt-BR" dirty="0" smtClean="0"/>
              <a:t>sobrevivência da </a:t>
            </a:r>
            <a:r>
              <a:rPr lang="pt-BR" dirty="0"/>
              <a:t>empresa.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71759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Para tomada de decisão - fatores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 smtClean="0"/>
              <a:t>Fator econômico: </a:t>
            </a:r>
            <a:r>
              <a:rPr lang="pt-BR" dirty="0" smtClean="0"/>
              <a:t>tem </a:t>
            </a:r>
            <a:r>
              <a:rPr lang="pt-BR" dirty="0"/>
              <a:t>como base a relação entre o retorno do </a:t>
            </a:r>
            <a:r>
              <a:rPr lang="pt-BR" dirty="0" smtClean="0"/>
              <a:t>investimento e </a:t>
            </a:r>
            <a:r>
              <a:rPr lang="pt-BR" dirty="0"/>
              <a:t>o custo de </a:t>
            </a:r>
            <a:r>
              <a:rPr lang="pt-BR" dirty="0" smtClean="0"/>
              <a:t>captação</a:t>
            </a:r>
          </a:p>
          <a:p>
            <a:pPr>
              <a:lnSpc>
                <a:spcPct val="120000"/>
              </a:lnSpc>
            </a:pPr>
            <a:endParaRPr lang="pt-BR" b="1" dirty="0"/>
          </a:p>
          <a:p>
            <a:pPr>
              <a:lnSpc>
                <a:spcPct val="120000"/>
              </a:lnSpc>
            </a:pPr>
            <a:r>
              <a:rPr lang="pt-BR" b="1" dirty="0"/>
              <a:t>Fator financeiro: </a:t>
            </a:r>
            <a:r>
              <a:rPr lang="pt-BR" dirty="0" smtClean="0"/>
              <a:t>relação entre </a:t>
            </a:r>
            <a:r>
              <a:rPr lang="pt-BR" dirty="0"/>
              <a:t>a capacidade </a:t>
            </a:r>
            <a:r>
              <a:rPr lang="pt-BR" dirty="0" smtClean="0"/>
              <a:t>de geração </a:t>
            </a:r>
            <a:r>
              <a:rPr lang="pt-BR" dirty="0"/>
              <a:t>de caixa dos </a:t>
            </a:r>
            <a:r>
              <a:rPr lang="pt-BR" dirty="0" smtClean="0"/>
              <a:t>negócios (receitas geradas) </a:t>
            </a:r>
            <a:r>
              <a:rPr lang="pt-BR" dirty="0"/>
              <a:t>e o fluxo de desembolsos exigidos pelo </a:t>
            </a:r>
            <a:r>
              <a:rPr lang="pt-BR" dirty="0" smtClean="0"/>
              <a:t>passivo (dívidas que devem ser pagas).</a:t>
            </a:r>
          </a:p>
          <a:p>
            <a:pPr>
              <a:lnSpc>
                <a:spcPct val="120000"/>
              </a:lnSpc>
            </a:pPr>
            <a:endParaRPr lang="pt-BR" b="1" dirty="0"/>
          </a:p>
          <a:p>
            <a:pPr>
              <a:lnSpc>
                <a:spcPct val="120000"/>
              </a:lnSpc>
            </a:pPr>
            <a:r>
              <a:rPr lang="pt-BR" b="1" dirty="0" smtClean="0"/>
              <a:t>Equilíbrio financeiro: </a:t>
            </a:r>
            <a:r>
              <a:rPr lang="pt-BR" dirty="0" smtClean="0"/>
              <a:t>necessário que hajam recursos para o pagamento de obrigações no momento do vencimento das mesmas.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61652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Para tomada de decisão - riscos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/>
              <a:t>Risco econômico: </a:t>
            </a:r>
            <a:endParaRPr lang="pt-BR" b="1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Também </a:t>
            </a:r>
            <a:r>
              <a:rPr lang="pt-BR" dirty="0"/>
              <a:t>chamado de risco operacional ou do </a:t>
            </a:r>
            <a:r>
              <a:rPr lang="pt-BR" dirty="0" smtClean="0"/>
              <a:t>negócio (inerente </a:t>
            </a:r>
            <a:r>
              <a:rPr lang="pt-BR" dirty="0"/>
              <a:t>à própria atividade da empresa e às características do </a:t>
            </a:r>
            <a:r>
              <a:rPr lang="pt-BR" dirty="0" smtClean="0"/>
              <a:t>mercado)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Esse </a:t>
            </a:r>
            <a:r>
              <a:rPr lang="pt-BR" dirty="0"/>
              <a:t>risco não depende da forma como a </a:t>
            </a:r>
            <a:r>
              <a:rPr lang="pt-BR" dirty="0" smtClean="0"/>
              <a:t>empresa é </a:t>
            </a:r>
            <a:r>
              <a:rPr lang="pt-BR" dirty="0"/>
              <a:t>financiada, dizendo respeito exclusivamente às decisões de investimento.</a:t>
            </a:r>
          </a:p>
          <a:p>
            <a:pPr lvl="1">
              <a:lnSpc>
                <a:spcPct val="120000"/>
              </a:lnSpc>
            </a:pPr>
            <a:r>
              <a:rPr lang="pt-BR" dirty="0"/>
              <a:t>Exemplos: sazonalidade do mercado, tecnologias, concorrência, qualidade </a:t>
            </a:r>
            <a:r>
              <a:rPr lang="pt-BR" dirty="0" smtClean="0"/>
              <a:t>dos produtos </a:t>
            </a:r>
            <a:r>
              <a:rPr lang="pt-BR" dirty="0"/>
              <a:t>etc</a:t>
            </a:r>
            <a:r>
              <a:rPr lang="pt-BR" dirty="0" smtClean="0"/>
              <a:t>.</a:t>
            </a:r>
          </a:p>
          <a:p>
            <a:pPr lvl="1">
              <a:lnSpc>
                <a:spcPct val="120000"/>
              </a:lnSpc>
            </a:pPr>
            <a:endParaRPr lang="pt-BR" b="1" dirty="0"/>
          </a:p>
          <a:p>
            <a:pPr>
              <a:lnSpc>
                <a:spcPct val="120000"/>
              </a:lnSpc>
            </a:pPr>
            <a:r>
              <a:rPr lang="pt-BR" b="1" dirty="0" smtClean="0"/>
              <a:t>Risco financeiro: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Risco </a:t>
            </a:r>
            <a:r>
              <a:rPr lang="pt-BR" dirty="0"/>
              <a:t>associado às decisões de </a:t>
            </a:r>
            <a:r>
              <a:rPr lang="pt-BR" dirty="0" smtClean="0"/>
              <a:t>financiamento (capacidade </a:t>
            </a:r>
            <a:r>
              <a:rPr lang="pt-BR" dirty="0"/>
              <a:t>de </a:t>
            </a:r>
            <a:r>
              <a:rPr lang="pt-BR" dirty="0" smtClean="0"/>
              <a:t>honrar </a:t>
            </a:r>
            <a:r>
              <a:rPr lang="pt-BR" dirty="0"/>
              <a:t>os compromissos financeiros </a:t>
            </a:r>
            <a:r>
              <a:rPr lang="pt-BR" dirty="0" smtClean="0"/>
              <a:t>assumidos).</a:t>
            </a:r>
            <a:endParaRPr lang="pt-BR" dirty="0"/>
          </a:p>
          <a:p>
            <a:pPr lvl="1">
              <a:lnSpc>
                <a:spcPct val="120000"/>
              </a:lnSpc>
            </a:pPr>
            <a:r>
              <a:rPr lang="pt-BR" dirty="0"/>
              <a:t>Empresas com alto nível de endividamento apresentam alto risco financeiro. </a:t>
            </a:r>
            <a:r>
              <a:rPr lang="pt-BR" dirty="0" smtClean="0"/>
              <a:t>Já empresas </a:t>
            </a:r>
            <a:r>
              <a:rPr lang="pt-BR" dirty="0"/>
              <a:t>com baixo nível de endividamento apresentam reduzido risco </a:t>
            </a:r>
            <a:r>
              <a:rPr lang="pt-BR" dirty="0" smtClean="0"/>
              <a:t>financeiro.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22692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Diagnóstico financeiro da empresa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Trata-se de uma </a:t>
            </a:r>
            <a:r>
              <a:rPr lang="pt-BR" dirty="0"/>
              <a:t>análise do desempenho da </a:t>
            </a:r>
            <a:r>
              <a:rPr lang="pt-BR" dirty="0" smtClean="0"/>
              <a:t>sua situação </a:t>
            </a:r>
            <a:r>
              <a:rPr lang="pt-BR" dirty="0"/>
              <a:t>econômico-financeira, com base nas suas demonstrações financeiras</a:t>
            </a:r>
            <a:r>
              <a:rPr lang="pt-BR" dirty="0" smtClean="0"/>
              <a:t>.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/>
              <a:t>Esse diagnóstico é feito para atender aos objetivos internos</a:t>
            </a:r>
            <a:r>
              <a:rPr lang="pt-BR" dirty="0" smtClean="0"/>
              <a:t>, e para dar </a:t>
            </a:r>
            <a:r>
              <a:rPr lang="pt-BR" dirty="0"/>
              <a:t>subsídios a decisões externas à empresa</a:t>
            </a:r>
            <a:r>
              <a:rPr lang="pt-B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pt-BR" b="1" dirty="0"/>
              <a:t>P</a:t>
            </a:r>
            <a:r>
              <a:rPr lang="pt-BR" b="1" dirty="0" smtClean="0"/>
              <a:t>onto </a:t>
            </a:r>
            <a:r>
              <a:rPr lang="pt-BR" b="1" dirty="0"/>
              <a:t>de vista </a:t>
            </a:r>
            <a:r>
              <a:rPr lang="pt-BR" b="1" dirty="0" smtClean="0"/>
              <a:t>interno: </a:t>
            </a:r>
            <a:r>
              <a:rPr lang="pt-BR" dirty="0" smtClean="0"/>
              <a:t>objetiva </a:t>
            </a:r>
            <a:r>
              <a:rPr lang="pt-BR" dirty="0"/>
              <a:t>avaliar </a:t>
            </a:r>
            <a:r>
              <a:rPr lang="pt-BR" dirty="0" smtClean="0"/>
              <a:t>o retorno </a:t>
            </a:r>
            <a:r>
              <a:rPr lang="pt-BR" dirty="0"/>
              <a:t>e impactos das decisões financeiras da empresa, e também subsidiar </a:t>
            </a:r>
            <a:r>
              <a:rPr lang="pt-BR" dirty="0" smtClean="0"/>
              <a:t>a gestão </a:t>
            </a:r>
            <a:r>
              <a:rPr lang="pt-BR" dirty="0"/>
              <a:t>na definição, avaliação e controle das estratégias da empresa. 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Ponto de </a:t>
            </a:r>
            <a:r>
              <a:rPr lang="pt-BR" b="1" dirty="0"/>
              <a:t>vista </a:t>
            </a:r>
            <a:r>
              <a:rPr lang="pt-BR" b="1" dirty="0" smtClean="0"/>
              <a:t>externo: </a:t>
            </a:r>
            <a:r>
              <a:rPr lang="pt-BR" dirty="0" smtClean="0"/>
              <a:t>permite </a:t>
            </a:r>
            <a:r>
              <a:rPr lang="pt-BR" dirty="0"/>
              <a:t>que todos que tenham algum interesse na </a:t>
            </a:r>
            <a:r>
              <a:rPr lang="pt-BR" dirty="0" smtClean="0"/>
              <a:t>empresa (</a:t>
            </a:r>
            <a:r>
              <a:rPr lang="pt-BR" i="1" dirty="0"/>
              <a:t>stakeholders</a:t>
            </a:r>
            <a:r>
              <a:rPr lang="pt-BR" dirty="0"/>
              <a:t>) tomem decisões.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7874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Diagnóstico financeiro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Deve avaliar</a:t>
            </a:r>
          </a:p>
          <a:p>
            <a:pPr lvl="1"/>
            <a:r>
              <a:rPr lang="pt-BR" dirty="0" smtClean="0"/>
              <a:t>Remuneração dos investidores (rentabilidade ligada ao fator econômico)</a:t>
            </a:r>
          </a:p>
          <a:p>
            <a:pPr lvl="1"/>
            <a:r>
              <a:rPr lang="pt-BR" dirty="0" smtClean="0"/>
              <a:t>Capacidade de honrar compromissos (equilíbrio financeiro)</a:t>
            </a:r>
          </a:p>
          <a:p>
            <a:pPr lvl="1"/>
            <a:r>
              <a:rPr lang="pt-BR" dirty="0" smtClean="0"/>
              <a:t>Eficiência das atividades operacionais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20086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Análise econômica da empresa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Objetivo: </a:t>
            </a:r>
            <a:r>
              <a:rPr lang="pt-BR" dirty="0"/>
              <a:t>avaliar se a empresa aplica </a:t>
            </a:r>
            <a:r>
              <a:rPr lang="pt-BR" dirty="0" smtClean="0"/>
              <a:t>seus recursos </a:t>
            </a:r>
            <a:r>
              <a:rPr lang="pt-BR" dirty="0"/>
              <a:t>de forma eficiente e se faz bom uso dos recursos financeiros que </a:t>
            </a:r>
            <a:r>
              <a:rPr lang="pt-BR" dirty="0" smtClean="0"/>
              <a:t>lhe foram </a:t>
            </a:r>
            <a:r>
              <a:rPr lang="pt-BR" dirty="0"/>
              <a:t>confiados pelos proprietários e credores.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dirty="0" smtClean="0"/>
              <a:t>Indicadores: relacionam </a:t>
            </a:r>
            <a:r>
              <a:rPr lang="pt-BR" dirty="0"/>
              <a:t>o lucro com o ativo, com </a:t>
            </a:r>
            <a:r>
              <a:rPr lang="pt-BR" dirty="0" smtClean="0"/>
              <a:t>o investimento </a:t>
            </a:r>
            <a:r>
              <a:rPr lang="pt-BR" dirty="0"/>
              <a:t>total ou com o patrimônio </a:t>
            </a:r>
            <a:r>
              <a:rPr lang="pt-BR" dirty="0" smtClean="0"/>
              <a:t>líquido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Finalidade: concluir </a:t>
            </a:r>
            <a:r>
              <a:rPr lang="pt-BR" dirty="0"/>
              <a:t>se a </a:t>
            </a:r>
            <a:r>
              <a:rPr lang="pt-BR" dirty="0" smtClean="0"/>
              <a:t>empresa tem </a:t>
            </a:r>
            <a:r>
              <a:rPr lang="pt-BR" dirty="0"/>
              <a:t>capacidade de gerar resultados com a sua atividade.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O </a:t>
            </a:r>
            <a:r>
              <a:rPr lang="pt-BR" dirty="0"/>
              <a:t>fato de </a:t>
            </a:r>
            <a:r>
              <a:rPr lang="pt-BR" dirty="0" smtClean="0"/>
              <a:t>simplesmente gerar </a:t>
            </a:r>
            <a:r>
              <a:rPr lang="pt-BR" dirty="0"/>
              <a:t>lucro líquido não reflete se o resultado obtido foi ou não condizente com </a:t>
            </a:r>
            <a:r>
              <a:rPr lang="pt-BR" dirty="0" smtClean="0"/>
              <a:t>o potencial </a:t>
            </a:r>
            <a:r>
              <a:rPr lang="pt-BR" dirty="0"/>
              <a:t>econômico da empresa.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46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00907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Análise financeira da empresa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Uma </a:t>
            </a:r>
            <a:r>
              <a:rPr lang="pt-BR" dirty="0"/>
              <a:t>empresa está em equilíbrio financeiro quando tem </a:t>
            </a:r>
            <a:r>
              <a:rPr lang="pt-BR" dirty="0" smtClean="0"/>
              <a:t>capacidade de </a:t>
            </a:r>
            <a:r>
              <a:rPr lang="pt-BR" dirty="0"/>
              <a:t>pagar os seus compromissos no momento do vencimento</a:t>
            </a:r>
            <a:r>
              <a:rPr lang="pt-BR" dirty="0" smtClean="0"/>
              <a:t>.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Desejável </a:t>
            </a:r>
            <a:r>
              <a:rPr lang="pt-BR" dirty="0"/>
              <a:t>que haja um equilíbrio entre a maturidade dos ativos e do passivo</a:t>
            </a:r>
            <a:r>
              <a:rPr lang="pt-BR" dirty="0" smtClean="0"/>
              <a:t>. Isso </a:t>
            </a:r>
            <a:r>
              <a:rPr lang="pt-BR" dirty="0"/>
              <a:t>quer dizer que não é uma boa prática financiar ativos ilíquidos (não circulantes</a:t>
            </a:r>
            <a:r>
              <a:rPr lang="pt-BR" dirty="0" smtClean="0"/>
              <a:t>, imóveis</a:t>
            </a:r>
            <a:r>
              <a:rPr lang="pt-BR" dirty="0"/>
              <a:t>, por exemplo) com recursos do curto prazo.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Motivo: dívidas irão vencer </a:t>
            </a:r>
            <a:r>
              <a:rPr lang="pt-BR" dirty="0"/>
              <a:t>antes que os ativos tenham gerado resultados de caixa suficientes </a:t>
            </a:r>
            <a:r>
              <a:rPr lang="pt-BR" dirty="0" smtClean="0"/>
              <a:t>para pagamento </a:t>
            </a:r>
            <a:r>
              <a:rPr lang="pt-BR" dirty="0"/>
              <a:t>da dívida</a:t>
            </a:r>
            <a:r>
              <a:rPr lang="pt-BR" dirty="0" smtClean="0"/>
              <a:t>.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Capacidade </a:t>
            </a:r>
            <a:r>
              <a:rPr lang="pt-BR" dirty="0"/>
              <a:t>de pagamento dos compromissos de curto prazo é </a:t>
            </a:r>
            <a:r>
              <a:rPr lang="pt-BR" dirty="0" smtClean="0"/>
              <a:t>analisada a </a:t>
            </a:r>
            <a:r>
              <a:rPr lang="pt-BR" dirty="0"/>
              <a:t>partir de indicadores que relacionam ativos e passivos de curto </a:t>
            </a:r>
            <a:r>
              <a:rPr lang="pt-BR" dirty="0" smtClean="0"/>
              <a:t>prazo (capital de giro).</a:t>
            </a:r>
            <a:endParaRPr lang="pt-BR" dirty="0"/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dirty="0" smtClean="0"/>
              <a:t>Com </a:t>
            </a:r>
            <a:r>
              <a:rPr lang="pt-BR" dirty="0"/>
              <a:t>relação ao equilíbrio financeiro de longo prazo, a análise se </a:t>
            </a:r>
            <a:r>
              <a:rPr lang="pt-BR" dirty="0" smtClean="0"/>
              <a:t>concentra na </a:t>
            </a:r>
            <a:r>
              <a:rPr lang="pt-BR" dirty="0"/>
              <a:t>estrutura de capital, estudando a forma como a empresa é financiada, </a:t>
            </a:r>
            <a:r>
              <a:rPr lang="pt-BR" dirty="0" smtClean="0"/>
              <a:t>com o </a:t>
            </a:r>
            <a:r>
              <a:rPr lang="pt-BR" dirty="0"/>
              <a:t>objetivo de avaliar sua solidez. Neste caso, são construídos indicadores </a:t>
            </a:r>
            <a:r>
              <a:rPr lang="pt-BR" dirty="0" smtClean="0"/>
              <a:t>que relacionam </a:t>
            </a:r>
            <a:r>
              <a:rPr lang="pt-BR" dirty="0"/>
              <a:t>capital próprio e passivo não circulante.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47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07978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smtClean="0"/>
              <a:t>Exemplo – empresa de brinquedos infantis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Riscos econômicos</a:t>
            </a:r>
          </a:p>
          <a:p>
            <a:pPr lvl="1">
              <a:lnSpc>
                <a:spcPct val="120000"/>
              </a:lnSpc>
            </a:pPr>
            <a:r>
              <a:rPr lang="pt-BR" b="1" dirty="0" smtClean="0"/>
              <a:t>Concorrência</a:t>
            </a:r>
            <a:r>
              <a:rPr lang="pt-BR" b="1" dirty="0" smtClean="0"/>
              <a:t>: </a:t>
            </a:r>
            <a:r>
              <a:rPr lang="pt-BR" dirty="0" smtClean="0"/>
              <a:t>perder mercado para concorrência. Para controlar problema devemos monitorar concorrentes e tomar decisões que nos diferenciem no mercado.</a:t>
            </a:r>
          </a:p>
          <a:p>
            <a:pPr lvl="1">
              <a:lnSpc>
                <a:spcPct val="120000"/>
              </a:lnSpc>
            </a:pP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Sazonalidade: </a:t>
            </a:r>
            <a:r>
              <a:rPr lang="pt-BR" dirty="0" smtClean="0"/>
              <a:t>maior procura em datas especiais (dia das crianças). Para contornar problema devemos planejar a nossa produção.</a:t>
            </a:r>
          </a:p>
          <a:p>
            <a:pPr lvl="1">
              <a:lnSpc>
                <a:spcPct val="120000"/>
              </a:lnSpc>
            </a:pP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Tecnológico: </a:t>
            </a:r>
            <a:r>
              <a:rPr lang="pt-BR" dirty="0" smtClean="0"/>
              <a:t>novas tecnologias que podem impactar na eficiência de nossa produção. Devemos acompanhar tecnologia e provisionar recursos para investir em atualizações.</a:t>
            </a:r>
          </a:p>
          <a:p>
            <a:pPr lvl="1">
              <a:lnSpc>
                <a:spcPct val="120000"/>
              </a:lnSpc>
            </a:pP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Legislação: </a:t>
            </a:r>
            <a:r>
              <a:rPr lang="pt-BR" dirty="0" smtClean="0"/>
              <a:t>deve atender legislação para que brinquedos sejam seguros para crianças atendidas (de acordo com faixa etária do público alvo). Devemos cuidar para que normas de segurança sejam atendidas.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48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8978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smtClean="0"/>
              <a:t>Exemplo – empresa de brinquedos infantis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Riscos financeiros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Recursos mínimos: </a:t>
            </a:r>
            <a:r>
              <a:rPr lang="pt-BR" dirty="0" smtClean="0"/>
              <a:t>não ter dinheiro para as operações diárias. Para controlar devemos ter caixa mínimo para pequenas despesas não programadas.</a:t>
            </a:r>
          </a:p>
          <a:p>
            <a:pPr lvl="1">
              <a:lnSpc>
                <a:spcPct val="120000"/>
              </a:lnSpc>
            </a:pP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Controle de caixa: </a:t>
            </a:r>
            <a:r>
              <a:rPr lang="pt-BR" dirty="0" smtClean="0"/>
              <a:t>não ter dinheiro para cumprir com compromissos na data de seus vencimentos. Para contornar problema devemos fazer controle das contas a pagar e programar os recursos necessários.</a:t>
            </a:r>
          </a:p>
          <a:p>
            <a:pPr lvl="1">
              <a:lnSpc>
                <a:spcPct val="120000"/>
              </a:lnSpc>
            </a:pP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Administração de ativos e passivos: </a:t>
            </a:r>
            <a:r>
              <a:rPr lang="pt-BR" dirty="0" smtClean="0"/>
              <a:t>não ter liquidez para honrar compromissos de curto prazo. Planejar operações para que ativos sejam maiores do que os passivos e não financiar ativos de longo prazo com os passivos de curto prazo.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49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4510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Adm. financeira - histórico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Influência teórica de Taylor, Fayol e Ford: desenvolvimento e aperfeiçoamento da estrutura organizacional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Crise de 1929 reforça necessidade de mudanças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Neste momento os gestores financeiros, além da captação de recursos, passam a se preocupar com questões de </a:t>
            </a:r>
            <a:r>
              <a:rPr lang="pt-BR" b="1" dirty="0" smtClean="0"/>
              <a:t>liquidez</a:t>
            </a:r>
            <a:r>
              <a:rPr lang="pt-BR" dirty="0" smtClean="0"/>
              <a:t> e </a:t>
            </a:r>
            <a:r>
              <a:rPr lang="pt-BR" b="1" dirty="0" smtClean="0"/>
              <a:t>solvência</a:t>
            </a:r>
            <a:r>
              <a:rPr lang="pt-BR" dirty="0" smtClean="0"/>
              <a:t> das empresas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5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644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Dicionário para os conceitos usados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 smtClean="0"/>
              <a:t>Passivo circulante: </a:t>
            </a:r>
            <a:r>
              <a:rPr lang="pt-BR" dirty="0" smtClean="0"/>
              <a:t>obrigações que normalmente são pagas dentro de um ano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dirty="0" smtClean="0"/>
              <a:t>Exemplos: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Dívidas com fornecedores ou duplicatas a pagar;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Empréstimos bancários;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Títulos a pagar;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Encargos sociais a pagar;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Salários a pagar;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Impostos a pagar;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Provisões: IR, férias e 13º 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50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42148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Dicionário para os conceitos usados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 smtClean="0"/>
              <a:t>Ativo circulante: </a:t>
            </a:r>
            <a:r>
              <a:rPr lang="pt-BR" dirty="0" smtClean="0"/>
              <a:t>bens e direitos que podem ser convertidos em dinheiro em curto prazo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dirty="0" smtClean="0"/>
              <a:t>Exemplos: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Dívidas de terceiros de curto prazo como dívidas de cliente;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Deposito bancário e dinheiro em caixa;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Estoques de matéria-prima, produtos em elaboração ou acabados;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51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2297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Dicionário para os conceitos usados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 smtClean="0"/>
              <a:t>Leasing (locação financeira ou arrendamento mercantil):</a:t>
            </a:r>
          </a:p>
          <a:p>
            <a:pPr>
              <a:lnSpc>
                <a:spcPct val="120000"/>
              </a:lnSpc>
            </a:pPr>
            <a:endParaRPr lang="pt-BR" b="1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Contrato através do qual a arrendadora ou locadora adquire um bem escolhido por seu cliente para, em seguida, alugá-lo por um prazo determinado</a:t>
            </a:r>
          </a:p>
          <a:p>
            <a:pPr lvl="1">
              <a:lnSpc>
                <a:spcPct val="120000"/>
              </a:lnSpc>
            </a:pP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Ao término do contrato o arrendatário pode optar por</a:t>
            </a:r>
          </a:p>
          <a:p>
            <a:pPr lvl="2">
              <a:lnSpc>
                <a:spcPct val="120000"/>
              </a:lnSpc>
            </a:pPr>
            <a:r>
              <a:rPr lang="pt-BR" dirty="0" smtClean="0"/>
              <a:t>Renovar o contrato por mais um período</a:t>
            </a:r>
          </a:p>
          <a:p>
            <a:pPr lvl="2">
              <a:lnSpc>
                <a:spcPct val="120000"/>
              </a:lnSpc>
            </a:pPr>
            <a:r>
              <a:rPr lang="pt-BR" dirty="0" smtClean="0"/>
              <a:t>Devolver o bem</a:t>
            </a:r>
          </a:p>
          <a:p>
            <a:pPr lvl="2">
              <a:lnSpc>
                <a:spcPct val="120000"/>
              </a:lnSpc>
            </a:pPr>
            <a:r>
              <a:rPr lang="pt-BR" dirty="0" smtClean="0"/>
              <a:t>Adquirir o bem pelo valor de mercado ou por um valor residual previamente definido no contrato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dirty="0" smtClean="0"/>
              <a:t>Cliente: Em geral é uma empresa, mas nada impede a contratação por uma pessoa física.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52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49740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Atividade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/>
              <a:t>Você é um consultor financeiro e uma empresa busca </a:t>
            </a:r>
            <a:r>
              <a:rPr lang="pt-BR" dirty="0" smtClean="0"/>
              <a:t>sua opinião </a:t>
            </a:r>
            <a:r>
              <a:rPr lang="pt-BR" dirty="0"/>
              <a:t>na seguinte situação</a:t>
            </a:r>
            <a:r>
              <a:rPr lang="pt-BR" dirty="0" smtClean="0"/>
              <a:t>: 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A </a:t>
            </a:r>
            <a:r>
              <a:rPr lang="pt-BR" b="1" dirty="0"/>
              <a:t>empresa precisa adquirir um equipamento muito caro </a:t>
            </a:r>
            <a:r>
              <a:rPr lang="pt-BR" b="1" dirty="0" smtClean="0"/>
              <a:t>e não </a:t>
            </a:r>
            <a:r>
              <a:rPr lang="pt-BR" b="1" dirty="0"/>
              <a:t>possui recursos próprios para essa aquisição</a:t>
            </a:r>
            <a:r>
              <a:rPr lang="pt-BR" b="1" dirty="0" smtClean="0"/>
              <a:t>. Para </a:t>
            </a:r>
            <a:r>
              <a:rPr lang="pt-BR" b="1" dirty="0"/>
              <a:t>adquirir o equipamento e colocá-lo em funcionamento</a:t>
            </a:r>
            <a:r>
              <a:rPr lang="pt-BR" b="1" dirty="0" smtClean="0"/>
              <a:t>, a empresa necessita desembolsar </a:t>
            </a:r>
            <a:r>
              <a:rPr lang="pt-BR" b="1" dirty="0"/>
              <a:t>R$ 1 milhão</a:t>
            </a:r>
            <a:r>
              <a:rPr lang="pt-BR" b="1" dirty="0" smtClean="0"/>
              <a:t>. A </a:t>
            </a:r>
            <a:r>
              <a:rPr lang="pt-BR" b="1" dirty="0"/>
              <a:t>expectativa de retorno do investimento é de 10 anos.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dirty="0" smtClean="0"/>
              <a:t>Qual </a:t>
            </a:r>
            <a:r>
              <a:rPr lang="pt-BR" dirty="0"/>
              <a:t>das alternativas de financiamento você sugeriria para </a:t>
            </a:r>
            <a:r>
              <a:rPr lang="pt-BR" dirty="0" smtClean="0"/>
              <a:t>a empresa</a:t>
            </a:r>
            <a:r>
              <a:rPr lang="pt-BR" dirty="0"/>
              <a:t>? Justifique a sua resposta</a:t>
            </a:r>
            <a:r>
              <a:rPr lang="pt-BR" dirty="0" smtClean="0"/>
              <a:t>.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Opções:</a:t>
            </a:r>
            <a:endParaRPr lang="pt-BR" dirty="0"/>
          </a:p>
          <a:p>
            <a:pPr lvl="1">
              <a:lnSpc>
                <a:spcPct val="120000"/>
              </a:lnSpc>
            </a:pPr>
            <a:r>
              <a:rPr lang="pt-BR" dirty="0" smtClean="0"/>
              <a:t>Financiamento </a:t>
            </a:r>
            <a:r>
              <a:rPr lang="pt-BR" dirty="0"/>
              <a:t>bancário em 1 ano (linha de crédito </a:t>
            </a:r>
            <a:r>
              <a:rPr lang="pt-BR" dirty="0" smtClean="0"/>
              <a:t>de capital </a:t>
            </a:r>
            <a:r>
              <a:rPr lang="pt-BR" dirty="0"/>
              <a:t>de giro</a:t>
            </a:r>
            <a:r>
              <a:rPr lang="pt-BR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Leasing </a:t>
            </a:r>
            <a:r>
              <a:rPr lang="pt-BR" dirty="0"/>
              <a:t>em 5 </a:t>
            </a:r>
            <a:r>
              <a:rPr lang="pt-BR" dirty="0" smtClean="0"/>
              <a:t>anos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Financiamento </a:t>
            </a:r>
            <a:r>
              <a:rPr lang="pt-BR" dirty="0"/>
              <a:t>bancário em 5 anos (linha de crédito </a:t>
            </a:r>
            <a:r>
              <a:rPr lang="pt-BR" dirty="0" smtClean="0"/>
              <a:t>para bens)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Financiamento </a:t>
            </a:r>
            <a:r>
              <a:rPr lang="pt-BR" dirty="0"/>
              <a:t>em banco de fomento (BNDES) em 15 </a:t>
            </a:r>
            <a:r>
              <a:rPr lang="pt-BR" dirty="0" smtClean="0"/>
              <a:t>anos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53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008282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Análise das demonstrações contábeis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1.4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54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82481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Demonstrações financeiras e </a:t>
            </a:r>
            <a:br>
              <a:rPr lang="pt-BR" b="1" dirty="0" smtClean="0"/>
            </a:br>
            <a:r>
              <a:rPr lang="pt-BR" b="1" dirty="0" smtClean="0"/>
              <a:t>relatórios contábeis</a:t>
            </a:r>
            <a:endParaRPr lang="pt-BR" b="1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Demonstrações financeiras e relatórios contábeis trazem informações resumidas dos dados recolhidos pela contabilidade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Objetiva mostrar principais fatos registrados em determinado período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São divididos em obrigatórios e não obrigatórios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55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576742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Relatórios obrigatórios e não obrigatórios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Os obrigatórios são exigidos por lei e apresentam as demonstrações financeiras da empresa. São eles: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Balanço patrimonial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Demonstração do resultado do exercício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Demonstração do fluxo de caixa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Demonstração do valor adicionado (para empresas de capital aberto e devem ser publicadas no diário oficial e em um jornal de grande circulação)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Não obrigatórios não são exigidos por lei, porém ajudam a empresa na tomada de decisão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56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36580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Para empresas de capital aberto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pt-BR" dirty="0" smtClean="0"/>
              <a:t>Devem publicar ainda:</a:t>
            </a:r>
          </a:p>
          <a:p>
            <a:pPr>
              <a:lnSpc>
                <a:spcPct val="110000"/>
              </a:lnSpc>
            </a:pPr>
            <a:endParaRPr lang="pt-BR" dirty="0" smtClean="0"/>
          </a:p>
          <a:p>
            <a:pPr lvl="1">
              <a:lnSpc>
                <a:spcPct val="110000"/>
              </a:lnSpc>
            </a:pPr>
            <a:r>
              <a:rPr lang="pt-BR" b="1" dirty="0"/>
              <a:t>Relatório da administração: </a:t>
            </a:r>
            <a:endParaRPr lang="pt-BR" b="1" dirty="0" smtClean="0"/>
          </a:p>
          <a:p>
            <a:pPr lvl="2">
              <a:lnSpc>
                <a:spcPct val="110000"/>
              </a:lnSpc>
            </a:pPr>
            <a:r>
              <a:rPr lang="pt-BR" dirty="0" smtClean="0"/>
              <a:t>O </a:t>
            </a:r>
            <a:r>
              <a:rPr lang="pt-BR" dirty="0"/>
              <a:t>objetivo é informar qualquer fato </a:t>
            </a:r>
            <a:r>
              <a:rPr lang="pt-BR" dirty="0" smtClean="0"/>
              <a:t>relevante para </a:t>
            </a:r>
            <a:r>
              <a:rPr lang="pt-BR" dirty="0"/>
              <a:t>o negócio que possa influenciar na decisão dos </a:t>
            </a:r>
            <a:r>
              <a:rPr lang="pt-BR" dirty="0" smtClean="0"/>
              <a:t>investidores. </a:t>
            </a:r>
          </a:p>
          <a:p>
            <a:pPr lvl="2">
              <a:lnSpc>
                <a:spcPct val="110000"/>
              </a:lnSpc>
            </a:pPr>
            <a:r>
              <a:rPr lang="pt-BR" dirty="0" smtClean="0"/>
              <a:t>Nesse relatório, normalmente são colocadas informações de caráter não monetário, como: indicadores de produtividade, desenvolvimento tecnológico e de pesquisas, situação da empresa no contexto socioeconômico, políticas de recursos humanos, expectativas com relação ao futuro, projetos de expansão etc.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57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938789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Para empresas de capital aberto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pt-BR" dirty="0" smtClean="0"/>
              <a:t>Devem publicar ainda:</a:t>
            </a:r>
          </a:p>
          <a:p>
            <a:pPr>
              <a:lnSpc>
                <a:spcPct val="110000"/>
              </a:lnSpc>
            </a:pPr>
            <a:endParaRPr lang="pt-BR" dirty="0" smtClean="0"/>
          </a:p>
          <a:p>
            <a:pPr lvl="1">
              <a:lnSpc>
                <a:spcPct val="110000"/>
              </a:lnSpc>
            </a:pPr>
            <a:r>
              <a:rPr lang="pt-BR" b="1" dirty="0"/>
              <a:t>Relatório da administração: </a:t>
            </a:r>
            <a:endParaRPr lang="pt-BR" b="1" dirty="0" smtClean="0"/>
          </a:p>
          <a:p>
            <a:pPr lvl="2">
              <a:lnSpc>
                <a:spcPct val="110000"/>
              </a:lnSpc>
            </a:pPr>
            <a:r>
              <a:rPr lang="pt-BR" dirty="0" smtClean="0"/>
              <a:t>O </a:t>
            </a:r>
            <a:r>
              <a:rPr lang="pt-BR" dirty="0"/>
              <a:t>objetivo é informar qualquer fato </a:t>
            </a:r>
            <a:r>
              <a:rPr lang="pt-BR" dirty="0" smtClean="0"/>
              <a:t>relevante para </a:t>
            </a:r>
            <a:r>
              <a:rPr lang="pt-BR" dirty="0"/>
              <a:t>o negócio que possa influenciar na decisão dos </a:t>
            </a:r>
            <a:r>
              <a:rPr lang="pt-BR" dirty="0" smtClean="0"/>
              <a:t>investidores. </a:t>
            </a:r>
          </a:p>
          <a:p>
            <a:pPr lvl="2">
              <a:lnSpc>
                <a:spcPct val="110000"/>
              </a:lnSpc>
            </a:pPr>
            <a:r>
              <a:rPr lang="pt-BR" dirty="0" smtClean="0"/>
              <a:t>Nesse relatório, normalmente são colocadas informações de caráter não monetário, como: indicadores de produtividade, desenvolvimento tecnológico e de pesquisas, situação da empresa no contexto socioeconômico, políticas de recursos humanos, expectativas com relação ao futuro, projetos de expansão etc.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58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917692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Para empresas de capital aberto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Devem publicar ainda: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b="1" dirty="0"/>
              <a:t>Notas explicativas: </a:t>
            </a:r>
            <a:endParaRPr lang="pt-BR" b="1" dirty="0" smtClean="0"/>
          </a:p>
          <a:p>
            <a:pPr lvl="2">
              <a:lnSpc>
                <a:spcPct val="120000"/>
              </a:lnSpc>
            </a:pPr>
            <a:r>
              <a:rPr lang="pt-BR" dirty="0" smtClean="0"/>
              <a:t>São </a:t>
            </a:r>
            <a:r>
              <a:rPr lang="pt-BR" dirty="0"/>
              <a:t>necessárias para o esclarecimento da </a:t>
            </a:r>
            <a:r>
              <a:rPr lang="pt-BR" dirty="0" smtClean="0"/>
              <a:t>situação patrimonial </a:t>
            </a:r>
            <a:r>
              <a:rPr lang="pt-BR" dirty="0"/>
              <a:t>e dos resultados do exercício</a:t>
            </a:r>
            <a:r>
              <a:rPr lang="pt-BR" dirty="0" smtClean="0"/>
              <a:t>.</a:t>
            </a:r>
          </a:p>
          <a:p>
            <a:pPr lvl="2">
              <a:lnSpc>
                <a:spcPct val="120000"/>
              </a:lnSpc>
            </a:pPr>
            <a:endParaRPr lang="pt-BR" dirty="0"/>
          </a:p>
          <a:p>
            <a:pPr lvl="1">
              <a:lnSpc>
                <a:spcPct val="120000"/>
              </a:lnSpc>
            </a:pPr>
            <a:r>
              <a:rPr lang="pt-BR" b="1" dirty="0"/>
              <a:t>Parecer dos auditores: </a:t>
            </a:r>
            <a:endParaRPr lang="pt-BR" b="1" dirty="0" smtClean="0"/>
          </a:p>
          <a:p>
            <a:pPr lvl="2">
              <a:lnSpc>
                <a:spcPct val="120000"/>
              </a:lnSpc>
            </a:pPr>
            <a:r>
              <a:rPr lang="pt-BR" dirty="0" smtClean="0"/>
              <a:t>Feito </a:t>
            </a:r>
            <a:r>
              <a:rPr lang="pt-BR" dirty="0"/>
              <a:t>por auditor externo, que deve emitir sua opinião</a:t>
            </a:r>
            <a:r>
              <a:rPr lang="pt-BR" dirty="0" smtClean="0"/>
              <a:t>, informando </a:t>
            </a:r>
            <a:r>
              <a:rPr lang="pt-BR" dirty="0"/>
              <a:t>se as demonstrações financeiras representam adequadamente </a:t>
            </a:r>
            <a:r>
              <a:rPr lang="pt-BR" dirty="0" smtClean="0"/>
              <a:t>a situação </a:t>
            </a:r>
            <a:r>
              <a:rPr lang="pt-BR" dirty="0"/>
              <a:t>patrimonial e financeira da empresa na data da avaliação. </a:t>
            </a:r>
            <a:endParaRPr lang="pt-BR" dirty="0" smtClean="0"/>
          </a:p>
          <a:p>
            <a:pPr lvl="2">
              <a:lnSpc>
                <a:spcPct val="120000"/>
              </a:lnSpc>
            </a:pPr>
            <a:r>
              <a:rPr lang="pt-BR" dirty="0" smtClean="0"/>
              <a:t>Informa ainda se </a:t>
            </a:r>
            <a:r>
              <a:rPr lang="pt-BR" dirty="0"/>
              <a:t>as demonstrações financeiras foram levantadas de acordo com os </a:t>
            </a:r>
            <a:r>
              <a:rPr lang="pt-BR" dirty="0" smtClean="0"/>
              <a:t>princípios contábeis </a:t>
            </a:r>
            <a:r>
              <a:rPr lang="pt-BR" dirty="0"/>
              <a:t>aceitos e legislação vigente.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59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3962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Dicionário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 smtClean="0"/>
              <a:t>Liquidez: </a:t>
            </a:r>
          </a:p>
          <a:p>
            <a:pPr lvl="1">
              <a:lnSpc>
                <a:spcPct val="120000"/>
              </a:lnSpc>
            </a:pPr>
            <a:r>
              <a:rPr lang="pt-BR" dirty="0"/>
              <a:t>V</a:t>
            </a:r>
            <a:r>
              <a:rPr lang="pt-BR" dirty="0" smtClean="0"/>
              <a:t>elocidade e facilidade que ativo tem de ser convertido em caixa (dinheiro) </a:t>
            </a:r>
          </a:p>
          <a:p>
            <a:pPr>
              <a:lnSpc>
                <a:spcPct val="120000"/>
              </a:lnSpc>
            </a:pPr>
            <a:endParaRPr lang="pt-BR" b="1" dirty="0"/>
          </a:p>
          <a:p>
            <a:pPr>
              <a:lnSpc>
                <a:spcPct val="120000"/>
              </a:lnSpc>
            </a:pPr>
            <a:r>
              <a:rPr lang="pt-BR" b="1" dirty="0" smtClean="0"/>
              <a:t>Solvência: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Estado </a:t>
            </a:r>
            <a:r>
              <a:rPr lang="pt-BR" dirty="0"/>
              <a:t>do devedor que possui seu ativo maior do que o </a:t>
            </a:r>
            <a:r>
              <a:rPr lang="pt-BR" dirty="0" smtClean="0"/>
              <a:t>passivo</a:t>
            </a:r>
          </a:p>
          <a:p>
            <a:pPr lvl="1">
              <a:lnSpc>
                <a:spcPct val="120000"/>
              </a:lnSpc>
            </a:pPr>
            <a:r>
              <a:rPr lang="pt-BR" dirty="0"/>
              <a:t>C</a:t>
            </a:r>
            <a:r>
              <a:rPr lang="pt-BR" dirty="0" smtClean="0"/>
              <a:t>apacidade </a:t>
            </a:r>
            <a:r>
              <a:rPr lang="pt-BR" dirty="0"/>
              <a:t>de cumprir os compromissos com os recursos que constituem seu patrimônio </a:t>
            </a:r>
            <a:r>
              <a:rPr lang="pt-BR" dirty="0" smtClean="0"/>
              <a:t>(ou ativo)</a:t>
            </a:r>
            <a:endParaRPr lang="pt-BR" b="1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6</a:t>
            </a:fld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394650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Para empresas de capital aberto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Devem publicar ainda: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b="1" dirty="0"/>
              <a:t>Balanço patrimonial (BP): </a:t>
            </a:r>
            <a:endParaRPr lang="pt-BR" b="1" dirty="0" smtClean="0"/>
          </a:p>
          <a:p>
            <a:pPr lvl="2">
              <a:lnSpc>
                <a:spcPct val="120000"/>
              </a:lnSpc>
            </a:pPr>
            <a:r>
              <a:rPr lang="pt-BR" dirty="0" smtClean="0"/>
              <a:t>Reflete </a:t>
            </a:r>
            <a:r>
              <a:rPr lang="pt-BR" dirty="0"/>
              <a:t>a situação financeira da empresa </a:t>
            </a:r>
            <a:r>
              <a:rPr lang="pt-BR" dirty="0" smtClean="0"/>
              <a:t>em determinado </a:t>
            </a:r>
            <a:r>
              <a:rPr lang="pt-BR" dirty="0"/>
              <a:t>momento (normalmente no fim do ano). </a:t>
            </a:r>
            <a:endParaRPr lang="pt-BR" dirty="0" smtClean="0"/>
          </a:p>
          <a:p>
            <a:pPr lvl="2">
              <a:lnSpc>
                <a:spcPct val="120000"/>
              </a:lnSpc>
            </a:pPr>
            <a:r>
              <a:rPr lang="pt-BR" dirty="0" smtClean="0"/>
              <a:t>Ele </a:t>
            </a:r>
            <a:r>
              <a:rPr lang="pt-BR" dirty="0"/>
              <a:t>é estático, como </a:t>
            </a:r>
            <a:r>
              <a:rPr lang="pt-BR" dirty="0" smtClean="0"/>
              <a:t>uma fotografia </a:t>
            </a:r>
            <a:r>
              <a:rPr lang="pt-BR" dirty="0"/>
              <a:t>da situação patrimonial. </a:t>
            </a:r>
            <a:endParaRPr lang="pt-BR" dirty="0" smtClean="0"/>
          </a:p>
          <a:p>
            <a:pPr lvl="2">
              <a:lnSpc>
                <a:spcPct val="120000"/>
              </a:lnSpc>
            </a:pPr>
            <a:r>
              <a:rPr lang="pt-BR" dirty="0" smtClean="0"/>
              <a:t>É </a:t>
            </a:r>
            <a:r>
              <a:rPr lang="pt-BR" dirty="0"/>
              <a:t>constituído por duas colunas. À esquerda, </a:t>
            </a:r>
            <a:r>
              <a:rPr lang="pt-BR" dirty="0" smtClean="0"/>
              <a:t>fica o </a:t>
            </a:r>
            <a:r>
              <a:rPr lang="pt-BR" dirty="0"/>
              <a:t>ativo, que representa os bens e direitos de propriedade da empresa. À direita</a:t>
            </a:r>
            <a:r>
              <a:rPr lang="pt-BR" dirty="0" smtClean="0"/>
              <a:t>, ficam </a:t>
            </a:r>
            <a:r>
              <a:rPr lang="pt-BR" dirty="0"/>
              <a:t>o passivo (obrigações) e o patrimônio líquido (recursos dos proprietários).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60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473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/>
          <a:lstStyle/>
          <a:p>
            <a:r>
              <a:rPr lang="pt-BR" b="1" dirty="0" smtClean="0"/>
              <a:t>Exemplo</a:t>
            </a:r>
            <a:endParaRPr lang="pt-BR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797652"/>
              </p:ext>
            </p:extLst>
          </p:nvPr>
        </p:nvGraphicFramePr>
        <p:xfrm>
          <a:off x="323528" y="789552"/>
          <a:ext cx="8568952" cy="19735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24336"/>
                <a:gridCol w="1260140"/>
                <a:gridCol w="3132348"/>
                <a:gridCol w="1152128"/>
              </a:tblGrid>
              <a:tr h="27813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Balanço patrimonial</a:t>
                      </a:r>
                      <a:endParaRPr lang="pt-BR" sz="1400" b="1" dirty="0"/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</a:tr>
              <a:tr h="27813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Ativo</a:t>
                      </a:r>
                      <a:endParaRPr lang="pt-BR" sz="1400" b="1" dirty="0"/>
                    </a:p>
                  </a:txBody>
                  <a:tcPr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Passivo e PL</a:t>
                      </a:r>
                      <a:endParaRPr lang="pt-BR" sz="1400" b="1" dirty="0"/>
                    </a:p>
                  </a:txBody>
                  <a:tcPr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Caixa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5.000,00</a:t>
                      </a:r>
                      <a:endParaRPr lang="pt-BR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Fornecedores a pagar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3.000,00</a:t>
                      </a:r>
                      <a:endParaRPr lang="pt-BR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Duplicatas a receber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2.000,00</a:t>
                      </a:r>
                      <a:endParaRPr lang="pt-BR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Empréstimos a pagar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1.000,00</a:t>
                      </a:r>
                      <a:endParaRPr lang="pt-BR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Estoques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3.000,00</a:t>
                      </a:r>
                      <a:endParaRPr lang="pt-BR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Salários a pagar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1.000,00</a:t>
                      </a:r>
                      <a:endParaRPr lang="pt-BR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Terrenos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30.000,00</a:t>
                      </a:r>
                      <a:endParaRPr lang="pt-BR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Capital social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35.000,00</a:t>
                      </a:r>
                      <a:endParaRPr lang="pt-BR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Total</a:t>
                      </a:r>
                      <a:endParaRPr lang="pt-BR" sz="1400" b="1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40.000,00</a:t>
                      </a:r>
                      <a:endParaRPr lang="pt-BR" sz="1400" b="1" dirty="0"/>
                    </a:p>
                  </a:txBody>
                  <a:tcPr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Total</a:t>
                      </a:r>
                      <a:endParaRPr lang="pt-BR" sz="1400" b="1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40.000,00</a:t>
                      </a:r>
                      <a:endParaRPr lang="pt-BR" sz="1400" b="1" dirty="0"/>
                    </a:p>
                  </a:txBody>
                  <a:tcPr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23528" y="3324783"/>
            <a:ext cx="4176464" cy="13849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Ativo: </a:t>
            </a:r>
            <a:r>
              <a:rPr lang="pt-BR" sz="1400" dirty="0" smtClean="0"/>
              <a:t>(1) Bens e direitos que empresa possuí ou irá receber; (2) Pode ser convertido em dinheiro; (3) “Bota dinheiro no bolso da empresa”.</a:t>
            </a:r>
            <a:endParaRPr lang="pt-BR" sz="1400" b="1" dirty="0" smtClean="0"/>
          </a:p>
          <a:p>
            <a:r>
              <a:rPr lang="pt-BR" sz="1400" b="1" dirty="0" smtClean="0"/>
              <a:t> </a:t>
            </a:r>
            <a:endParaRPr lang="pt-BR" sz="1400" b="1" dirty="0"/>
          </a:p>
          <a:p>
            <a:r>
              <a:rPr lang="pt-BR" sz="1400" b="1" dirty="0" smtClean="0"/>
              <a:t>Exemplo de ativos: </a:t>
            </a:r>
            <a:r>
              <a:rPr lang="pt-BR" sz="1400" dirty="0" smtClean="0"/>
              <a:t>Títulos a receber; Investimentos em ações; Veículos; Instalações; Dinheiro em caixa; etc.</a:t>
            </a:r>
            <a:endParaRPr lang="pt-BR" sz="1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697948" y="3324783"/>
            <a:ext cx="4176464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Passivo: </a:t>
            </a:r>
            <a:r>
              <a:rPr lang="pt-BR" sz="1400" dirty="0" smtClean="0"/>
              <a:t>(1) Saldo das obrigações devidas + o patrimônio líquido; (2) “Tira dinheiro do bolso da empresa”.</a:t>
            </a:r>
          </a:p>
          <a:p>
            <a:endParaRPr lang="pt-BR" sz="1400" b="1" dirty="0" smtClean="0"/>
          </a:p>
          <a:p>
            <a:r>
              <a:rPr lang="pt-BR" sz="1400" b="1" dirty="0" smtClean="0"/>
              <a:t>Exemplo de passivos: </a:t>
            </a:r>
            <a:r>
              <a:rPr lang="pt-BR" sz="1400" dirty="0" smtClean="0"/>
              <a:t>Impostos </a:t>
            </a:r>
            <a:r>
              <a:rPr lang="pt-BR" sz="1400" dirty="0"/>
              <a:t>à</a:t>
            </a:r>
            <a:r>
              <a:rPr lang="pt-BR" sz="1400" dirty="0" smtClean="0"/>
              <a:t> pagar; Financiamentos; Empréstimos; Contas à pagar; etc.</a:t>
            </a:r>
            <a:endParaRPr lang="pt-BR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ângulo 6"/>
              <p:cNvSpPr/>
              <p:nvPr/>
            </p:nvSpPr>
            <p:spPr>
              <a:xfrm>
                <a:off x="2376891" y="2895786"/>
                <a:ext cx="4464496" cy="32403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/>
                        </a:rPr>
                        <m:t>𝑨𝒕𝒊𝒗𝒐</m:t>
                      </m:r>
                      <m:r>
                        <a:rPr lang="pt-BR" b="1" i="1" smtClean="0">
                          <a:latin typeface="Cambria Math"/>
                        </a:rPr>
                        <m:t>=</m:t>
                      </m:r>
                      <m:r>
                        <a:rPr lang="pt-BR" b="1" i="1" smtClean="0">
                          <a:latin typeface="Cambria Math"/>
                        </a:rPr>
                        <m:t>𝑷𝒂𝒔𝒔𝒊𝒗𝒐</m:t>
                      </m:r>
                      <m:r>
                        <a:rPr lang="pt-BR" b="1" i="1" smtClean="0">
                          <a:latin typeface="Cambria Math"/>
                        </a:rPr>
                        <m:t>+</m:t>
                      </m:r>
                      <m:r>
                        <a:rPr lang="pt-BR" b="1" i="1" smtClean="0">
                          <a:latin typeface="Cambria Math"/>
                        </a:rPr>
                        <m:t>𝑷𝒂𝒕𝒓𝒊𝒎</m:t>
                      </m:r>
                      <m:r>
                        <a:rPr lang="pt-BR" b="1" i="1" smtClean="0">
                          <a:latin typeface="Cambria Math"/>
                        </a:rPr>
                        <m:t>ô</m:t>
                      </m:r>
                      <m:r>
                        <a:rPr lang="pt-BR" b="1" i="1" smtClean="0">
                          <a:latin typeface="Cambria Math"/>
                        </a:rPr>
                        <m:t>𝒏𝒊𝒐</m:t>
                      </m:r>
                      <m:r>
                        <a:rPr lang="pt-BR" b="1" i="1" smtClean="0">
                          <a:latin typeface="Cambria Math"/>
                        </a:rPr>
                        <m:t> </m:t>
                      </m:r>
                      <m:r>
                        <a:rPr lang="pt-BR" b="1" i="1" smtClean="0">
                          <a:latin typeface="Cambria Math"/>
                        </a:rPr>
                        <m:t>𝒍</m:t>
                      </m:r>
                      <m:r>
                        <a:rPr lang="pt-BR" b="1" i="1" smtClean="0">
                          <a:latin typeface="Cambria Math"/>
                        </a:rPr>
                        <m:t>í</m:t>
                      </m:r>
                      <m:r>
                        <a:rPr lang="pt-BR" b="1" i="1" smtClean="0">
                          <a:latin typeface="Cambria Math"/>
                        </a:rPr>
                        <m:t>𝒒𝒖𝒊𝒅𝒐</m:t>
                      </m:r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7" name="Retâ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6891" y="3861048"/>
                <a:ext cx="4464496" cy="432048"/>
              </a:xfrm>
              <a:prstGeom prst="rect">
                <a:avLst/>
              </a:prstGeom>
              <a:blipFill rotWithShape="1">
                <a:blip r:embed="rId2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61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907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95486"/>
            <a:ext cx="8229600" cy="6480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 smtClean="0"/>
              <a:t>Balanço patrimonial: As contas são apresentadas de acordo com liquidez ou exigibilidade (do + para o -).</a:t>
            </a:r>
            <a:endParaRPr lang="pt-BR" sz="24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189394"/>
              </p:ext>
            </p:extLst>
          </p:nvPr>
        </p:nvGraphicFramePr>
        <p:xfrm>
          <a:off x="179512" y="1005576"/>
          <a:ext cx="8856984" cy="4030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8492"/>
                <a:gridCol w="4428492"/>
              </a:tblGrid>
              <a:tr h="27813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Ativo</a:t>
                      </a:r>
                      <a:endParaRPr lang="pt-BR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Passivo e PL</a:t>
                      </a:r>
                      <a:endParaRPr lang="pt-BR" sz="1400" b="1" dirty="0"/>
                    </a:p>
                  </a:txBody>
                  <a:tcPr marT="34290" marB="34290"/>
                </a:tc>
              </a:tr>
              <a:tr h="37490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Circulante: </a:t>
                      </a:r>
                      <a:r>
                        <a:rPr lang="pt-B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Contas com conversão em $ no máximo em 1 ano.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t-BR" sz="12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Não circulante: </a:t>
                      </a:r>
                      <a:r>
                        <a:rPr lang="pt-B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Realizado a LP; Bens e direitos que se transformarão em $ após 1 ano.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t-BR" sz="12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Investimento: </a:t>
                      </a:r>
                      <a:r>
                        <a:rPr lang="pt-B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Participações em outras empresas não ligadas à atividade-fim; Outras aquisições também não ligadas à atividade da empresa como obras de arte.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t-BR" sz="14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Imobilizado: 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Bens de natureza permanente que são utilizados na manutenção da atividade da empresa como: Instalações, máquinas e equipamentos.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t-BR" sz="14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Intangível: 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Bens não materiais como marcas, patentes, direitos autorais, direitos de imagem, direitos de franquia.</a:t>
                      </a:r>
                      <a:endParaRPr lang="pt-BR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Circulante: 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Obrigações que devem ser pagas no máximo em 1 ano. São dívidas de CP.</a:t>
                      </a:r>
                    </a:p>
                    <a:p>
                      <a:endParaRPr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Não circulante: 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Obrigações que deverão ser  pagas após um ano. São dívidas de LP.</a:t>
                      </a:r>
                    </a:p>
                    <a:p>
                      <a:endParaRPr lang="pt-BR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Patrimônio líquido: 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São os recursos dos proprietários aplicados na empresa. Os recursos são Capital mais o seu rendimento, Lucros e Reservas.</a:t>
                      </a:r>
                      <a:endParaRPr lang="pt-BR" sz="14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99064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Índice de Liquidez corrente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</a:rPr>
                        <m:t>𝐿𝐶</m:t>
                      </m:r>
                      <m:r>
                        <a:rPr lang="pt-BR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𝐴𝑡𝑖𝑣𝑜</m:t>
                          </m:r>
                          <m:r>
                            <a:rPr lang="pt-BR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800" b="0" i="1" smtClean="0">
                              <a:latin typeface="Cambria Math"/>
                            </a:rPr>
                            <m:t>𝑐𝑖𝑟𝑐𝑢𝑙𝑎𝑛𝑡𝑒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𝑃𝑎𝑠𝑠𝑖𝑣𝑜</m:t>
                          </m:r>
                          <m:r>
                            <a:rPr lang="pt-BR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800" b="0" i="1" smtClean="0">
                              <a:latin typeface="Cambria Math"/>
                            </a:rPr>
                            <m:t>𝑐𝑖𝑟𝑐𝑢𝑙𝑎𝑛𝑡𝑒</m:t>
                          </m:r>
                        </m:den>
                      </m:f>
                    </m:oMath>
                  </m:oMathPara>
                </a14:m>
                <a:endParaRPr lang="pt-BR" sz="2800" dirty="0" smtClean="0"/>
              </a:p>
              <a:p>
                <a:pPr marL="0" indent="0">
                  <a:buNone/>
                </a:pPr>
                <a:endParaRPr lang="pt-BR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i="1">
                          <a:latin typeface="Cambria Math"/>
                        </a:rPr>
                        <m:t>𝐿</m:t>
                      </m:r>
                      <m:r>
                        <a:rPr lang="pt-BR" sz="2800" b="0" i="1" smtClean="0">
                          <a:latin typeface="Cambria Math"/>
                        </a:rPr>
                        <m:t>𝐶</m:t>
                      </m:r>
                      <m:r>
                        <a:rPr lang="pt-BR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10.000,00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4.000,00</m:t>
                          </m:r>
                        </m:den>
                      </m:f>
                      <m:r>
                        <a:rPr lang="pt-BR" sz="2800" b="0" i="1" smtClean="0">
                          <a:latin typeface="Cambria Math"/>
                        </a:rPr>
                        <m:t>=2,5</m:t>
                      </m:r>
                    </m:oMath>
                  </m:oMathPara>
                </a14:m>
                <a:endParaRPr lang="pt-BR" sz="2800" b="0" dirty="0" smtClean="0"/>
              </a:p>
              <a:p>
                <a:pPr marL="0" indent="0">
                  <a:buNone/>
                </a:pPr>
                <a:endParaRPr lang="pt-BR" sz="2800" dirty="0" smtClean="0"/>
              </a:p>
              <a:p>
                <a:pPr marL="0" indent="0">
                  <a:buNone/>
                </a:pPr>
                <a:r>
                  <a:rPr lang="pt-BR" sz="2800" dirty="0" smtClean="0"/>
                  <a:t>Isso quer dizer que para cada R$ 1,00 de dívida, a empresa possui R$ 2,50 disponíveis para pagar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63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006191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Índice de Liquidez Seca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</a:rPr>
                        <m:t>𝐿𝑆</m:t>
                      </m:r>
                      <m:r>
                        <a:rPr lang="pt-BR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𝐴𝑡𝑖𝑣𝑜</m:t>
                          </m:r>
                          <m:r>
                            <a:rPr lang="pt-BR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800" b="0" i="1" smtClean="0">
                              <a:latin typeface="Cambria Math"/>
                            </a:rPr>
                            <m:t>𝑐𝑖𝑟𝑐𝑢𝑙𝑎𝑛𝑡𝑒</m:t>
                          </m:r>
                          <m:r>
                            <a:rPr lang="pt-BR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sz="2800" b="0" i="1" smtClean="0">
                              <a:latin typeface="Cambria Math"/>
                            </a:rPr>
                            <m:t>𝑒𝑠𝑡𝑜𝑞𝑢𝑒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𝑃𝑎𝑠𝑠𝑖𝑣𝑜</m:t>
                          </m:r>
                          <m:r>
                            <a:rPr lang="pt-BR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800" b="0" i="1" smtClean="0">
                              <a:latin typeface="Cambria Math"/>
                            </a:rPr>
                            <m:t>𝑐𝑖𝑟𝑐𝑢𝑙𝑎𝑛𝑡𝑒</m:t>
                          </m:r>
                        </m:den>
                      </m:f>
                    </m:oMath>
                  </m:oMathPara>
                </a14:m>
                <a:endParaRPr lang="pt-BR" sz="2800" dirty="0" smtClean="0"/>
              </a:p>
              <a:p>
                <a:pPr marL="0" indent="0">
                  <a:buNone/>
                </a:pPr>
                <a:endParaRPr lang="pt-BR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i="1">
                          <a:latin typeface="Cambria Math"/>
                        </a:rPr>
                        <m:t>𝐿</m:t>
                      </m:r>
                      <m:r>
                        <a:rPr lang="pt-BR" sz="2800" b="0" i="1" smtClean="0">
                          <a:latin typeface="Cambria Math"/>
                        </a:rPr>
                        <m:t>𝑆</m:t>
                      </m:r>
                      <m:r>
                        <a:rPr lang="pt-BR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10.000,00−2.000,00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4.000,00</m:t>
                          </m:r>
                        </m:den>
                      </m:f>
                      <m:r>
                        <a:rPr lang="pt-BR" sz="28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pt-BR" sz="2800" b="0" dirty="0" smtClean="0"/>
              </a:p>
              <a:p>
                <a:pPr marL="0" indent="0">
                  <a:buNone/>
                </a:pPr>
                <a:endParaRPr lang="pt-BR" sz="2800" dirty="0" smtClean="0"/>
              </a:p>
              <a:p>
                <a:pPr marL="0" indent="0">
                  <a:buNone/>
                </a:pPr>
                <a:r>
                  <a:rPr lang="pt-BR" sz="2800" dirty="0" smtClean="0"/>
                  <a:t>Desconsiderando estoque, isso quer dizer que para cada R$ 1,00 de dívida, a empresa possui R$ 2,00 disponíveis para pagar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64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051808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Índice – Participação de capital de 3º 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200151"/>
                <a:ext cx="8712968" cy="3394472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sz="2600" b="0" i="1" smtClean="0">
                          <a:latin typeface="Cambria Math"/>
                        </a:rPr>
                        <m:t>𝐶𝑎𝑝𝑖𝑡𝑎𝑙</m:t>
                      </m:r>
                      <m:r>
                        <a:rPr lang="pt-BR" sz="2600" b="0" i="1" smtClean="0">
                          <a:latin typeface="Cambria Math"/>
                        </a:rPr>
                        <m:t> </m:t>
                      </m:r>
                      <m:r>
                        <a:rPr lang="pt-BR" sz="2600" b="0" i="1" smtClean="0">
                          <a:latin typeface="Cambria Math"/>
                        </a:rPr>
                        <m:t>𝑑𝑒</m:t>
                      </m:r>
                      <m:r>
                        <a:rPr lang="pt-BR" sz="2600" b="0" i="1" smtClean="0">
                          <a:latin typeface="Cambria Math"/>
                        </a:rPr>
                        <m:t> </m:t>
                      </m:r>
                      <m:r>
                        <a:rPr lang="pt-BR" sz="2600" b="0" i="1" smtClean="0">
                          <a:latin typeface="Cambria Math"/>
                        </a:rPr>
                        <m:t>𝑡𝑒𝑟𝑐𝑒𝑖𝑟𝑜𝑠</m:t>
                      </m:r>
                      <m:r>
                        <a:rPr lang="pt-BR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600" b="0" i="1" smtClean="0">
                              <a:latin typeface="Cambria Math"/>
                            </a:rPr>
                            <m:t>𝑃𝑎𝑠𝑠𝑖𝑣𝑜</m:t>
                          </m:r>
                          <m:r>
                            <a:rPr lang="pt-BR" sz="2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600" b="0" i="1" smtClean="0">
                              <a:latin typeface="Cambria Math"/>
                            </a:rPr>
                            <m:t>𝑐𝑖𝑟𝑐𝑢𝑙𝑎𝑛𝑡𝑒</m:t>
                          </m:r>
                          <m:r>
                            <a:rPr lang="pt-BR" sz="2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pt-BR" sz="2600" b="0" i="1" smtClean="0">
                              <a:latin typeface="Cambria Math"/>
                            </a:rPr>
                            <m:t>𝐸𝑥𝑖𝑔</m:t>
                          </m:r>
                          <m:r>
                            <a:rPr lang="pt-BR" sz="2600" b="0" i="1" smtClean="0">
                              <a:latin typeface="Cambria Math"/>
                            </a:rPr>
                            <m:t>í</m:t>
                          </m:r>
                          <m:r>
                            <a:rPr lang="pt-BR" sz="2600" b="0" i="1" smtClean="0">
                              <a:latin typeface="Cambria Math"/>
                            </a:rPr>
                            <m:t>𝑣𝑒𝑙</m:t>
                          </m:r>
                          <m:r>
                            <a:rPr lang="pt-BR" sz="2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600" b="0" i="1" smtClean="0">
                              <a:latin typeface="Cambria Math"/>
                            </a:rPr>
                            <m:t>𝑑𝑒</m:t>
                          </m:r>
                          <m:r>
                            <a:rPr lang="pt-BR" sz="2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600" b="0" i="1" smtClean="0">
                              <a:latin typeface="Cambria Math"/>
                            </a:rPr>
                            <m:t>𝐿𝑃</m:t>
                          </m:r>
                        </m:num>
                        <m:den>
                          <m:r>
                            <a:rPr lang="pt-BR" sz="2600" b="0" i="1" smtClean="0">
                              <a:latin typeface="Cambria Math"/>
                            </a:rPr>
                            <m:t>𝑃𝑎𝑡𝑟𝑖𝑚</m:t>
                          </m:r>
                          <m:r>
                            <a:rPr lang="pt-BR" sz="2600" b="0" i="1" smtClean="0">
                              <a:latin typeface="Cambria Math"/>
                            </a:rPr>
                            <m:t>ô</m:t>
                          </m:r>
                          <m:r>
                            <a:rPr lang="pt-BR" sz="2600" b="0" i="1" smtClean="0">
                              <a:latin typeface="Cambria Math"/>
                            </a:rPr>
                            <m:t>𝑛𝑖𝑜</m:t>
                          </m:r>
                          <m:r>
                            <a:rPr lang="pt-BR" sz="2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600" b="0" i="1" smtClean="0">
                              <a:latin typeface="Cambria Math"/>
                            </a:rPr>
                            <m:t>𝑙</m:t>
                          </m:r>
                          <m:r>
                            <a:rPr lang="pt-BR" sz="2600" b="0" i="1" smtClean="0">
                              <a:latin typeface="Cambria Math"/>
                            </a:rPr>
                            <m:t>í</m:t>
                          </m:r>
                          <m:r>
                            <a:rPr lang="pt-BR" sz="2600" b="0" i="1" smtClean="0">
                              <a:latin typeface="Cambria Math"/>
                            </a:rPr>
                            <m:t>𝑞𝑢𝑖𝑑𝑜</m:t>
                          </m:r>
                        </m:den>
                      </m:f>
                      <m:r>
                        <a:rPr lang="pt-BR" sz="2600" b="0" i="1" smtClean="0">
                          <a:latin typeface="Cambria Math"/>
                        </a:rPr>
                        <m:t>∗100</m:t>
                      </m:r>
                    </m:oMath>
                  </m:oMathPara>
                </a14:m>
                <a:endParaRPr lang="pt-BR" sz="3900" dirty="0" smtClean="0"/>
              </a:p>
              <a:p>
                <a:pPr marL="0" indent="0">
                  <a:buNone/>
                </a:pPr>
                <a:endParaRPr lang="pt-BR" sz="28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/>
                      </a:rPr>
                      <m:t>𝐶𝑎𝑝𝑖𝑡𝑎𝑙</m:t>
                    </m:r>
                    <m:r>
                      <a:rPr lang="pt-BR" sz="2800" b="0" i="1" smtClean="0">
                        <a:latin typeface="Cambria Math"/>
                      </a:rPr>
                      <m:t> </m:t>
                    </m:r>
                    <m:r>
                      <a:rPr lang="pt-BR" sz="2800" b="0" i="1" smtClean="0">
                        <a:latin typeface="Cambria Math"/>
                      </a:rPr>
                      <m:t>𝑑𝑒</m:t>
                    </m:r>
                    <m:r>
                      <a:rPr lang="pt-BR" sz="2800" b="0" i="1" smtClean="0">
                        <a:latin typeface="Cambria Math"/>
                      </a:rPr>
                      <m:t> </m:t>
                    </m:r>
                    <m:r>
                      <a:rPr lang="pt-BR" sz="2800" b="0" i="1" smtClean="0">
                        <a:latin typeface="Cambria Math"/>
                      </a:rPr>
                      <m:t>𝑡𝑒𝑟𝑐𝑒𝑖𝑟𝑜𝑠</m:t>
                    </m:r>
                    <m:r>
                      <a:rPr lang="pt-BR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pt-BR" sz="2800" b="0" i="1" smtClean="0">
                            <a:latin typeface="Cambria Math"/>
                          </a:rPr>
                          <m:t>3.000,00+2.000,00</m:t>
                        </m:r>
                      </m:num>
                      <m:den>
                        <m:r>
                          <a:rPr lang="pt-BR" sz="2800" b="0" i="1" smtClean="0">
                            <a:latin typeface="Cambria Math"/>
                          </a:rPr>
                          <m:t>20.000,00</m:t>
                        </m:r>
                      </m:den>
                    </m:f>
                    <m:r>
                      <a:rPr lang="pt-BR" sz="2800" b="0" i="1" smtClean="0">
                        <a:latin typeface="Cambria Math"/>
                      </a:rPr>
                      <m:t>∗100=2</m:t>
                    </m:r>
                  </m:oMath>
                </a14:m>
                <a:r>
                  <a:rPr lang="pt-BR" sz="2800" b="0" dirty="0" smtClean="0"/>
                  <a:t>5%</a:t>
                </a:r>
              </a:p>
              <a:p>
                <a:pPr marL="0" indent="0">
                  <a:buNone/>
                </a:pPr>
                <a:endParaRPr lang="pt-BR" sz="2800" dirty="0" smtClean="0"/>
              </a:p>
              <a:p>
                <a:pPr marL="0" indent="0">
                  <a:buNone/>
                </a:pPr>
                <a:r>
                  <a:rPr lang="pt-BR" sz="2800" dirty="0" smtClean="0"/>
                  <a:t>Isso quer dizer que a participação de capital de terceiros na empresa é de 25%. </a:t>
                </a:r>
              </a:p>
              <a:p>
                <a:pPr marL="0" indent="0">
                  <a:buNone/>
                </a:pPr>
                <a:endParaRPr lang="pt-BR" sz="2800" dirty="0"/>
              </a:p>
              <a:p>
                <a:pPr marL="0" indent="0">
                  <a:buNone/>
                </a:pPr>
                <a:r>
                  <a:rPr lang="pt-BR" sz="2800" dirty="0" smtClean="0"/>
                  <a:t>Perceba que o capital próprio nesta situação para o financiamento das atividades da empresa é predominante (75%).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600200"/>
                <a:ext cx="8712968" cy="4525963"/>
              </a:xfrm>
              <a:blipFill rotWithShape="1">
                <a:blip r:embed="rId2"/>
                <a:stretch>
                  <a:fillRect l="-1049" r="-97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65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46258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Demonstração de resultado de exercício (DRE)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1"/>
            <a:ext cx="6131024" cy="3394472"/>
          </a:xfrm>
        </p:spPr>
        <p:txBody>
          <a:bodyPr>
            <a:normAutofit/>
          </a:bodyPr>
          <a:lstStyle/>
          <a:p>
            <a:r>
              <a:rPr lang="pt-BR" sz="2000" dirty="0" smtClean="0"/>
              <a:t>Resumo ordenado das receitas e despesas da empresa em um período (12 meses), com objetivo de mostrar se empresa teve lucro ou prejuízo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207916"/>
              </p:ext>
            </p:extLst>
          </p:nvPr>
        </p:nvGraphicFramePr>
        <p:xfrm>
          <a:off x="683568" y="3057804"/>
          <a:ext cx="2304256" cy="845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256"/>
              </a:tblGrid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Receita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(-)</a:t>
                      </a:r>
                      <a:r>
                        <a:rPr lang="pt-BR" sz="1400" baseline="0" dirty="0" smtClean="0"/>
                        <a:t> Despesa</a:t>
                      </a:r>
                      <a:endParaRPr lang="pt-BR" sz="1400" dirty="0" smtClean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(=) Lucro ou prejuízo</a:t>
                      </a:r>
                      <a:endParaRPr lang="pt-BR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139953" y="2270358"/>
            <a:ext cx="2877454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 smtClean="0"/>
              <a:t>Apurado de acordo com esquema:</a:t>
            </a:r>
          </a:p>
          <a:p>
            <a:endParaRPr lang="pt-BR" sz="1200" dirty="0" smtClean="0"/>
          </a:p>
          <a:p>
            <a:r>
              <a:rPr lang="pt-BR" sz="1200" dirty="0" smtClean="0"/>
              <a:t>Receita bruta</a:t>
            </a:r>
            <a:endParaRPr lang="pt-BR" sz="1200" dirty="0"/>
          </a:p>
          <a:p>
            <a:r>
              <a:rPr lang="pt-BR" sz="1200" dirty="0"/>
              <a:t>(-) Deduções</a:t>
            </a:r>
          </a:p>
          <a:p>
            <a:r>
              <a:rPr lang="pt-BR" sz="1200" dirty="0"/>
              <a:t>(=) </a:t>
            </a:r>
            <a:r>
              <a:rPr lang="pt-BR" sz="1200" dirty="0" smtClean="0"/>
              <a:t>Receita líquida</a:t>
            </a:r>
            <a:endParaRPr lang="pt-BR" sz="1200" dirty="0"/>
          </a:p>
          <a:p>
            <a:r>
              <a:rPr lang="pt-BR" sz="1200" dirty="0"/>
              <a:t>(-) </a:t>
            </a:r>
            <a:r>
              <a:rPr lang="pt-BR" sz="1200" dirty="0" smtClean="0"/>
              <a:t>Custos das mercadorias vendidas</a:t>
            </a:r>
            <a:endParaRPr lang="pt-BR" sz="1200" dirty="0"/>
          </a:p>
          <a:p>
            <a:r>
              <a:rPr lang="pt-BR" sz="1200" dirty="0"/>
              <a:t>(=) </a:t>
            </a:r>
            <a:r>
              <a:rPr lang="pt-BR" sz="1200" dirty="0" smtClean="0"/>
              <a:t>Lucro bruto</a:t>
            </a:r>
            <a:endParaRPr lang="pt-BR" sz="1200" dirty="0"/>
          </a:p>
          <a:p>
            <a:r>
              <a:rPr lang="pt-BR" sz="1200" dirty="0"/>
              <a:t>(-) </a:t>
            </a:r>
            <a:r>
              <a:rPr lang="pt-BR" sz="1200" dirty="0" smtClean="0"/>
              <a:t>Despesas operacionais</a:t>
            </a:r>
            <a:endParaRPr lang="pt-BR" sz="1200" dirty="0"/>
          </a:p>
          <a:p>
            <a:r>
              <a:rPr lang="pt-BR" sz="1200" dirty="0"/>
              <a:t>(=) </a:t>
            </a:r>
            <a:r>
              <a:rPr lang="pt-BR" sz="1200" dirty="0" smtClean="0"/>
              <a:t>Lucro operacional</a:t>
            </a:r>
            <a:endParaRPr lang="pt-BR" sz="1200" dirty="0"/>
          </a:p>
          <a:p>
            <a:r>
              <a:rPr lang="pt-BR" sz="1200" dirty="0"/>
              <a:t>(-) </a:t>
            </a:r>
            <a:r>
              <a:rPr lang="pt-BR" sz="1200" dirty="0" smtClean="0"/>
              <a:t>Despesas não operacionais</a:t>
            </a:r>
            <a:endParaRPr lang="pt-BR" sz="1200" dirty="0"/>
          </a:p>
          <a:p>
            <a:r>
              <a:rPr lang="pt-BR" sz="1200" dirty="0"/>
              <a:t>(+) </a:t>
            </a:r>
            <a:r>
              <a:rPr lang="pt-BR" sz="1200" dirty="0" smtClean="0"/>
              <a:t>Receitas não operacionais</a:t>
            </a:r>
            <a:endParaRPr lang="pt-BR" sz="1200" dirty="0"/>
          </a:p>
          <a:p>
            <a:r>
              <a:rPr lang="pt-BR" sz="1200" dirty="0"/>
              <a:t>(=) </a:t>
            </a:r>
            <a:r>
              <a:rPr lang="pt-BR" sz="1200" dirty="0" smtClean="0"/>
              <a:t>Lucro antes do Imposto de Renda </a:t>
            </a:r>
            <a:r>
              <a:rPr lang="pt-BR" sz="1200" dirty="0"/>
              <a:t>(LAIR)</a:t>
            </a:r>
          </a:p>
          <a:p>
            <a:r>
              <a:rPr lang="pt-BR" sz="1200" dirty="0"/>
              <a:t>(-) </a:t>
            </a:r>
            <a:r>
              <a:rPr lang="pt-BR" sz="1200" dirty="0" smtClean="0"/>
              <a:t>Imposto de Renda</a:t>
            </a:r>
            <a:endParaRPr lang="pt-BR" sz="1200" dirty="0"/>
          </a:p>
          <a:p>
            <a:r>
              <a:rPr lang="pt-BR" sz="1200" dirty="0"/>
              <a:t>(=) </a:t>
            </a:r>
            <a:r>
              <a:rPr lang="pt-BR" sz="1200" dirty="0" smtClean="0"/>
              <a:t>Lucro líquido (</a:t>
            </a:r>
            <a:r>
              <a:rPr lang="pt-BR" sz="1200" dirty="0"/>
              <a:t>LL)</a:t>
            </a: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Unidade 1 | Análise das demonstrações contábeis e administração financeira</a:t>
            </a: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66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680053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Demonstração do fluxo de caixa (DFC)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Indica todo dinheiro que entrou no caixa, bem como a forma que ele foi aplicado (saídas de caixa) em determinado período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DFC é dividido em 3 categorias</a:t>
            </a:r>
          </a:p>
          <a:p>
            <a:pPr lvl="1">
              <a:lnSpc>
                <a:spcPct val="120000"/>
              </a:lnSpc>
            </a:pPr>
            <a:r>
              <a:rPr lang="pt-BR" b="1" dirty="0" smtClean="0"/>
              <a:t>Atividades operacionais: </a:t>
            </a:r>
            <a:r>
              <a:rPr lang="pt-BR" dirty="0" smtClean="0"/>
              <a:t>relacionadas com a produção/venda de bens e serviços</a:t>
            </a:r>
          </a:p>
          <a:p>
            <a:pPr lvl="1">
              <a:lnSpc>
                <a:spcPct val="120000"/>
              </a:lnSpc>
            </a:pPr>
            <a:r>
              <a:rPr lang="pt-BR" b="1" dirty="0" smtClean="0"/>
              <a:t>Atividades de investimento: </a:t>
            </a:r>
            <a:r>
              <a:rPr lang="pt-BR" dirty="0" smtClean="0"/>
              <a:t>gastos de capital na compra e venda de ativos de longo prazo</a:t>
            </a:r>
          </a:p>
          <a:p>
            <a:pPr lvl="1">
              <a:lnSpc>
                <a:spcPct val="120000"/>
              </a:lnSpc>
            </a:pPr>
            <a:r>
              <a:rPr lang="pt-BR" b="1" dirty="0" smtClean="0"/>
              <a:t>Atividades de financiamento: </a:t>
            </a:r>
            <a:r>
              <a:rPr lang="pt-BR" dirty="0" smtClean="0"/>
              <a:t>relacionadas com credores e investidores da empresa.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67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689481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Demonstração do valor adicionado (DVA)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435495"/>
          </a:xfrm>
        </p:spPr>
        <p:txBody>
          <a:bodyPr>
            <a:normAutofit fontScale="70000" lnSpcReduction="20000"/>
          </a:bodyPr>
          <a:lstStyle/>
          <a:p>
            <a:r>
              <a:rPr lang="pt-BR" sz="2000" dirty="0" smtClean="0"/>
              <a:t>Tem objetivo de demonstrar o valor da riqueza gerada pela empresa, ou seja, o quanto de valor foi adicionado aos insumos produtivos</a:t>
            </a:r>
            <a:endParaRPr lang="pt-BR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403939"/>
              </p:ext>
            </p:extLst>
          </p:nvPr>
        </p:nvGraphicFramePr>
        <p:xfrm>
          <a:off x="107504" y="1869672"/>
          <a:ext cx="8928993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28793"/>
                <a:gridCol w="936104"/>
                <a:gridCol w="864096"/>
              </a:tblGrid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Descrição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2010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2009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171450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1. Receitas</a:t>
                      </a:r>
                    </a:p>
                    <a:p>
                      <a:r>
                        <a:rPr lang="pt-BR" sz="1400" dirty="0" smtClean="0"/>
                        <a:t>2. Insumos adquiridos de terceiros (inclui os valores dos impostos: </a:t>
                      </a:r>
                      <a:r>
                        <a:rPr lang="pt-BR" sz="1400" dirty="0" err="1" smtClean="0"/>
                        <a:t>icms</a:t>
                      </a:r>
                      <a:r>
                        <a:rPr lang="pt-BR" sz="1400" dirty="0" smtClean="0"/>
                        <a:t>, </a:t>
                      </a:r>
                      <a:r>
                        <a:rPr lang="pt-BR" sz="1400" dirty="0" err="1" smtClean="0"/>
                        <a:t>ipi</a:t>
                      </a:r>
                      <a:r>
                        <a:rPr lang="pt-BR" sz="1400" dirty="0" smtClean="0"/>
                        <a:t>, </a:t>
                      </a:r>
                      <a:r>
                        <a:rPr lang="pt-BR" sz="1400" dirty="0" err="1" smtClean="0"/>
                        <a:t>pis</a:t>
                      </a:r>
                      <a:r>
                        <a:rPr lang="pt-BR" sz="1400" dirty="0" smtClean="0"/>
                        <a:t> e </a:t>
                      </a:r>
                      <a:r>
                        <a:rPr lang="pt-BR" sz="1400" dirty="0" err="1" smtClean="0"/>
                        <a:t>cofins</a:t>
                      </a:r>
                      <a:r>
                        <a:rPr lang="pt-BR" sz="1400" dirty="0" smtClean="0"/>
                        <a:t>)</a:t>
                      </a:r>
                    </a:p>
                    <a:p>
                      <a:r>
                        <a:rPr lang="pt-BR" sz="1400" dirty="0" smtClean="0"/>
                        <a:t>3. Valor adicionado bruto (1-2)</a:t>
                      </a:r>
                    </a:p>
                    <a:p>
                      <a:r>
                        <a:rPr lang="pt-BR" sz="1400" dirty="0" smtClean="0"/>
                        <a:t>4. Depreciação, amortização e exaustão</a:t>
                      </a:r>
                    </a:p>
                    <a:p>
                      <a:r>
                        <a:rPr lang="pt-BR" sz="1400" dirty="0" smtClean="0"/>
                        <a:t>5. Valor adicionado líquido produzido pela entidade (3 - 4)</a:t>
                      </a:r>
                    </a:p>
                    <a:p>
                      <a:r>
                        <a:rPr lang="pt-BR" sz="1400" dirty="0" smtClean="0"/>
                        <a:t>6. Valor adicionado recebido em transferência</a:t>
                      </a:r>
                    </a:p>
                    <a:p>
                      <a:r>
                        <a:rPr lang="pt-BR" sz="1400" dirty="0" smtClean="0"/>
                        <a:t>7. Valor adicionado total a distribuir (5+6)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pt-BR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8. Distribuição do valor adicionado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800,00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500,00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891540">
                <a:tc>
                  <a:txBody>
                    <a:bodyPr/>
                    <a:lstStyle/>
                    <a:p>
                      <a:r>
                        <a:rPr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 Pessoal</a:t>
                      </a:r>
                    </a:p>
                    <a:p>
                      <a:r>
                        <a:rPr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 Impostos, taxas e contribuições</a:t>
                      </a:r>
                    </a:p>
                    <a:p>
                      <a:r>
                        <a:rPr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8.3 Remuneração de capital de terceiros</a:t>
                      </a:r>
                    </a:p>
                    <a:p>
                      <a:r>
                        <a:rPr lang="pt-B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8.4 Remuneração de capital próprio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400,00</a:t>
                      </a:r>
                    </a:p>
                    <a:p>
                      <a:pPr algn="r"/>
                      <a:r>
                        <a:rPr lang="pt-BR" sz="1400" dirty="0" smtClean="0"/>
                        <a:t>200,00</a:t>
                      </a:r>
                    </a:p>
                    <a:p>
                      <a:pPr algn="r"/>
                      <a:r>
                        <a:rPr lang="pt-BR" sz="1400" dirty="0" smtClean="0"/>
                        <a:t>150,00</a:t>
                      </a:r>
                    </a:p>
                    <a:p>
                      <a:pPr algn="r"/>
                      <a:r>
                        <a:rPr lang="pt-BR" sz="1400" dirty="0" smtClean="0"/>
                        <a:t>50,00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250,00</a:t>
                      </a:r>
                    </a:p>
                    <a:p>
                      <a:pPr algn="r"/>
                      <a:r>
                        <a:rPr lang="pt-BR" sz="1400" dirty="0" smtClean="0"/>
                        <a:t>100,00</a:t>
                      </a:r>
                    </a:p>
                    <a:p>
                      <a:pPr algn="r"/>
                      <a:r>
                        <a:rPr lang="pt-BR" sz="1400" dirty="0" smtClean="0"/>
                        <a:t>100,00</a:t>
                      </a:r>
                    </a:p>
                    <a:p>
                      <a:pPr algn="r"/>
                      <a:r>
                        <a:rPr lang="pt-BR" sz="1400" dirty="0" smtClean="0"/>
                        <a:t>50,00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28757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Atividade</a:t>
            </a:r>
            <a:endParaRPr lang="pt-BR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024094"/>
              </p:ext>
            </p:extLst>
          </p:nvPr>
        </p:nvGraphicFramePr>
        <p:xfrm>
          <a:off x="179512" y="1437624"/>
          <a:ext cx="3816424" cy="22021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5114"/>
                <a:gridCol w="1331310"/>
              </a:tblGrid>
              <a:tr h="212598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Contas</a:t>
                      </a:r>
                    </a:p>
                    <a:p>
                      <a:endParaRPr lang="pt-BR" sz="1400" b="1" dirty="0" smtClean="0"/>
                    </a:p>
                    <a:p>
                      <a:r>
                        <a:rPr lang="pt-BR" sz="1400" b="0" dirty="0" smtClean="0"/>
                        <a:t>Caixa</a:t>
                      </a:r>
                    </a:p>
                    <a:p>
                      <a:r>
                        <a:rPr lang="pt-BR" sz="1400" b="0" dirty="0" smtClean="0"/>
                        <a:t>Estoque</a:t>
                      </a:r>
                    </a:p>
                    <a:p>
                      <a:r>
                        <a:rPr lang="pt-BR" sz="1400" b="0" dirty="0" smtClean="0"/>
                        <a:t>Contas a pagar</a:t>
                      </a:r>
                      <a:endParaRPr lang="pt-BR" sz="1400" b="0" baseline="0" dirty="0" smtClean="0"/>
                    </a:p>
                    <a:p>
                      <a:r>
                        <a:rPr lang="pt-BR" sz="1400" b="0" baseline="0" dirty="0" smtClean="0"/>
                        <a:t>Impostos a pagar</a:t>
                      </a:r>
                    </a:p>
                    <a:p>
                      <a:r>
                        <a:rPr lang="pt-BR" sz="1400" b="0" baseline="0" dirty="0" smtClean="0"/>
                        <a:t>Lucros acumulados</a:t>
                      </a:r>
                      <a:endParaRPr lang="pt-BR" sz="1400" b="0" dirty="0" smtClean="0"/>
                    </a:p>
                    <a:p>
                      <a:r>
                        <a:rPr lang="pt-BR" sz="1400" b="0" dirty="0" smtClean="0"/>
                        <a:t>Capital social</a:t>
                      </a:r>
                    </a:p>
                    <a:p>
                      <a:r>
                        <a:rPr lang="pt-BR" sz="1400" b="0" dirty="0" smtClean="0"/>
                        <a:t>Banco c/c</a:t>
                      </a:r>
                    </a:p>
                    <a:p>
                      <a:r>
                        <a:rPr lang="pt-BR" sz="1400" b="0" dirty="0" smtClean="0"/>
                        <a:t>Contas a receber no LP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Valores</a:t>
                      </a:r>
                    </a:p>
                    <a:p>
                      <a:pPr algn="r"/>
                      <a:endParaRPr lang="pt-BR" sz="1400" b="1" dirty="0" smtClean="0"/>
                    </a:p>
                    <a:p>
                      <a:pPr algn="r"/>
                      <a:r>
                        <a:rPr lang="pt-BR" sz="1400" b="0" dirty="0" smtClean="0"/>
                        <a:t>500,00</a:t>
                      </a:r>
                    </a:p>
                    <a:p>
                      <a:pPr algn="r"/>
                      <a:r>
                        <a:rPr lang="pt-BR" sz="1400" b="0" dirty="0" smtClean="0"/>
                        <a:t>500,00</a:t>
                      </a:r>
                    </a:p>
                    <a:p>
                      <a:pPr algn="r"/>
                      <a:r>
                        <a:rPr lang="pt-BR" sz="1400" b="0" dirty="0" smtClean="0"/>
                        <a:t>500,00</a:t>
                      </a:r>
                    </a:p>
                    <a:p>
                      <a:pPr algn="r"/>
                      <a:r>
                        <a:rPr lang="pt-BR" sz="1400" b="0" dirty="0" smtClean="0"/>
                        <a:t>300,00</a:t>
                      </a:r>
                    </a:p>
                    <a:p>
                      <a:pPr algn="r"/>
                      <a:r>
                        <a:rPr lang="pt-BR" sz="1400" b="0" dirty="0" smtClean="0"/>
                        <a:t>200,00</a:t>
                      </a:r>
                    </a:p>
                    <a:p>
                      <a:pPr algn="r"/>
                      <a:r>
                        <a:rPr lang="pt-BR" sz="1400" b="0" dirty="0" smtClean="0"/>
                        <a:t>1.000,00</a:t>
                      </a:r>
                    </a:p>
                    <a:p>
                      <a:pPr algn="r"/>
                      <a:r>
                        <a:rPr lang="pt-BR" sz="1400" b="0" dirty="0" smtClean="0"/>
                        <a:t>500,00</a:t>
                      </a:r>
                    </a:p>
                    <a:p>
                      <a:pPr algn="r"/>
                      <a:r>
                        <a:rPr lang="pt-BR" sz="1400" b="0" dirty="0" smtClean="0"/>
                        <a:t>500,00</a:t>
                      </a:r>
                      <a:endParaRPr lang="pt-BR" sz="1400" b="0" dirty="0"/>
                    </a:p>
                  </a:txBody>
                  <a:tcPr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283968" y="1653648"/>
            <a:ext cx="457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Com base nos valores apresentados na tabela ao lado, pede-se para:</a:t>
            </a:r>
          </a:p>
          <a:p>
            <a:endParaRPr lang="pt-BR" dirty="0"/>
          </a:p>
          <a:p>
            <a:pPr marL="342900" indent="-342900">
              <a:buAutoNum type="alphaLcParenBoth"/>
            </a:pPr>
            <a:r>
              <a:rPr lang="pt-BR" dirty="0" smtClean="0"/>
              <a:t>Montar o balanço patrimonial da empresa</a:t>
            </a:r>
          </a:p>
          <a:p>
            <a:pPr marL="342900" indent="-342900">
              <a:buAutoNum type="alphaLcParenBoth"/>
            </a:pPr>
            <a:r>
              <a:rPr lang="pt-BR" dirty="0" smtClean="0"/>
              <a:t>Calcular os índices de Liquidez Corrente e Seca da empresa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69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435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Frederick Taylor (administração científica)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1"/>
            <a:ext cx="6995120" cy="3394472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 smtClean="0"/>
              <a:t>Principal preocupação: </a:t>
            </a:r>
            <a:r>
              <a:rPr lang="pt-BR" dirty="0"/>
              <a:t>aumentar a produtividade e eficiência no nível operacional das </a:t>
            </a:r>
            <a:r>
              <a:rPr lang="pt-BR" dirty="0" smtClean="0"/>
              <a:t>empresas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b="1" dirty="0" smtClean="0"/>
              <a:t>Foco: </a:t>
            </a:r>
            <a:r>
              <a:rPr lang="pt-BR" dirty="0" smtClean="0"/>
              <a:t>o </a:t>
            </a:r>
            <a:r>
              <a:rPr lang="pt-BR" dirty="0"/>
              <a:t>foco principal era a divisão do trabalho, as tarefa e a separação dos </a:t>
            </a:r>
            <a:r>
              <a:rPr lang="pt-BR" dirty="0" smtClean="0"/>
              <a:t>cargos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b="1" dirty="0" smtClean="0"/>
              <a:t>Estudos: </a:t>
            </a:r>
            <a:r>
              <a:rPr lang="pt-BR" dirty="0" smtClean="0"/>
              <a:t>os movimentos, tempos e especialização dos trabalhadores necessários </a:t>
            </a:r>
            <a:r>
              <a:rPr lang="pt-BR" dirty="0"/>
              <a:t>para realização das </a:t>
            </a:r>
            <a:r>
              <a:rPr lang="pt-BR" dirty="0" smtClean="0"/>
              <a:t>atividades, visando </a:t>
            </a:r>
            <a:r>
              <a:rPr lang="pt-BR" dirty="0"/>
              <a:t>criar um padrão de </a:t>
            </a:r>
            <a:r>
              <a:rPr lang="pt-BR" dirty="0" smtClean="0"/>
              <a:t>comportamento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b="1" dirty="0" smtClean="0"/>
              <a:t>Ênfase: </a:t>
            </a:r>
            <a:r>
              <a:rPr lang="pt-BR" dirty="0" smtClean="0"/>
              <a:t>sua teoria é centrada nas tarefas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7</a:t>
            </a:fld>
            <a:endParaRPr lang="pt-BR"/>
          </a:p>
        </p:txBody>
      </p:sp>
      <p:pic>
        <p:nvPicPr>
          <p:cNvPr id="3074" name="Picture 2" descr="Resultado de imagem para taylor ad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961" y="1761660"/>
            <a:ext cx="1443783" cy="164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443134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Atividade - resolução</a:t>
            </a:r>
            <a:endParaRPr lang="pt-BR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075698"/>
              </p:ext>
            </p:extLst>
          </p:nvPr>
        </p:nvGraphicFramePr>
        <p:xfrm>
          <a:off x="323528" y="1164900"/>
          <a:ext cx="8568952" cy="2537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24336"/>
                <a:gridCol w="1260140"/>
                <a:gridCol w="3132348"/>
                <a:gridCol w="1152128"/>
              </a:tblGrid>
              <a:tr h="27813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Balanço patrimonial</a:t>
                      </a:r>
                      <a:endParaRPr lang="pt-BR" sz="1400" b="1" dirty="0"/>
                    </a:p>
                  </a:txBody>
                  <a:tcPr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</a:tr>
              <a:tr h="27813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Ativo</a:t>
                      </a:r>
                      <a:endParaRPr lang="pt-BR" sz="1400" b="1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Passivo e PL</a:t>
                      </a:r>
                      <a:endParaRPr lang="pt-BR" sz="1400" b="1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Caixa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500,00</a:t>
                      </a:r>
                      <a:endParaRPr lang="pt-BR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Contas a pagar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500,00</a:t>
                      </a:r>
                      <a:endParaRPr lang="pt-BR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Banco c/c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500,00</a:t>
                      </a:r>
                      <a:endParaRPr lang="pt-BR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Impostos</a:t>
                      </a:r>
                      <a:r>
                        <a:rPr lang="pt-BR" sz="1400" baseline="0" dirty="0" smtClean="0"/>
                        <a:t> a pagar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300,00</a:t>
                      </a:r>
                      <a:endParaRPr lang="pt-BR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Estoques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500,00</a:t>
                      </a:r>
                      <a:endParaRPr lang="pt-BR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Contas</a:t>
                      </a:r>
                      <a:r>
                        <a:rPr lang="pt-BR" sz="1400" baseline="0" dirty="0" smtClean="0"/>
                        <a:t> a receber LP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500,00</a:t>
                      </a:r>
                      <a:endParaRPr lang="pt-BR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PL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Capital social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1.000,00</a:t>
                      </a:r>
                      <a:endParaRPr lang="pt-BR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Lucros acumulados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200,00</a:t>
                      </a:r>
                      <a:endParaRPr lang="pt-BR" sz="1400" dirty="0"/>
                    </a:p>
                  </a:txBody>
                  <a:tcPr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Total</a:t>
                      </a:r>
                      <a:endParaRPr lang="pt-BR" sz="1400" b="1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2.000,00</a:t>
                      </a:r>
                      <a:endParaRPr lang="pt-BR" sz="1400" b="1" dirty="0"/>
                    </a:p>
                  </a:txBody>
                  <a:tcPr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Total</a:t>
                      </a:r>
                      <a:endParaRPr lang="pt-BR" sz="1400" b="1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2.000,00</a:t>
                      </a:r>
                      <a:endParaRPr lang="pt-BR" sz="1400" b="1" dirty="0"/>
                    </a:p>
                  </a:txBody>
                  <a:tcPr marT="34290" marB="3429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539553" y="4029913"/>
                <a:ext cx="2233817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𝐿𝐶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.500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800</m:t>
                          </m:r>
                        </m:den>
                      </m:f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1</m:t>
                      </m:r>
                      <m:r>
                        <a:rPr lang="pt-BR" i="1">
                          <a:latin typeface="Cambria Math"/>
                        </a:rPr>
                        <m:t>,</m:t>
                      </m:r>
                      <m:r>
                        <a:rPr lang="pt-BR" b="0" i="1" smtClean="0">
                          <a:latin typeface="Cambria Math"/>
                        </a:rPr>
                        <m:t>875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373216"/>
                <a:ext cx="2233817" cy="61831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ângulo 6"/>
              <p:cNvSpPr/>
              <p:nvPr/>
            </p:nvSpPr>
            <p:spPr>
              <a:xfrm>
                <a:off x="3275857" y="4029912"/>
                <a:ext cx="2744341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𝐿</m:t>
                      </m:r>
                      <m:r>
                        <a:rPr lang="pt-BR" b="0" i="1" smtClean="0">
                          <a:latin typeface="Cambria Math"/>
                        </a:rPr>
                        <m:t>𝑆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1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.500−500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800</m:t>
                          </m:r>
                        </m:den>
                      </m:f>
                      <m:r>
                        <a:rPr lang="pt-BR" i="1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1</m:t>
                      </m:r>
                      <m:r>
                        <a:rPr lang="pt-BR" i="1">
                          <a:latin typeface="Cambria Math"/>
                        </a:rPr>
                        <m:t>,</m:t>
                      </m:r>
                      <m:r>
                        <a:rPr lang="pt-BR" b="0" i="1" smtClean="0">
                          <a:latin typeface="Cambria Math"/>
                        </a:rPr>
                        <m:t>25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Retâ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5373215"/>
                <a:ext cx="2744341" cy="61831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70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02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Henry Fayol (teoria clássica)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1"/>
            <a:ext cx="6995120" cy="339447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 smtClean="0"/>
              <a:t>Principal preocupação: </a:t>
            </a:r>
            <a:r>
              <a:rPr lang="pt-BR" dirty="0" smtClean="0"/>
              <a:t>era </a:t>
            </a:r>
            <a:r>
              <a:rPr lang="pt-BR" dirty="0"/>
              <a:t>com a estrutura </a:t>
            </a:r>
            <a:r>
              <a:rPr lang="pt-BR" dirty="0" smtClean="0"/>
              <a:t>organizacional (disposição </a:t>
            </a:r>
            <a:r>
              <a:rPr lang="pt-BR" dirty="0"/>
              <a:t>dos setores da empresa e as relações entre os </a:t>
            </a:r>
            <a:r>
              <a:rPr lang="pt-BR" dirty="0" smtClean="0"/>
              <a:t>mesmos) 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b="1" dirty="0" smtClean="0"/>
              <a:t>Foco: </a:t>
            </a:r>
            <a:r>
              <a:rPr lang="pt-BR" dirty="0" smtClean="0"/>
              <a:t>aumentar </a:t>
            </a:r>
            <a:r>
              <a:rPr lang="pt-BR" dirty="0"/>
              <a:t>a eficiência da empresa por meio da forma e disposição dos órgãos componentes da organização e das suas </a:t>
            </a:r>
            <a:r>
              <a:rPr lang="pt-BR" dirty="0" smtClean="0"/>
              <a:t>inter-relações</a:t>
            </a:r>
            <a:endParaRPr lang="pt-BR" b="1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b="1" dirty="0" smtClean="0"/>
              <a:t>Ênfase: </a:t>
            </a:r>
            <a:r>
              <a:rPr lang="pt-BR" dirty="0" smtClean="0"/>
              <a:t>tarefas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8</a:t>
            </a:fld>
            <a:endParaRPr lang="pt-BR"/>
          </a:p>
        </p:txBody>
      </p:sp>
      <p:pic>
        <p:nvPicPr>
          <p:cNvPr id="5122" name="Picture 2" descr="Resultado de imagem para fayol ad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653648"/>
            <a:ext cx="1443600" cy="1551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0286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Henry Ford (linha de montagem)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1"/>
            <a:ext cx="6995120" cy="339447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 smtClean="0"/>
              <a:t>Foco: </a:t>
            </a:r>
            <a:r>
              <a:rPr lang="pt-BR" dirty="0" smtClean="0"/>
              <a:t>produção em massa via especialização do trabalhador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Principio </a:t>
            </a:r>
            <a:r>
              <a:rPr lang="pt-BR" b="1" dirty="0"/>
              <a:t>da produtividade: </a:t>
            </a:r>
            <a:r>
              <a:rPr lang="pt-BR" dirty="0"/>
              <a:t>aumentar a produtividade humana através da especialização da linha de </a:t>
            </a:r>
            <a:r>
              <a:rPr lang="pt-BR" dirty="0" smtClean="0"/>
              <a:t>montagem</a:t>
            </a:r>
          </a:p>
          <a:p>
            <a:pPr lvl="1">
              <a:lnSpc>
                <a:spcPct val="120000"/>
              </a:lnSpc>
            </a:pPr>
            <a:endParaRPr lang="pt-BR" dirty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Principio </a:t>
            </a:r>
            <a:r>
              <a:rPr lang="pt-BR" b="1" dirty="0"/>
              <a:t>da intensificação: </a:t>
            </a:r>
            <a:r>
              <a:rPr lang="pt-BR" dirty="0"/>
              <a:t>diminuir o tempo de montagem e a colocação imediata do produto no </a:t>
            </a:r>
            <a:r>
              <a:rPr lang="pt-BR" dirty="0" smtClean="0"/>
              <a:t>mercado</a:t>
            </a:r>
          </a:p>
          <a:p>
            <a:pPr lvl="1">
              <a:lnSpc>
                <a:spcPct val="120000"/>
              </a:lnSpc>
            </a:pP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Principio </a:t>
            </a:r>
            <a:r>
              <a:rPr lang="pt-BR" b="1" dirty="0"/>
              <a:t>da economicidade: </a:t>
            </a:r>
            <a:r>
              <a:rPr lang="pt-BR" dirty="0"/>
              <a:t>reduzir os estoques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9</a:t>
            </a:fld>
            <a:endParaRPr lang="pt-BR"/>
          </a:p>
        </p:txBody>
      </p:sp>
      <p:pic>
        <p:nvPicPr>
          <p:cNvPr id="7170" name="Picture 2" descr="Resultado de imagem para ford ad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031690"/>
            <a:ext cx="1443600" cy="1381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Análise das demonstrações contábeis e administração financeira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13698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5609</Words>
  <Application>Microsoft Office PowerPoint</Application>
  <PresentationFormat>Apresentação na tela (16:9)</PresentationFormat>
  <Paragraphs>766</Paragraphs>
  <Slides>70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70</vt:i4>
      </vt:variant>
    </vt:vector>
  </HeadingPairs>
  <TitlesOfParts>
    <vt:vector size="71" baseType="lpstr">
      <vt:lpstr>Tema do Office</vt:lpstr>
      <vt:lpstr>Capital de Giro e  Análise Financeira</vt:lpstr>
      <vt:lpstr>Seção 1.1</vt:lpstr>
      <vt:lpstr>Contexto e objetivos da seção</vt:lpstr>
      <vt:lpstr>Adm. financeira - histórico</vt:lpstr>
      <vt:lpstr>Adm. financeira - histórico</vt:lpstr>
      <vt:lpstr>Dicionário</vt:lpstr>
      <vt:lpstr>Frederick Taylor (administração científica)</vt:lpstr>
      <vt:lpstr>Henry Fayol (teoria clássica)</vt:lpstr>
      <vt:lpstr>Henry Ford (linha de montagem)</vt:lpstr>
      <vt:lpstr>Administração financeira: histórico</vt:lpstr>
      <vt:lpstr>Dicionário</vt:lpstr>
      <vt:lpstr>Administração financeira: histórico</vt:lpstr>
      <vt:lpstr>Administração financeira</vt:lpstr>
      <vt:lpstr>Administrador financeiro</vt:lpstr>
      <vt:lpstr>Administrador financeiro</vt:lpstr>
      <vt:lpstr>Exemplo de ciclo de exploração</vt:lpstr>
      <vt:lpstr>Dinâmica das decisões financeiras</vt:lpstr>
      <vt:lpstr>Organograma de uma empresa</vt:lpstr>
      <vt:lpstr>Tesouraria e Controladoria</vt:lpstr>
      <vt:lpstr>Estratégias empresariais</vt:lpstr>
      <vt:lpstr>Política de financiamento</vt:lpstr>
      <vt:lpstr>Política de investimento</vt:lpstr>
      <vt:lpstr>Atividade discursiva</vt:lpstr>
      <vt:lpstr>Fundamentos da Administração financeira</vt:lpstr>
      <vt:lpstr>Administração Financeira</vt:lpstr>
      <vt:lpstr>Administração financeira: funções</vt:lpstr>
      <vt:lpstr>Administração financeira: funções</vt:lpstr>
      <vt:lpstr>Decisões de investimento</vt:lpstr>
      <vt:lpstr>Decisões de investimento</vt:lpstr>
      <vt:lpstr>Decisões de financiamento</vt:lpstr>
      <vt:lpstr>Fluxo de recursos e decisões financeiras</vt:lpstr>
      <vt:lpstr>Para conhecer: Sistema Financeira Nacional</vt:lpstr>
      <vt:lpstr>Administração financeira de curto prazo (CP)</vt:lpstr>
      <vt:lpstr>Administração financeira de CP</vt:lpstr>
      <vt:lpstr>Administração financeira de curto prazo (CP)</vt:lpstr>
      <vt:lpstr>Administração financeira de curto prazo (CP)</vt:lpstr>
      <vt:lpstr>Atividade discurssiva</vt:lpstr>
      <vt:lpstr>Dimensões: econômico x financeiro e curto prazo</vt:lpstr>
      <vt:lpstr>Decisão financeira</vt:lpstr>
      <vt:lpstr>Exemplo de resultado operacional</vt:lpstr>
      <vt:lpstr>Decisões de financiamento</vt:lpstr>
      <vt:lpstr>Para tomada de decisão - fatores</vt:lpstr>
      <vt:lpstr>Para tomada de decisão - riscos</vt:lpstr>
      <vt:lpstr>Diagnóstico financeiro da empresa</vt:lpstr>
      <vt:lpstr>Diagnóstico financeiro</vt:lpstr>
      <vt:lpstr>Análise econômica da empresa</vt:lpstr>
      <vt:lpstr>Análise financeira da empresa</vt:lpstr>
      <vt:lpstr>Exemplo – empresa de brinquedos infantis</vt:lpstr>
      <vt:lpstr>Exemplo – empresa de brinquedos infantis</vt:lpstr>
      <vt:lpstr>Dicionário para os conceitos usados</vt:lpstr>
      <vt:lpstr>Dicionário para os conceitos usados</vt:lpstr>
      <vt:lpstr>Dicionário para os conceitos usados</vt:lpstr>
      <vt:lpstr>Atividade</vt:lpstr>
      <vt:lpstr>Análise das demonstrações contábeis</vt:lpstr>
      <vt:lpstr>Demonstrações financeiras e  relatórios contábeis</vt:lpstr>
      <vt:lpstr>Relatórios obrigatórios e não obrigatórios</vt:lpstr>
      <vt:lpstr>Para empresas de capital aberto</vt:lpstr>
      <vt:lpstr>Para empresas de capital aberto</vt:lpstr>
      <vt:lpstr>Para empresas de capital aberto</vt:lpstr>
      <vt:lpstr>Para empresas de capital aberto</vt:lpstr>
      <vt:lpstr>Exemplo</vt:lpstr>
      <vt:lpstr>Apresentação do PowerPoint</vt:lpstr>
      <vt:lpstr>Índice de Liquidez corrente</vt:lpstr>
      <vt:lpstr>Índice de Liquidez Seca</vt:lpstr>
      <vt:lpstr>Índice – Participação de capital de 3º </vt:lpstr>
      <vt:lpstr>Demonstração de resultado de exercício (DRE)</vt:lpstr>
      <vt:lpstr>Demonstração do fluxo de caixa (DFC)</vt:lpstr>
      <vt:lpstr>Demonstração do valor adicionado (DVA)</vt:lpstr>
      <vt:lpstr>Atividade</vt:lpstr>
      <vt:lpstr>Atividade - resolução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de Giro e  Análise Financeira</dc:title>
  <dc:creator>Diego Fernandes Emiliano Silva</dc:creator>
  <cp:lastModifiedBy>Diego Fernandes Emiliano Silva</cp:lastModifiedBy>
  <cp:revision>40</cp:revision>
  <dcterms:created xsi:type="dcterms:W3CDTF">2019-02-07T16:07:51Z</dcterms:created>
  <dcterms:modified xsi:type="dcterms:W3CDTF">2020-09-16T17:20:19Z</dcterms:modified>
</cp:coreProperties>
</file>