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346" r:id="rId3"/>
    <p:sldId id="294" r:id="rId4"/>
    <p:sldId id="295" r:id="rId5"/>
    <p:sldId id="296" r:id="rId6"/>
    <p:sldId id="297" r:id="rId7"/>
    <p:sldId id="299" r:id="rId8"/>
    <p:sldId id="310" r:id="rId9"/>
    <p:sldId id="311" r:id="rId10"/>
    <p:sldId id="312" r:id="rId11"/>
    <p:sldId id="313" r:id="rId12"/>
    <p:sldId id="347" r:id="rId13"/>
    <p:sldId id="300" r:id="rId14"/>
    <p:sldId id="304" r:id="rId15"/>
    <p:sldId id="314" r:id="rId16"/>
    <p:sldId id="315" r:id="rId17"/>
    <p:sldId id="348" r:id="rId18"/>
    <p:sldId id="318" r:id="rId19"/>
    <p:sldId id="319" r:id="rId20"/>
    <p:sldId id="320" r:id="rId21"/>
    <p:sldId id="350" r:id="rId22"/>
    <p:sldId id="321" r:id="rId23"/>
    <p:sldId id="322" r:id="rId24"/>
    <p:sldId id="323" r:id="rId25"/>
    <p:sldId id="324" r:id="rId26"/>
    <p:sldId id="325" r:id="rId27"/>
    <p:sldId id="351" r:id="rId28"/>
    <p:sldId id="326" r:id="rId29"/>
    <p:sldId id="327" r:id="rId30"/>
    <p:sldId id="328" r:id="rId31"/>
    <p:sldId id="349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</p:sldIdLst>
  <p:sldSz cx="9144000" cy="5143500" type="screen16x9"/>
  <p:notesSz cx="6858000" cy="9144000"/>
  <p:defaultTextStyle>
    <a:defPPr>
      <a:defRPr lang="pt-BR"/>
    </a:defPPr>
    <a:lvl1pPr marL="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D0009-5CBE-4AA2-A02F-55C7AB1E572E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5196-1C6F-4D9A-94D0-6A0D47DF5B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39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55B3D-7485-4197-B531-A14A818A5BED}" type="datetimeFigureOut">
              <a:rPr lang="pt-BR" smtClean="0"/>
              <a:t>15/09/2020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C5180-B6D6-4F95-9E5B-DF2B972F78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647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83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668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502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336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70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004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39837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671" algn="l" defTabSz="72566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C5180-B6D6-4F95-9E5B-DF2B972F782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247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5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1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4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02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4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63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65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5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28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56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85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1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41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98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026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75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834" indent="0">
              <a:buNone/>
              <a:defRPr sz="1600" b="1"/>
            </a:lvl2pPr>
            <a:lvl3pPr marL="725668" indent="0">
              <a:buNone/>
              <a:defRPr sz="1400" b="1"/>
            </a:lvl3pPr>
            <a:lvl4pPr marL="1088502" indent="0">
              <a:buNone/>
              <a:defRPr sz="1300" b="1"/>
            </a:lvl4pPr>
            <a:lvl5pPr marL="1451336" indent="0">
              <a:buNone/>
              <a:defRPr sz="1300" b="1"/>
            </a:lvl5pPr>
            <a:lvl6pPr marL="1814170" indent="0">
              <a:buNone/>
              <a:defRPr sz="1300" b="1"/>
            </a:lvl6pPr>
            <a:lvl7pPr marL="2177004" indent="0">
              <a:buNone/>
              <a:defRPr sz="1300" b="1"/>
            </a:lvl7pPr>
            <a:lvl8pPr marL="2539837" indent="0">
              <a:buNone/>
              <a:defRPr sz="1300" b="1"/>
            </a:lvl8pPr>
            <a:lvl9pPr marL="2902671" indent="0">
              <a:buNone/>
              <a:defRPr sz="13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2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1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3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7"/>
            <a:ext cx="5111750" cy="438983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37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834" indent="0">
              <a:buNone/>
              <a:defRPr sz="2200"/>
            </a:lvl2pPr>
            <a:lvl3pPr marL="725668" indent="0">
              <a:buNone/>
              <a:defRPr sz="1900"/>
            </a:lvl3pPr>
            <a:lvl4pPr marL="1088502" indent="0">
              <a:buNone/>
              <a:defRPr sz="1600"/>
            </a:lvl4pPr>
            <a:lvl5pPr marL="1451336" indent="0">
              <a:buNone/>
              <a:defRPr sz="1600"/>
            </a:lvl5pPr>
            <a:lvl6pPr marL="1814170" indent="0">
              <a:buNone/>
              <a:defRPr sz="1600"/>
            </a:lvl6pPr>
            <a:lvl7pPr marL="2177004" indent="0">
              <a:buNone/>
              <a:defRPr sz="1600"/>
            </a:lvl7pPr>
            <a:lvl8pPr marL="2539837" indent="0">
              <a:buNone/>
              <a:defRPr sz="1600"/>
            </a:lvl8pPr>
            <a:lvl9pPr marL="2902671" indent="0">
              <a:buNone/>
              <a:defRPr sz="1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6"/>
          </a:xfrm>
        </p:spPr>
        <p:txBody>
          <a:bodyPr/>
          <a:lstStyle>
            <a:lvl1pPr marL="0" indent="0">
              <a:buNone/>
              <a:defRPr sz="1100"/>
            </a:lvl1pPr>
            <a:lvl2pPr marL="362834" indent="0">
              <a:buNone/>
              <a:defRPr sz="1000"/>
            </a:lvl2pPr>
            <a:lvl3pPr marL="725668" indent="0">
              <a:buNone/>
              <a:defRPr sz="800"/>
            </a:lvl3pPr>
            <a:lvl4pPr marL="1088502" indent="0">
              <a:buNone/>
              <a:defRPr sz="700"/>
            </a:lvl4pPr>
            <a:lvl5pPr marL="1451336" indent="0">
              <a:buNone/>
              <a:defRPr sz="700"/>
            </a:lvl5pPr>
            <a:lvl6pPr marL="1814170" indent="0">
              <a:buNone/>
              <a:defRPr sz="700"/>
            </a:lvl6pPr>
            <a:lvl7pPr marL="2177004" indent="0">
              <a:buNone/>
              <a:defRPr sz="700"/>
            </a:lvl7pPr>
            <a:lvl8pPr marL="2539837" indent="0">
              <a:buNone/>
              <a:defRPr sz="700"/>
            </a:lvl8pPr>
            <a:lvl9pPr marL="2902671" indent="0">
              <a:buNone/>
              <a:defRPr sz="7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52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72567" tIns="36283" rIns="72567" bIns="36283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72567" tIns="36283" rIns="72567" bIns="36283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3"/>
          </a:xfrm>
          <a:prstGeom prst="rect">
            <a:avLst/>
          </a:prstGeom>
        </p:spPr>
        <p:txBody>
          <a:bodyPr vert="horz" lIns="72567" tIns="36283" rIns="72567" bIns="3628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897F6-EF51-46F1-863C-01A2AFDBBF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2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725668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2125" indent="-272125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9605" indent="-226771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7085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9919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5587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420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1254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088" indent="-181417" algn="l" defTabSz="725668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83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668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502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336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70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004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9837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671" algn="l" defTabSz="72566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b="1" dirty="0" smtClean="0">
                <a:latin typeface="Arial Rounded MT Bold" panose="020F0704030504030204" pitchFamily="34" charset="0"/>
              </a:rPr>
              <a:t>Contabilidade Introdutória</a:t>
            </a:r>
            <a:endParaRPr lang="pt-BR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7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Bancos: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o processo de concessão de empréstimos às empresas, através de análises de rentabilidade e liquidez.</a:t>
            </a:r>
          </a:p>
          <a:p>
            <a:endParaRPr lang="pt-BR" dirty="0"/>
          </a:p>
          <a:p>
            <a:r>
              <a:rPr lang="pt-BR" b="1" dirty="0" smtClean="0"/>
              <a:t>Fornecedores: </a:t>
            </a:r>
            <a:r>
              <a:rPr lang="pt-BR" dirty="0" smtClean="0"/>
              <a:t>Basicamente possuem o mesmo interesse dos bancos, ou seja, desejam saber se a empresa é capaz de pagar as suas obrigações.</a:t>
            </a:r>
          </a:p>
          <a:p>
            <a:endParaRPr lang="pt-BR" b="1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2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Clientes: </a:t>
            </a:r>
            <a:r>
              <a:rPr lang="pt-BR" dirty="0" smtClean="0"/>
              <a:t>Os clientes possuem interesse em saber se a empresa é sólida e se possui capacidade de manter os negócios, com </a:t>
            </a:r>
            <a:r>
              <a:rPr lang="pt-BR" u="sng" dirty="0" smtClean="0"/>
              <a:t>foco nos seus processos operacionais</a:t>
            </a:r>
            <a:r>
              <a:rPr lang="pt-BR" dirty="0" smtClean="0"/>
              <a:t>.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Colaboradores: </a:t>
            </a:r>
            <a:r>
              <a:rPr lang="pt-BR" dirty="0" smtClean="0"/>
              <a:t>Basicamente possuem o mesmo interesse dos clientes, ou seja, desejam saber se a empresa é capaz de manter os seus negócios, e possuem </a:t>
            </a:r>
            <a:r>
              <a:rPr lang="pt-BR" u="sng" dirty="0" smtClean="0"/>
              <a:t>foco na remuneração e nos benefícios</a:t>
            </a:r>
            <a:r>
              <a:rPr lang="pt-BR" dirty="0" smtClean="0"/>
              <a:t>.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Sindicatos</a:t>
            </a:r>
            <a:r>
              <a:rPr lang="pt-BR" b="1" dirty="0"/>
              <a:t>: </a:t>
            </a:r>
            <a:r>
              <a:rPr lang="pt-BR" dirty="0"/>
              <a:t>Utilizam informações para </a:t>
            </a:r>
            <a:r>
              <a:rPr lang="pt-BR" dirty="0" smtClean="0"/>
              <a:t>a condução de negociações </a:t>
            </a:r>
            <a:r>
              <a:rPr lang="pt-BR" dirty="0"/>
              <a:t>de </a:t>
            </a:r>
            <a:r>
              <a:rPr lang="pt-BR" dirty="0" smtClean="0"/>
              <a:t>interesse dos funcionários, como reajustes de salário.</a:t>
            </a:r>
          </a:p>
          <a:p>
            <a:endParaRPr lang="pt-BR" dirty="0"/>
          </a:p>
          <a:p>
            <a:r>
              <a:rPr lang="pt-BR" b="1" dirty="0" smtClean="0"/>
              <a:t>Público em geral: </a:t>
            </a:r>
            <a:r>
              <a:rPr lang="pt-BR" dirty="0" smtClean="0"/>
              <a:t>Utilizam as informações para conhecer situação econômico-financeira da empresa, principalmente quanto as suas funções </a:t>
            </a:r>
            <a:r>
              <a:rPr lang="pt-BR" dirty="0" smtClean="0"/>
              <a:t>socioambientais. </a:t>
            </a:r>
            <a:endParaRPr lang="pt-BR" b="1" dirty="0"/>
          </a:p>
          <a:p>
            <a:endParaRPr lang="pt-BR" b="1" dirty="0" smtClean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2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Tipos de entidades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Entidades </a:t>
            </a:r>
            <a:r>
              <a:rPr lang="pt-BR" b="1" dirty="0"/>
              <a:t>com fins econômicos: </a:t>
            </a:r>
            <a:r>
              <a:rPr lang="pt-BR" dirty="0"/>
              <a:t>são aquelas que visam ao lucro.</a:t>
            </a:r>
          </a:p>
          <a:p>
            <a:pPr lvl="1"/>
            <a:r>
              <a:rPr lang="pt-BR" dirty="0"/>
              <a:t>Exemplo: empresas industriais, comerciais, prestadoras de serviços</a:t>
            </a:r>
            <a:r>
              <a:rPr lang="pt-BR" dirty="0" smtClean="0"/>
              <a:t>, etc.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Entidades </a:t>
            </a:r>
            <a:r>
              <a:rPr lang="pt-BR" b="1" dirty="0"/>
              <a:t>com fins socioeconômicos: </a:t>
            </a:r>
            <a:r>
              <a:rPr lang="pt-BR" dirty="0"/>
              <a:t>são aquelas que visam </a:t>
            </a:r>
            <a:r>
              <a:rPr lang="pt-BR" dirty="0" smtClean="0"/>
              <a:t>ao superávit</a:t>
            </a:r>
            <a:r>
              <a:rPr lang="pt-BR" dirty="0"/>
              <a:t>. </a:t>
            </a:r>
            <a:endParaRPr lang="pt-BR" dirty="0" smtClean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associações de classes, clubes sociais etc.</a:t>
            </a:r>
          </a:p>
          <a:p>
            <a:endParaRPr lang="pt-BR" dirty="0" smtClean="0"/>
          </a:p>
          <a:p>
            <a:r>
              <a:rPr lang="pt-BR" b="1" dirty="0" smtClean="0"/>
              <a:t>Entidades </a:t>
            </a:r>
            <a:r>
              <a:rPr lang="pt-BR" b="1" dirty="0"/>
              <a:t>com fins sociais: </a:t>
            </a:r>
            <a:r>
              <a:rPr lang="pt-BR" dirty="0"/>
              <a:t>são aquelas que visam atender </a:t>
            </a:r>
            <a:r>
              <a:rPr lang="pt-BR" dirty="0" smtClean="0"/>
              <a:t>às necessidades </a:t>
            </a:r>
            <a:r>
              <a:rPr lang="pt-BR" dirty="0"/>
              <a:t>da coletividade. </a:t>
            </a:r>
            <a:endParaRPr lang="pt-BR" dirty="0" smtClean="0"/>
          </a:p>
          <a:p>
            <a:pPr lvl="1"/>
            <a:r>
              <a:rPr lang="pt-BR" dirty="0" smtClean="0"/>
              <a:t>Exemplo</a:t>
            </a:r>
            <a:r>
              <a:rPr lang="pt-BR" dirty="0"/>
              <a:t>: União, Estados e Municípios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Observação: </a:t>
            </a:r>
            <a:r>
              <a:rPr lang="pt-BR" dirty="0"/>
              <a:t>As entidades com fins socioeconômicos e sociais são </a:t>
            </a:r>
            <a:r>
              <a:rPr lang="pt-BR" dirty="0" smtClean="0"/>
              <a:t>consideradas entidades </a:t>
            </a:r>
            <a:r>
              <a:rPr lang="pt-BR" dirty="0"/>
              <a:t>sem fins lucrativos ou </a:t>
            </a:r>
            <a:r>
              <a:rPr lang="pt-BR" dirty="0" smtClean="0"/>
              <a:t>organizações </a:t>
            </a:r>
            <a:r>
              <a:rPr lang="pt-BR" dirty="0"/>
              <a:t>da sociedade civil.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Aplicação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Pessoas jurídicas</a:t>
            </a:r>
          </a:p>
          <a:p>
            <a:pPr lvl="1"/>
            <a:r>
              <a:rPr lang="pt-BR" dirty="0" smtClean="0"/>
              <a:t>Como empresas com ou sem fins lucrativos</a:t>
            </a:r>
          </a:p>
          <a:p>
            <a:pPr lvl="1"/>
            <a:r>
              <a:rPr lang="pt-BR" dirty="0" smtClean="0"/>
              <a:t>Para ser uma empresa sem fins lucrativos, a mesma não pode distribuir os seus resultados, e deverá aplicar os mesmos na consecução do seu respectivo objetivo social</a:t>
            </a:r>
          </a:p>
          <a:p>
            <a:endParaRPr lang="pt-BR" dirty="0"/>
          </a:p>
          <a:p>
            <a:r>
              <a:rPr lang="pt-BR" dirty="0" smtClean="0"/>
              <a:t>Pessoas físicas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Contador: o profissional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Responsável pela produção e distribuição de informações contábeis para </a:t>
            </a:r>
            <a:r>
              <a:rPr lang="pt-BR" dirty="0"/>
              <a:t>seus </a:t>
            </a:r>
            <a:r>
              <a:rPr lang="pt-BR" dirty="0" smtClean="0"/>
              <a:t>usuários.</a:t>
            </a:r>
          </a:p>
          <a:p>
            <a:endParaRPr lang="pt-BR" dirty="0"/>
          </a:p>
          <a:p>
            <a:r>
              <a:rPr lang="pt-BR" dirty="0" smtClean="0"/>
              <a:t>Além de atender </a:t>
            </a:r>
            <a:r>
              <a:rPr lang="pt-BR" dirty="0"/>
              <a:t>às exigências do fisco, </a:t>
            </a:r>
            <a:r>
              <a:rPr lang="pt-BR" dirty="0" smtClean="0"/>
              <a:t>ele precisa:</a:t>
            </a:r>
          </a:p>
          <a:p>
            <a:pPr lvl="1"/>
            <a:r>
              <a:rPr lang="pt-BR" dirty="0" smtClean="0"/>
              <a:t>Saber </a:t>
            </a:r>
            <a:r>
              <a:rPr lang="pt-BR" dirty="0"/>
              <a:t>utilizar </a:t>
            </a:r>
            <a:r>
              <a:rPr lang="pt-BR" dirty="0" smtClean="0"/>
              <a:t>as informações contábeis para a geração de relatórios;</a:t>
            </a:r>
            <a:endParaRPr lang="pt-BR" dirty="0" smtClean="0"/>
          </a:p>
          <a:p>
            <a:pPr lvl="1"/>
            <a:r>
              <a:rPr lang="pt-BR" dirty="0" smtClean="0"/>
              <a:t>Interpretar relatórios contábeis auxiliando no processo decisório das entidades.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profissional contábil </a:t>
            </a:r>
            <a:r>
              <a:rPr lang="pt-BR" dirty="0" smtClean="0"/>
              <a:t>precisa:	</a:t>
            </a:r>
          </a:p>
          <a:p>
            <a:pPr lvl="1"/>
            <a:r>
              <a:rPr lang="pt-BR" dirty="0" smtClean="0"/>
              <a:t>Saber o que </a:t>
            </a:r>
            <a:r>
              <a:rPr lang="pt-BR" dirty="0" smtClean="0"/>
              <a:t>ocorreu;</a:t>
            </a:r>
          </a:p>
          <a:p>
            <a:pPr lvl="1"/>
            <a:r>
              <a:rPr lang="pt-BR" dirty="0" smtClean="0"/>
              <a:t>Saber o que está acontecendo </a:t>
            </a:r>
            <a:r>
              <a:rPr lang="pt-BR" dirty="0" smtClean="0"/>
              <a:t>(estar atualizado </a:t>
            </a:r>
            <a:r>
              <a:rPr lang="pt-BR" dirty="0" smtClean="0"/>
              <a:t>com as normas e legislações);</a:t>
            </a:r>
          </a:p>
          <a:p>
            <a:pPr lvl="1"/>
            <a:r>
              <a:rPr lang="pt-BR" dirty="0" smtClean="0"/>
              <a:t>Estar atento com o código de ética durante o exercício profissional.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4000" b="1" dirty="0" smtClean="0"/>
              <a:t>Contador: algumas áreas de atuação</a:t>
            </a:r>
            <a:endParaRPr lang="pt-BR" sz="4000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532595"/>
              </p:ext>
            </p:extLst>
          </p:nvPr>
        </p:nvGraphicFramePr>
        <p:xfrm>
          <a:off x="343191" y="1877320"/>
          <a:ext cx="8514764" cy="1852036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128691"/>
                <a:gridCol w="2128691"/>
                <a:gridCol w="2128691"/>
                <a:gridCol w="2128691"/>
              </a:tblGrid>
              <a:tr h="556435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Empresa</a:t>
                      </a:r>
                      <a:endParaRPr lang="pt-BR" sz="16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Prestação de serviços</a:t>
                      </a:r>
                      <a:endParaRPr lang="pt-BR" sz="16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Área de estudo e ensino</a:t>
                      </a:r>
                      <a:endParaRPr lang="pt-BR" sz="16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Órgãos</a:t>
                      </a:r>
                      <a:r>
                        <a:rPr lang="pt-BR" sz="1600" baseline="0" dirty="0" smtClean="0"/>
                        <a:t> públicos</a:t>
                      </a:r>
                      <a:endParaRPr lang="pt-BR" sz="1600" dirty="0"/>
                    </a:p>
                  </a:txBody>
                  <a:tcPr marL="72567" marR="72567" marT="36289" marB="36289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221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Auditor</a:t>
                      </a:r>
                      <a:r>
                        <a:rPr lang="pt-BR" sz="1600" baseline="0" dirty="0" smtClean="0"/>
                        <a:t> interno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Contador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err="1" smtClean="0"/>
                        <a:t>Controller</a:t>
                      </a:r>
                      <a:endParaRPr lang="pt-BR" sz="16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Auditor</a:t>
                      </a:r>
                      <a:r>
                        <a:rPr lang="pt-BR" sz="1600" baseline="0" dirty="0" smtClean="0"/>
                        <a:t> externo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Consultor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Perito contábil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Escritório de contabilidade</a:t>
                      </a:r>
                      <a:endParaRPr lang="pt-BR" sz="16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Consultor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Escritor</a:t>
                      </a:r>
                      <a:endParaRPr lang="pt-BR" sz="16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Pesquisador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Professor</a:t>
                      </a:r>
                      <a:endParaRPr lang="pt-BR" sz="16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Agente fiscal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dirty="0" smtClean="0"/>
                        <a:t>Auditor</a:t>
                      </a:r>
                      <a:r>
                        <a:rPr lang="pt-BR" sz="1600" baseline="0" dirty="0" smtClean="0"/>
                        <a:t> fiscal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t-BR" sz="1600" baseline="0" dirty="0" smtClean="0"/>
                        <a:t>Contador público</a:t>
                      </a:r>
                      <a:endParaRPr lang="pt-BR" sz="1600" dirty="0"/>
                    </a:p>
                  </a:txBody>
                  <a:tcPr marL="72567" marR="72567" marT="36289" marB="362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9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Legislação, normas e princípios contábeis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509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Contexto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Por conta de mudanças e evoluções, a contabilidade vem sempre se </a:t>
            </a:r>
            <a:r>
              <a:rPr lang="pt-BR" dirty="0" smtClean="0"/>
              <a:t>reestruturando. Isso é importante para</a:t>
            </a:r>
            <a:r>
              <a:rPr lang="pt-BR" dirty="0" smtClean="0"/>
              <a:t>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Se </a:t>
            </a:r>
            <a:r>
              <a:rPr lang="pt-BR" dirty="0"/>
              <a:t>adequar </a:t>
            </a:r>
            <a:r>
              <a:rPr lang="pt-BR" dirty="0" smtClean="0"/>
              <a:t>as mudanças exigidas pelo processo histórico e momento atual da sociedade;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Se adequar com as normas internacionais;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Para garantir que haja </a:t>
            </a:r>
            <a:r>
              <a:rPr lang="pt-BR" dirty="0" smtClean="0"/>
              <a:t>uma harmonização contábil.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Harmonização contábil: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Dada à </a:t>
            </a:r>
            <a:r>
              <a:rPr lang="pt-BR" dirty="0"/>
              <a:t>globalização, à tecnologia e </a:t>
            </a:r>
            <a:r>
              <a:rPr lang="pt-BR" dirty="0" smtClean="0"/>
              <a:t>aos avanços </a:t>
            </a:r>
            <a:r>
              <a:rPr lang="pt-BR" dirty="0"/>
              <a:t>das transações comerciais e internacionais, é </a:t>
            </a:r>
            <a:r>
              <a:rPr lang="pt-BR" dirty="0" smtClean="0"/>
              <a:t>fundamental que </a:t>
            </a:r>
            <a:r>
              <a:rPr lang="pt-BR" dirty="0"/>
              <a:t>a contabilidade tenha </a:t>
            </a:r>
            <a:r>
              <a:rPr lang="pt-BR" dirty="0" smtClean="0"/>
              <a:t>“as </a:t>
            </a:r>
            <a:r>
              <a:rPr lang="pt-BR" dirty="0"/>
              <a:t>mesmas leis, regras e estrutura </a:t>
            </a:r>
            <a:r>
              <a:rPr lang="pt-BR" dirty="0" smtClean="0"/>
              <a:t>no </a:t>
            </a:r>
            <a:r>
              <a:rPr lang="pt-BR" dirty="0" smtClean="0"/>
              <a:t>mundo”;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dirty="0" smtClean="0"/>
              <a:t>Assim, todos </a:t>
            </a:r>
            <a:r>
              <a:rPr lang="pt-BR" dirty="0" smtClean="0"/>
              <a:t>devem falar a </a:t>
            </a:r>
            <a:r>
              <a:rPr lang="pt-BR" dirty="0" smtClean="0"/>
              <a:t>mesma linguagem </a:t>
            </a:r>
            <a:r>
              <a:rPr lang="pt-BR" dirty="0" smtClean="0"/>
              <a:t>e usar a contabilidade da mesma forma;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Isso possibilita que qualquer pessoa faça análises das demonstrações contábeis de qualquer empresa no mundo;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Esse procedimento facilita as transações e os negócios mundiais.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0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4400" b="1" dirty="0" smtClean="0"/>
              <a:t>Contabilidade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Ao se avaliar uma empresa, a Contabilidade é a principal linguagem de comunicação dos agentes econômicos.</a:t>
            </a:r>
          </a:p>
          <a:p>
            <a:pPr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Ao se interpretar informações contábeis das empresas, os agentes conseguem: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Buscar informações e oportunidades;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Avaliar os riscos de suas transações.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dirty="0" smtClean="0"/>
              <a:t>Importante: Processo </a:t>
            </a:r>
            <a:r>
              <a:rPr lang="pt-BR" dirty="0" smtClean="0"/>
              <a:t>é facilitado quando se observa uma convergência nas normas contábeis.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contabilidade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084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IASC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i="1" dirty="0" err="1" smtClean="0"/>
              <a:t>International</a:t>
            </a:r>
            <a:r>
              <a:rPr lang="pt-BR" b="1" i="1" dirty="0" smtClean="0"/>
              <a:t> </a:t>
            </a:r>
            <a:r>
              <a:rPr lang="pt-BR" b="1" i="1" dirty="0" err="1" smtClean="0"/>
              <a:t>Accounting</a:t>
            </a:r>
            <a:r>
              <a:rPr lang="pt-BR" b="1" i="1" dirty="0" smtClean="0"/>
              <a:t> Standard </a:t>
            </a:r>
            <a:r>
              <a:rPr lang="pt-BR" b="1" i="1" dirty="0" err="1" smtClean="0"/>
              <a:t>Commitee</a:t>
            </a:r>
            <a:r>
              <a:rPr lang="pt-BR" b="1" i="1" dirty="0" smtClean="0"/>
              <a:t> </a:t>
            </a:r>
            <a:r>
              <a:rPr lang="pt-BR" b="1" dirty="0" smtClean="0"/>
              <a:t>(IASC), </a:t>
            </a:r>
            <a:r>
              <a:rPr lang="pt-BR" dirty="0" smtClean="0"/>
              <a:t>em</a:t>
            </a:r>
            <a:r>
              <a:rPr lang="pt-BR" dirty="0" smtClean="0"/>
              <a:t> </a:t>
            </a:r>
            <a:r>
              <a:rPr lang="pt-BR" dirty="0" smtClean="0"/>
              <a:t>português, </a:t>
            </a:r>
            <a:r>
              <a:rPr lang="pt-BR" b="1" dirty="0" smtClean="0"/>
              <a:t>Comitê de Normas </a:t>
            </a:r>
            <a:r>
              <a:rPr lang="pt-BR" b="1" dirty="0" smtClean="0"/>
              <a:t>Internacionais </a:t>
            </a:r>
            <a:r>
              <a:rPr lang="pt-BR" b="1" dirty="0" smtClean="0"/>
              <a:t>de </a:t>
            </a:r>
            <a:r>
              <a:rPr lang="pt-BR" b="1" dirty="0" smtClean="0"/>
              <a:t>Contabilidade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Foi </a:t>
            </a:r>
            <a:r>
              <a:rPr lang="pt-BR" dirty="0" smtClean="0"/>
              <a:t>criado em 1973 por profissionais contábeis de vários </a:t>
            </a:r>
            <a:r>
              <a:rPr lang="pt-BR" dirty="0" smtClean="0"/>
              <a:t>países.</a:t>
            </a:r>
            <a:endParaRPr lang="pt-BR" dirty="0"/>
          </a:p>
          <a:p>
            <a:pPr lvl="1"/>
            <a:r>
              <a:rPr lang="pt-BR" dirty="0" smtClean="0"/>
              <a:t>Foi </a:t>
            </a:r>
            <a:r>
              <a:rPr lang="pt-BR" dirty="0" smtClean="0"/>
              <a:t>responsável por estruturar todo o conjunto de normas contábeis a serem </a:t>
            </a:r>
            <a:r>
              <a:rPr lang="pt-BR" dirty="0" smtClean="0"/>
              <a:t>seguidas;</a:t>
            </a:r>
          </a:p>
          <a:p>
            <a:pPr lvl="1"/>
            <a:r>
              <a:rPr lang="pt-BR" dirty="0" smtClean="0"/>
              <a:t>Normas </a:t>
            </a:r>
            <a:r>
              <a:rPr lang="pt-BR" dirty="0" smtClean="0"/>
              <a:t>se encontram nas </a:t>
            </a:r>
            <a:r>
              <a:rPr lang="pt-BR" b="1" dirty="0" smtClean="0"/>
              <a:t>Normas </a:t>
            </a:r>
            <a:r>
              <a:rPr lang="pt-BR" b="1" dirty="0"/>
              <a:t>I</a:t>
            </a:r>
            <a:r>
              <a:rPr lang="pt-BR" b="1" dirty="0" smtClean="0"/>
              <a:t>nternacionais de Contabilidade</a:t>
            </a:r>
            <a:r>
              <a:rPr lang="pt-BR" dirty="0"/>
              <a:t> </a:t>
            </a:r>
            <a:r>
              <a:rPr lang="pt-BR" b="1" dirty="0" smtClean="0"/>
              <a:t>(</a:t>
            </a:r>
            <a:r>
              <a:rPr lang="pt-BR" b="1" i="1" dirty="0" err="1" smtClean="0"/>
              <a:t>International</a:t>
            </a:r>
            <a:r>
              <a:rPr lang="pt-BR" b="1" i="1" dirty="0" smtClean="0"/>
              <a:t> </a:t>
            </a:r>
            <a:r>
              <a:rPr lang="pt-BR" b="1" i="1" dirty="0" err="1" smtClean="0"/>
              <a:t>Accounting</a:t>
            </a:r>
            <a:r>
              <a:rPr lang="pt-BR" b="1" i="1" dirty="0" smtClean="0"/>
              <a:t> Standard </a:t>
            </a:r>
            <a:r>
              <a:rPr lang="pt-BR" b="1" dirty="0" smtClean="0"/>
              <a:t>– IAS</a:t>
            </a:r>
            <a:r>
              <a:rPr lang="pt-BR" b="1" dirty="0" smtClean="0"/>
              <a:t>)</a:t>
            </a:r>
            <a:r>
              <a:rPr lang="pt-BR" dirty="0"/>
              <a:t>.</a:t>
            </a:r>
            <a:endParaRPr lang="pt-BR" dirty="0" smtClean="0"/>
          </a:p>
          <a:p>
            <a:pPr lvl="1"/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3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IASB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i="1" dirty="0" err="1" smtClean="0"/>
              <a:t>International</a:t>
            </a:r>
            <a:r>
              <a:rPr lang="pt-BR" b="1" i="1" dirty="0" smtClean="0"/>
              <a:t> </a:t>
            </a:r>
            <a:r>
              <a:rPr lang="pt-BR" b="1" i="1" dirty="0" err="1" smtClean="0"/>
              <a:t>Accounting</a:t>
            </a:r>
            <a:r>
              <a:rPr lang="pt-BR" b="1" i="1" dirty="0" smtClean="0"/>
              <a:t> Standard </a:t>
            </a:r>
            <a:r>
              <a:rPr lang="pt-BR" b="1" i="1" dirty="0" err="1" smtClean="0"/>
              <a:t>Board</a:t>
            </a:r>
            <a:r>
              <a:rPr lang="pt-BR" b="1" i="1" dirty="0" smtClean="0"/>
              <a:t> </a:t>
            </a:r>
            <a:r>
              <a:rPr lang="pt-BR" b="1" dirty="0" smtClean="0"/>
              <a:t>(</a:t>
            </a:r>
            <a:r>
              <a:rPr lang="pt-BR" b="1" dirty="0" smtClean="0"/>
              <a:t>IASB)</a:t>
            </a:r>
            <a:r>
              <a:rPr lang="pt-BR" b="1" i="1" dirty="0" smtClean="0"/>
              <a:t>, </a:t>
            </a:r>
            <a:r>
              <a:rPr lang="pt-BR" dirty="0" smtClean="0"/>
              <a:t>em português, </a:t>
            </a:r>
            <a:r>
              <a:rPr lang="pt-BR" b="1" dirty="0" smtClean="0"/>
              <a:t>Quadro Internacional de Normas </a:t>
            </a:r>
            <a:r>
              <a:rPr lang="pt-BR" b="1" dirty="0" smtClean="0"/>
              <a:t>Contábeis.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Foi </a:t>
            </a:r>
            <a:r>
              <a:rPr lang="pt-BR" dirty="0" smtClean="0"/>
              <a:t>criado em abril de 2001, substituindo o antigo IASC;</a:t>
            </a:r>
          </a:p>
          <a:p>
            <a:pPr lvl="1"/>
            <a:r>
              <a:rPr lang="pt-BR" dirty="0" smtClean="0"/>
              <a:t>É responsável pela publicação do </a:t>
            </a:r>
            <a:r>
              <a:rPr lang="pt-BR" b="1" i="1" dirty="0" err="1" smtClean="0"/>
              <a:t>International</a:t>
            </a:r>
            <a:r>
              <a:rPr lang="pt-BR" b="1" i="1" dirty="0" smtClean="0"/>
              <a:t> Financial </a:t>
            </a:r>
            <a:r>
              <a:rPr lang="pt-BR" b="1" i="1" dirty="0" err="1" smtClean="0"/>
              <a:t>Reporting</a:t>
            </a:r>
            <a:r>
              <a:rPr lang="pt-BR" b="1" i="1" dirty="0" smtClean="0"/>
              <a:t> Standards </a:t>
            </a:r>
            <a:r>
              <a:rPr lang="pt-BR" b="1" dirty="0" smtClean="0"/>
              <a:t>(IFRS ou Normas Internacionais de Relatório Financeiro)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r>
              <a:rPr lang="pt-BR" dirty="0" smtClean="0"/>
              <a:t>O Brasil é um dos países membros do IFRS.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7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/>
              <a:t>C</a:t>
            </a:r>
            <a:r>
              <a:rPr lang="pt-BR" sz="4400" b="1" dirty="0" smtClean="0"/>
              <a:t>PC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Comitê de Pronunciamentos Contábeis (CPC)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Criado no Brasil em 2005, pelo Conselho Federal de Contabilidade (CFC), por meio da resolução no. </a:t>
            </a:r>
            <a:r>
              <a:rPr lang="pt-BR" dirty="0" smtClean="0"/>
              <a:t>1.055/05.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Responsável por emitir pronunciamentos sobre os procedimentos contábeis a serem </a:t>
            </a:r>
            <a:r>
              <a:rPr lang="pt-BR" dirty="0" smtClean="0"/>
              <a:t>seguidos.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r>
              <a:rPr lang="pt-BR" dirty="0" smtClean="0"/>
              <a:t>O CPC busca garantir que os procedimentos sejam convergentes com as normas contábeis e financeiras </a:t>
            </a:r>
            <a:r>
              <a:rPr lang="pt-BR" dirty="0" smtClean="0"/>
              <a:t>internacionais, e tem como alicerce </a:t>
            </a:r>
            <a:r>
              <a:rPr lang="pt-BR" dirty="0" smtClean="0"/>
              <a:t>os pronunciamentos criados pelo IASB, através do IFRS.</a:t>
            </a:r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7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CPC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 smtClean="0"/>
              <a:t>Membros do Comitê de Pronunciamentos Contábeis (CPC):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ABRASCA: </a:t>
            </a:r>
            <a:r>
              <a:rPr lang="pt-BR" dirty="0" smtClean="0"/>
              <a:t>Associação Brasileira das Companhias </a:t>
            </a:r>
            <a:r>
              <a:rPr lang="pt-BR" dirty="0" smtClean="0"/>
              <a:t>Abertas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APRIMEC Nacional: </a:t>
            </a:r>
            <a:r>
              <a:rPr lang="pt-BR" dirty="0" smtClean="0"/>
              <a:t>Associação dos Analistas e Profissionais de Investimento do Mercado de </a:t>
            </a:r>
            <a:r>
              <a:rPr lang="pt-BR" dirty="0" smtClean="0"/>
              <a:t>Capitais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BMF&amp;BOVESPA: </a:t>
            </a:r>
            <a:r>
              <a:rPr lang="pt-BR" dirty="0" smtClean="0"/>
              <a:t>Bolsa de Valores, Mercadorias e </a:t>
            </a:r>
            <a:r>
              <a:rPr lang="pt-BR" dirty="0" smtClean="0"/>
              <a:t>Futuros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CFC: </a:t>
            </a:r>
            <a:r>
              <a:rPr lang="pt-BR" dirty="0" smtClean="0"/>
              <a:t>Conselho Federal de </a:t>
            </a:r>
            <a:r>
              <a:rPr lang="pt-BR" dirty="0" smtClean="0"/>
              <a:t>Contabilidade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IBRACON: </a:t>
            </a:r>
            <a:r>
              <a:rPr lang="pt-BR" dirty="0" smtClean="0"/>
              <a:t>Instituto dos Auditores Independentes do </a:t>
            </a:r>
            <a:r>
              <a:rPr lang="pt-BR" dirty="0" smtClean="0"/>
              <a:t>Brasil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FIPECAFI: </a:t>
            </a:r>
            <a:r>
              <a:rPr lang="pt-BR" dirty="0" smtClean="0"/>
              <a:t>Instituto de Pesquisas Contábeis, Atuariais e </a:t>
            </a:r>
            <a:r>
              <a:rPr lang="pt-BR" dirty="0" smtClean="0"/>
              <a:t>Financeiras</a:t>
            </a:r>
            <a:endParaRPr lang="pt-BR" dirty="0" smtClean="0"/>
          </a:p>
          <a:p>
            <a:pPr lvl="1">
              <a:lnSpc>
                <a:spcPct val="120000"/>
              </a:lnSpc>
            </a:pPr>
            <a:endParaRPr lang="pt-BR" b="1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Membros convidados (principais):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BACEN: </a:t>
            </a:r>
            <a:r>
              <a:rPr lang="pt-BR" dirty="0" smtClean="0"/>
              <a:t>Banco Central do </a:t>
            </a:r>
            <a:r>
              <a:rPr lang="pt-BR" dirty="0" smtClean="0"/>
              <a:t>Brasil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CVM: </a:t>
            </a:r>
            <a:r>
              <a:rPr lang="pt-BR" dirty="0" smtClean="0"/>
              <a:t>Comissão de Valores </a:t>
            </a:r>
            <a:r>
              <a:rPr lang="pt-BR" dirty="0" smtClean="0"/>
              <a:t>Mobiliários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SRF: </a:t>
            </a:r>
            <a:r>
              <a:rPr lang="pt-BR" dirty="0" smtClean="0"/>
              <a:t>Secretaria da Receita </a:t>
            </a:r>
            <a:r>
              <a:rPr lang="pt-BR" dirty="0" smtClean="0"/>
              <a:t>Federal</a:t>
            </a:r>
            <a:endParaRPr lang="pt-BR" dirty="0" smtClean="0"/>
          </a:p>
          <a:p>
            <a:pPr lvl="1">
              <a:lnSpc>
                <a:spcPct val="120000"/>
              </a:lnSpc>
            </a:pPr>
            <a:r>
              <a:rPr lang="pt-BR" b="1" dirty="0" smtClean="0"/>
              <a:t>SUSEP: </a:t>
            </a:r>
            <a:r>
              <a:rPr lang="pt-BR" dirty="0" smtClean="0"/>
              <a:t>Superintendência dos Seguros </a:t>
            </a:r>
            <a:r>
              <a:rPr lang="pt-BR" dirty="0" smtClean="0"/>
              <a:t>Privados</a:t>
            </a:r>
            <a:endParaRPr lang="pt-BR" b="1" dirty="0" smtClean="0"/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7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CPC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De acordo com a Resolução CFC n 1055/05 - Art. </a:t>
            </a:r>
            <a:r>
              <a:rPr lang="pt-BR" dirty="0" smtClean="0"/>
              <a:t>3º, o CPC </a:t>
            </a:r>
            <a:r>
              <a:rPr lang="pt-BR" dirty="0"/>
              <a:t>tem por objetivo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“o </a:t>
            </a:r>
            <a:r>
              <a:rPr lang="pt-BR" dirty="0"/>
              <a:t>estudo, </a:t>
            </a:r>
            <a:r>
              <a:rPr lang="pt-BR" dirty="0" smtClean="0"/>
              <a:t>o preparo </a:t>
            </a:r>
            <a:r>
              <a:rPr lang="pt-BR" dirty="0"/>
              <a:t>e a emissão de Pronunciamentos Técnicos sobre </a:t>
            </a:r>
            <a:r>
              <a:rPr lang="pt-BR" dirty="0" smtClean="0"/>
              <a:t>procedimentos de </a:t>
            </a:r>
            <a:r>
              <a:rPr lang="pt-BR" dirty="0"/>
              <a:t>Contabilidade </a:t>
            </a:r>
            <a:r>
              <a:rPr lang="pt-BR" dirty="0" smtClean="0"/>
              <a:t>e </a:t>
            </a:r>
            <a:r>
              <a:rPr lang="pt-BR" dirty="0"/>
              <a:t>a divulgação de informações dessa natureza, </a:t>
            </a:r>
            <a:r>
              <a:rPr lang="pt-BR" dirty="0" smtClean="0"/>
              <a:t>para permitir </a:t>
            </a:r>
            <a:r>
              <a:rPr lang="pt-BR" dirty="0"/>
              <a:t>a emissão de normas pela entidade reguladora brasileira</a:t>
            </a:r>
            <a:r>
              <a:rPr lang="pt-BR" dirty="0" smtClean="0"/>
              <a:t>, visando </a:t>
            </a:r>
            <a:r>
              <a:rPr lang="pt-BR" dirty="0"/>
              <a:t>à centralização e uniformização do seu processo de produção</a:t>
            </a:r>
            <a:r>
              <a:rPr lang="pt-BR" dirty="0" smtClean="0"/>
              <a:t>, levando </a:t>
            </a:r>
            <a:r>
              <a:rPr lang="pt-BR" dirty="0"/>
              <a:t>sempre em conta a convergência da Contabilidade </a:t>
            </a:r>
            <a:r>
              <a:rPr lang="pt-BR" dirty="0" smtClean="0"/>
              <a:t>Brasileira aos </a:t>
            </a:r>
            <a:r>
              <a:rPr lang="pt-BR" dirty="0"/>
              <a:t>padrões internacionais”.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7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b="1" dirty="0" smtClean="0"/>
              <a:t>Lei das S.A. (Sociedades Anônimas)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Lei das </a:t>
            </a:r>
            <a:r>
              <a:rPr lang="pt-BR" dirty="0" smtClean="0"/>
              <a:t>S.A., </a:t>
            </a:r>
            <a:r>
              <a:rPr lang="pt-BR" dirty="0"/>
              <a:t>nº 6.404, </a:t>
            </a:r>
            <a:r>
              <a:rPr lang="pt-BR" dirty="0" smtClean="0"/>
              <a:t>criada </a:t>
            </a:r>
            <a:r>
              <a:rPr lang="pt-BR" dirty="0"/>
              <a:t>em 1976 </a:t>
            </a:r>
            <a:r>
              <a:rPr lang="pt-BR" dirty="0" smtClean="0"/>
              <a:t>e que estabelece </a:t>
            </a:r>
            <a:r>
              <a:rPr lang="pt-BR" dirty="0"/>
              <a:t>regras para a contabilidade em relação às </a:t>
            </a:r>
            <a:r>
              <a:rPr lang="pt-BR" dirty="0" smtClean="0"/>
              <a:t>demonstrações financeiras</a:t>
            </a:r>
            <a:r>
              <a:rPr lang="pt-BR" dirty="0"/>
              <a:t>, bem como os critérios de avaliação.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Alterações e atualizações foram feitas através da Lei nº </a:t>
            </a:r>
            <a:r>
              <a:rPr lang="pt-BR" dirty="0"/>
              <a:t>11.638/2007 e posteriormente a Lei 11.941/2009, </a:t>
            </a:r>
            <a:r>
              <a:rPr lang="pt-BR" dirty="0" smtClean="0"/>
              <a:t>harmonizando o processo contábil no Brasil.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00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4000" b="1" dirty="0" smtClean="0"/>
              <a:t>Lei das S.A. (Sociedades Anônimas)</a:t>
            </a:r>
            <a:endParaRPr lang="pt-BR" sz="40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Ela visa (principais aspectos):</a:t>
            </a:r>
          </a:p>
          <a:p>
            <a:pPr lvl="1"/>
            <a:r>
              <a:rPr lang="pt-BR" dirty="0" smtClean="0"/>
              <a:t>Mostrar </a:t>
            </a:r>
            <a:r>
              <a:rPr lang="pt-BR" dirty="0" smtClean="0"/>
              <a:t>como o Balanço Patrimonial e da Demonstração de Resultados devem ser apresentadas;</a:t>
            </a:r>
          </a:p>
          <a:p>
            <a:pPr lvl="1"/>
            <a:r>
              <a:rPr lang="pt-BR" dirty="0" smtClean="0"/>
              <a:t>Exige </a:t>
            </a:r>
            <a:r>
              <a:rPr lang="pt-BR" dirty="0" smtClean="0"/>
              <a:t>a apresentação do DFC (Demonstração dos Fluxos de Caixa);</a:t>
            </a:r>
          </a:p>
          <a:p>
            <a:pPr lvl="1"/>
            <a:r>
              <a:rPr lang="pt-BR" dirty="0" smtClean="0"/>
              <a:t>Exige </a:t>
            </a:r>
            <a:r>
              <a:rPr lang="pt-BR" dirty="0" smtClean="0"/>
              <a:t>a apresentação do DVA (Demonstração do Valor Adicionado);</a:t>
            </a:r>
          </a:p>
          <a:p>
            <a:pPr lvl="1"/>
            <a:r>
              <a:rPr lang="pt-BR" dirty="0" smtClean="0"/>
              <a:t>Classifica </a:t>
            </a:r>
            <a:r>
              <a:rPr lang="pt-BR" dirty="0" smtClean="0"/>
              <a:t>as empresas quanto ao seu porte (grande ou pequeno</a:t>
            </a:r>
            <a:r>
              <a:rPr lang="pt-BR" dirty="0" smtClean="0"/>
              <a:t>);</a:t>
            </a: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55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Lei das S.A. </a:t>
            </a:r>
            <a:r>
              <a:rPr lang="pt-BR" sz="4400" b="1" dirty="0" smtClean="0"/>
              <a:t>– continuação...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Ela visa (principais aspectos):</a:t>
            </a:r>
          </a:p>
          <a:p>
            <a:pPr lvl="1"/>
            <a:r>
              <a:rPr lang="pt-BR" dirty="0" smtClean="0"/>
              <a:t>Determina </a:t>
            </a:r>
            <a:r>
              <a:rPr lang="pt-BR" dirty="0" smtClean="0"/>
              <a:t>a obrigatoriedade das demonstrações contábeis por tipo de companhia (aberta ou fechada);</a:t>
            </a:r>
          </a:p>
          <a:p>
            <a:pPr lvl="1"/>
            <a:r>
              <a:rPr lang="pt-BR" dirty="0" smtClean="0"/>
              <a:t>Atualiza </a:t>
            </a:r>
            <a:r>
              <a:rPr lang="pt-BR" dirty="0" smtClean="0"/>
              <a:t>os critérios de avaliação dos ativos e dos passivos;</a:t>
            </a:r>
          </a:p>
          <a:p>
            <a:pPr lvl="1"/>
            <a:r>
              <a:rPr lang="pt-BR" dirty="0" smtClean="0"/>
              <a:t>Excluiu </a:t>
            </a:r>
            <a:r>
              <a:rPr lang="pt-BR" dirty="0" smtClean="0"/>
              <a:t>a necessidade de apresentação do DOAR (Demonstração das Origens e Aplicações dos Recursos).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2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Vem evoluindo de acordo com as necessidades da </a:t>
            </a:r>
            <a:r>
              <a:rPr lang="pt-BR" dirty="0" smtClean="0"/>
              <a:t>sociedade.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 Brasil, processe começa a evoluir com primeiras implementações e regulamentações na década de </a:t>
            </a:r>
            <a:r>
              <a:rPr lang="pt-BR" dirty="0" smtClean="0"/>
              <a:t>1970.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Esse processo ajuda na implementação e regulamentação de varias leis </a:t>
            </a:r>
            <a:r>
              <a:rPr lang="pt-BR" dirty="0" smtClean="0"/>
              <a:t>específicas, como:</a:t>
            </a:r>
            <a:endParaRPr lang="pt-BR" dirty="0" smtClean="0"/>
          </a:p>
          <a:p>
            <a:pPr lvl="1"/>
            <a:r>
              <a:rPr lang="pt-BR" dirty="0" smtClean="0"/>
              <a:t>Legislação tributária e societária;</a:t>
            </a:r>
          </a:p>
          <a:p>
            <a:pPr lvl="1"/>
            <a:r>
              <a:rPr lang="pt-BR" dirty="0" smtClean="0"/>
              <a:t>Regulamentações do BACEN e da CVM;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3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Das informações contábeis (resolução 1.374/11)</a:t>
            </a:r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Características fundamentais</a:t>
            </a:r>
            <a:r>
              <a:rPr lang="pt-BR" dirty="0" smtClean="0"/>
              <a:t>:</a:t>
            </a:r>
          </a:p>
          <a:p>
            <a:endParaRPr lang="pt-BR" dirty="0"/>
          </a:p>
          <a:p>
            <a:pPr lvl="1"/>
            <a:r>
              <a:rPr lang="pt-BR" b="1" dirty="0" smtClean="0"/>
              <a:t>1) </a:t>
            </a:r>
            <a:r>
              <a:rPr lang="pt-BR" b="1" dirty="0"/>
              <a:t>Relevância: </a:t>
            </a:r>
            <a:r>
              <a:rPr lang="pt-BR" dirty="0" smtClean="0"/>
              <a:t>Informação influencia </a:t>
            </a:r>
            <a:r>
              <a:rPr lang="pt-BR" dirty="0"/>
              <a:t>as tomadas </a:t>
            </a:r>
            <a:r>
              <a:rPr lang="pt-BR" dirty="0" smtClean="0"/>
              <a:t>de decisões </a:t>
            </a:r>
            <a:r>
              <a:rPr lang="pt-BR" dirty="0"/>
              <a:t>de seus </a:t>
            </a:r>
            <a:r>
              <a:rPr lang="pt-BR" dirty="0" smtClean="0"/>
              <a:t>usuários (passado, presente, futuro), e dessa forma ela deve ser relevante e não distorcida.</a:t>
            </a:r>
          </a:p>
          <a:p>
            <a:pPr lvl="1"/>
            <a:endParaRPr lang="pt-BR" dirty="0" smtClean="0"/>
          </a:p>
          <a:p>
            <a:pPr lvl="1"/>
            <a:r>
              <a:rPr lang="pt-BR" b="1" dirty="0" smtClean="0"/>
              <a:t>2</a:t>
            </a:r>
            <a:r>
              <a:rPr lang="pt-BR" b="1" dirty="0"/>
              <a:t>)</a:t>
            </a:r>
            <a:r>
              <a:rPr lang="pt-BR" b="1" dirty="0" smtClean="0"/>
              <a:t> </a:t>
            </a:r>
            <a:r>
              <a:rPr lang="pt-BR" b="1" dirty="0"/>
              <a:t>Representação fidedigna: </a:t>
            </a:r>
            <a:r>
              <a:rPr lang="pt-BR" dirty="0" smtClean="0"/>
              <a:t>Informação deve cumprir três propriedades: ser completa</a:t>
            </a:r>
            <a:r>
              <a:rPr lang="pt-BR" dirty="0"/>
              <a:t>, neutra e livre </a:t>
            </a:r>
            <a:r>
              <a:rPr lang="pt-BR" dirty="0" smtClean="0"/>
              <a:t>de erros</a:t>
            </a:r>
            <a:r>
              <a:rPr lang="pt-BR" dirty="0"/>
              <a:t>. 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7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t-BR" sz="4400" b="1" dirty="0" smtClean="0"/>
              <a:t>Contabilidade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b="1" dirty="0"/>
              <a:t>Contabilidade</a:t>
            </a:r>
            <a:r>
              <a:rPr lang="pt-BR" b="1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Ciência </a:t>
            </a:r>
            <a:r>
              <a:rPr lang="pt-BR" b="1" dirty="0" smtClean="0"/>
              <a:t>social aplicada</a:t>
            </a:r>
            <a:r>
              <a:rPr lang="pt-BR" dirty="0" smtClean="0"/>
              <a:t>, de natureza econômica, que tem como objeto de estudo o </a:t>
            </a:r>
            <a:r>
              <a:rPr lang="pt-BR" b="1" u="sng" dirty="0" smtClean="0"/>
              <a:t>patrimônio</a:t>
            </a:r>
            <a:r>
              <a:rPr lang="pt-BR" b="1" dirty="0" smtClean="0"/>
              <a:t> das entidades</a:t>
            </a:r>
            <a:r>
              <a:rPr lang="pt-BR" dirty="0" smtClean="0"/>
              <a:t>, </a:t>
            </a:r>
            <a:r>
              <a:rPr lang="pt-BR" b="1" dirty="0" smtClean="0"/>
              <a:t>seus fenômenos e variações</a:t>
            </a:r>
            <a:r>
              <a:rPr lang="pt-BR" dirty="0" smtClean="0"/>
              <a:t> (quantitativo e qualitativo), registrando os fatos e atos de natureza econômico-financeira que os afetam e estudando suas consequências na dinâmica financeira.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Em </a:t>
            </a:r>
            <a:r>
              <a:rPr lang="pt-BR" dirty="0" smtClean="0"/>
              <a:t>suma, trata-se de uma ciência que </a:t>
            </a:r>
            <a:r>
              <a:rPr lang="pt-BR" b="1" dirty="0" smtClean="0"/>
              <a:t>mede a riqueza </a:t>
            </a:r>
            <a:r>
              <a:rPr lang="pt-BR" dirty="0" smtClean="0"/>
              <a:t>(patrimônio) </a:t>
            </a:r>
            <a:r>
              <a:rPr lang="pt-BR" b="1" dirty="0" smtClean="0"/>
              <a:t>e sua evolução</a:t>
            </a:r>
            <a:r>
              <a:rPr lang="pt-BR" dirty="0" smtClean="0"/>
              <a:t>.</a:t>
            </a:r>
          </a:p>
          <a:p>
            <a:pPr lvl="1">
              <a:lnSpc>
                <a:spcPct val="120000"/>
              </a:lnSpc>
            </a:pPr>
            <a:endParaRPr lang="pt-BR" dirty="0"/>
          </a:p>
          <a:p>
            <a:pPr>
              <a:lnSpc>
                <a:spcPct val="120000"/>
              </a:lnSpc>
            </a:pPr>
            <a:r>
              <a:rPr lang="pt-BR" b="1" dirty="0" smtClean="0"/>
              <a:t>Observação: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Perceba que apesar de usar muitas ferramentas matemáticas, a contabilidade é uma ciência social, uma vez que estuda objetos, fenômenos e fatos resultantes de ações humanas (criação, manutenção e incremento de riquezas).</a:t>
            </a: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2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pt-BR" sz="2800" b="1" dirty="0"/>
              <a:t>Das informações contábeis (resolução 1.374/11)</a:t>
            </a:r>
            <a:endParaRPr lang="pt-BR" sz="28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Características </a:t>
            </a:r>
            <a:r>
              <a:rPr lang="pt-BR" dirty="0" smtClean="0"/>
              <a:t>qualitativas:</a:t>
            </a:r>
          </a:p>
          <a:p>
            <a:endParaRPr lang="pt-BR" dirty="0"/>
          </a:p>
          <a:p>
            <a:pPr lvl="1"/>
            <a:r>
              <a:rPr lang="pt-BR" b="1" dirty="0" smtClean="0"/>
              <a:t>1) Comparabilidade</a:t>
            </a:r>
            <a:r>
              <a:rPr lang="pt-BR" b="1" dirty="0"/>
              <a:t>: </a:t>
            </a:r>
            <a:r>
              <a:rPr lang="pt-BR" dirty="0"/>
              <a:t>I</a:t>
            </a:r>
            <a:r>
              <a:rPr lang="pt-BR" dirty="0" smtClean="0"/>
              <a:t>nformação deve permitir comparações pelos usuários (para compreender e comparar informações da </a:t>
            </a:r>
            <a:r>
              <a:rPr lang="pt-BR" dirty="0"/>
              <a:t>mesma entidade ou </a:t>
            </a:r>
            <a:r>
              <a:rPr lang="pt-BR" dirty="0" smtClean="0"/>
              <a:t>de entidades diferentes).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2) </a:t>
            </a:r>
            <a:r>
              <a:rPr lang="pt-BR" b="1" dirty="0" err="1"/>
              <a:t>Verificabilidade</a:t>
            </a:r>
            <a:r>
              <a:rPr lang="pt-BR" b="1" dirty="0"/>
              <a:t>: </a:t>
            </a:r>
            <a:r>
              <a:rPr lang="pt-BR" dirty="0"/>
              <a:t>I</a:t>
            </a:r>
            <a:r>
              <a:rPr lang="pt-BR" dirty="0" smtClean="0"/>
              <a:t>nformação deve ser deve </a:t>
            </a:r>
            <a:r>
              <a:rPr lang="pt-BR" dirty="0"/>
              <a:t>ser representada de acordo com sua </a:t>
            </a:r>
            <a:r>
              <a:rPr lang="pt-BR" dirty="0" smtClean="0"/>
              <a:t>realidade verificada.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3</a:t>
            </a:r>
            <a:r>
              <a:rPr lang="pt-BR" b="1" dirty="0"/>
              <a:t>)</a:t>
            </a:r>
            <a:r>
              <a:rPr lang="pt-BR" b="1" dirty="0" smtClean="0"/>
              <a:t> Tempestividade</a:t>
            </a:r>
            <a:r>
              <a:rPr lang="pt-BR" b="1" dirty="0"/>
              <a:t>: </a:t>
            </a:r>
            <a:r>
              <a:rPr lang="pt-BR" dirty="0" smtClean="0"/>
              <a:t>Informação deve estar disponível em </a:t>
            </a:r>
            <a:r>
              <a:rPr lang="pt-BR" dirty="0"/>
              <a:t>tempo real </a:t>
            </a:r>
            <a:r>
              <a:rPr lang="pt-BR" dirty="0" smtClean="0"/>
              <a:t>para tomada </a:t>
            </a:r>
            <a:r>
              <a:rPr lang="pt-BR" dirty="0"/>
              <a:t>de decisão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  <a:p>
            <a:pPr lvl="1"/>
            <a:r>
              <a:rPr lang="pt-BR" b="1" dirty="0" smtClean="0"/>
              <a:t>4) </a:t>
            </a:r>
            <a:r>
              <a:rPr lang="pt-BR" b="1" dirty="0"/>
              <a:t>Compreensibilidade: </a:t>
            </a:r>
            <a:r>
              <a:rPr lang="pt-BR" dirty="0" smtClean="0"/>
              <a:t>Informação deve ser informada com clareza e concisão.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40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patrimônio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1.3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494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Patrimônio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5626968" cy="3394472"/>
          </a:xfrm>
        </p:spPr>
        <p:txBody>
          <a:bodyPr>
            <a:normAutofit/>
          </a:bodyPr>
          <a:lstStyle/>
          <a:p>
            <a:r>
              <a:rPr lang="pt-BR" dirty="0" smtClean="0"/>
              <a:t>A contabilidade tem como um dos objetivos principais avaliar o patrimônio.</a:t>
            </a:r>
          </a:p>
          <a:p>
            <a:endParaRPr lang="pt-BR" dirty="0"/>
          </a:p>
          <a:p>
            <a:r>
              <a:rPr lang="pt-BR" dirty="0" smtClean="0"/>
              <a:t>Ele pode ser definido como sendo o conjunto de </a:t>
            </a:r>
            <a:r>
              <a:rPr lang="pt-BR" b="1" dirty="0" smtClean="0"/>
              <a:t>bens</a:t>
            </a:r>
            <a:r>
              <a:rPr lang="pt-BR" dirty="0" smtClean="0"/>
              <a:t>, </a:t>
            </a:r>
            <a:r>
              <a:rPr lang="pt-BR" b="1" dirty="0" smtClean="0"/>
              <a:t>direitos</a:t>
            </a:r>
            <a:r>
              <a:rPr lang="pt-BR" dirty="0" smtClean="0"/>
              <a:t> e </a:t>
            </a:r>
            <a:r>
              <a:rPr lang="pt-BR" b="1" dirty="0" smtClean="0"/>
              <a:t>obrigações</a:t>
            </a:r>
            <a:r>
              <a:rPr lang="pt-BR" dirty="0" smtClean="0"/>
              <a:t> de uma pessoa jurídica ou física, sendo avaliado em moeda.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32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184" y="1428654"/>
            <a:ext cx="2685865" cy="258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8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Os bens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Os bens são os itens capazes de satisfazer as necessidades dos seres humanos, e são classificados em:</a:t>
            </a:r>
          </a:p>
          <a:p>
            <a:endParaRPr lang="pt-BR" dirty="0"/>
          </a:p>
          <a:p>
            <a:r>
              <a:rPr lang="pt-BR" b="1" dirty="0" smtClean="0"/>
              <a:t>Bens materiais</a:t>
            </a:r>
            <a:r>
              <a:rPr lang="pt-BR" dirty="0" smtClean="0"/>
              <a:t> ou bens tangíveis (corpóreos)</a:t>
            </a:r>
          </a:p>
          <a:p>
            <a:pPr lvl="1"/>
            <a:r>
              <a:rPr lang="pt-BR" b="1" dirty="0" smtClean="0"/>
              <a:t>Uso: </a:t>
            </a:r>
            <a:r>
              <a:rPr lang="pt-BR" dirty="0" smtClean="0"/>
              <a:t>móveis, computadores, veículos, imóveis, etc.</a:t>
            </a:r>
          </a:p>
          <a:p>
            <a:pPr lvl="1"/>
            <a:r>
              <a:rPr lang="pt-BR" b="1" dirty="0" smtClean="0"/>
              <a:t>Consumo: </a:t>
            </a:r>
            <a:r>
              <a:rPr lang="pt-BR" dirty="0" smtClean="0"/>
              <a:t>produtos de limpeza, embalagens, etc.</a:t>
            </a:r>
          </a:p>
          <a:p>
            <a:pPr lvl="1"/>
            <a:r>
              <a:rPr lang="pt-BR" b="1" dirty="0" smtClean="0"/>
              <a:t>Troca: </a:t>
            </a:r>
            <a:r>
              <a:rPr lang="pt-BR" dirty="0" smtClean="0"/>
              <a:t>mercadorias (matérias-primas, produtos) e dinheiro (caixa).</a:t>
            </a:r>
          </a:p>
          <a:p>
            <a:pPr lvl="1"/>
            <a:endParaRPr lang="pt-BR" b="1" dirty="0"/>
          </a:p>
          <a:p>
            <a:r>
              <a:rPr lang="pt-BR" b="1" dirty="0" smtClean="0"/>
              <a:t>Bens imateriais </a:t>
            </a:r>
            <a:r>
              <a:rPr lang="pt-BR" dirty="0" smtClean="0"/>
              <a:t>ou bens intangíveis (incorpóreos)</a:t>
            </a:r>
          </a:p>
          <a:p>
            <a:pPr lvl="1"/>
            <a:r>
              <a:rPr lang="pt-BR" dirty="0" smtClean="0"/>
              <a:t>Marcas, patentes, direitos de uso, etc.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1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Os direitos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Se tratam dos valores que a empresa tem a receber de terceiros, em geral, não disponíveis para utilização imediata, tais como:</a:t>
            </a:r>
          </a:p>
          <a:p>
            <a:endParaRPr lang="pt-BR" dirty="0" smtClean="0"/>
          </a:p>
          <a:p>
            <a:pPr lvl="1"/>
            <a:r>
              <a:rPr lang="pt-BR" b="1" dirty="0" smtClean="0"/>
              <a:t>Provenientes de vendas a prazo: </a:t>
            </a:r>
            <a:r>
              <a:rPr lang="pt-BR" dirty="0" smtClean="0"/>
              <a:t>duplicatas a receber ou clientes</a:t>
            </a:r>
          </a:p>
          <a:p>
            <a:pPr lvl="1"/>
            <a:r>
              <a:rPr lang="pt-BR" b="1" dirty="0" smtClean="0"/>
              <a:t>Adiantamentos para: </a:t>
            </a:r>
            <a:r>
              <a:rPr lang="pt-BR" dirty="0" smtClean="0"/>
              <a:t>empregados, sócios, fornecedores</a:t>
            </a:r>
          </a:p>
          <a:p>
            <a:pPr lvl="1"/>
            <a:r>
              <a:rPr lang="pt-BR" b="1" dirty="0" smtClean="0"/>
              <a:t>Impostos a recuperar</a:t>
            </a:r>
          </a:p>
          <a:p>
            <a:pPr lvl="1"/>
            <a:r>
              <a:rPr lang="pt-BR" b="1" dirty="0" smtClean="0"/>
              <a:t>Aluguéis a receber</a:t>
            </a:r>
          </a:p>
          <a:p>
            <a:pPr lvl="1"/>
            <a:r>
              <a:rPr lang="pt-BR" b="1" dirty="0" smtClean="0"/>
              <a:t>Bancos: </a:t>
            </a:r>
            <a:r>
              <a:rPr lang="pt-BR" dirty="0" smtClean="0"/>
              <a:t>direitos de saque ou aplicações financeiras</a:t>
            </a:r>
            <a:endParaRPr lang="pt-BR" b="1" dirty="0" smtClean="0"/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6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As obrigações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Se tratam dos valores que a empresa tem a </a:t>
            </a:r>
            <a:r>
              <a:rPr lang="pt-BR" dirty="0" smtClean="0"/>
              <a:t>pagar para terceiros</a:t>
            </a:r>
            <a:r>
              <a:rPr lang="pt-BR" dirty="0"/>
              <a:t>, </a:t>
            </a:r>
            <a:r>
              <a:rPr lang="pt-BR" dirty="0" smtClean="0"/>
              <a:t>tais </a:t>
            </a:r>
            <a:r>
              <a:rPr lang="pt-BR" dirty="0"/>
              <a:t>como:</a:t>
            </a:r>
          </a:p>
          <a:p>
            <a:pPr lvl="1"/>
            <a:r>
              <a:rPr lang="pt-BR" b="1" dirty="0" smtClean="0"/>
              <a:t>Provenientes </a:t>
            </a:r>
            <a:r>
              <a:rPr lang="pt-BR" b="1" dirty="0"/>
              <a:t>de </a:t>
            </a:r>
            <a:r>
              <a:rPr lang="pt-BR" b="1" dirty="0" smtClean="0"/>
              <a:t>compras a </a:t>
            </a:r>
            <a:r>
              <a:rPr lang="pt-BR" b="1" dirty="0"/>
              <a:t>prazo: </a:t>
            </a:r>
            <a:r>
              <a:rPr lang="pt-BR" dirty="0"/>
              <a:t>duplicatas a </a:t>
            </a:r>
            <a:r>
              <a:rPr lang="pt-BR" dirty="0" smtClean="0"/>
              <a:t>pagar ou fornecedores</a:t>
            </a:r>
            <a:endParaRPr lang="pt-BR" dirty="0"/>
          </a:p>
          <a:p>
            <a:pPr lvl="1"/>
            <a:r>
              <a:rPr lang="pt-BR" b="1" dirty="0" smtClean="0"/>
              <a:t>Adiantamentos de clientes</a:t>
            </a:r>
            <a:endParaRPr lang="pt-BR" dirty="0"/>
          </a:p>
          <a:p>
            <a:pPr lvl="1"/>
            <a:r>
              <a:rPr lang="pt-BR" b="1" dirty="0" smtClean="0"/>
              <a:t>Empréstimos e financiamentos</a:t>
            </a:r>
            <a:endParaRPr lang="pt-BR" b="1" dirty="0"/>
          </a:p>
          <a:p>
            <a:pPr lvl="1"/>
            <a:r>
              <a:rPr lang="pt-BR" b="1" dirty="0" smtClean="0"/>
              <a:t>Impostos e contribuições a recolher</a:t>
            </a:r>
            <a:endParaRPr lang="pt-BR" b="1" dirty="0"/>
          </a:p>
          <a:p>
            <a:pPr lvl="1"/>
            <a:r>
              <a:rPr lang="pt-BR" b="1" dirty="0" smtClean="0"/>
              <a:t>Salários e impostos a pagar</a:t>
            </a:r>
            <a:endParaRPr lang="pt-BR" b="1" dirty="0"/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4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A estrutura do patrimônio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 é representado em forma de T</a:t>
            </a:r>
          </a:p>
          <a:p>
            <a:pPr lvl="1"/>
            <a:r>
              <a:rPr lang="pt-BR" dirty="0" smtClean="0"/>
              <a:t>Os </a:t>
            </a:r>
            <a:r>
              <a:rPr lang="pt-BR" b="1" dirty="0" smtClean="0"/>
              <a:t>Bens</a:t>
            </a:r>
            <a:r>
              <a:rPr lang="pt-BR" dirty="0" smtClean="0"/>
              <a:t> e </a:t>
            </a:r>
            <a:r>
              <a:rPr lang="pt-BR" b="1" dirty="0" smtClean="0"/>
              <a:t>Direitos</a:t>
            </a:r>
            <a:r>
              <a:rPr lang="pt-BR" dirty="0" smtClean="0"/>
              <a:t> </a:t>
            </a:r>
            <a:r>
              <a:rPr lang="pt-BR" b="1" dirty="0" smtClean="0"/>
              <a:t>(ATIVOS)</a:t>
            </a:r>
            <a:r>
              <a:rPr lang="pt-BR" dirty="0" smtClean="0"/>
              <a:t> são apresentados do lado esquerdo</a:t>
            </a:r>
          </a:p>
          <a:p>
            <a:pPr lvl="1"/>
            <a:r>
              <a:rPr lang="pt-BR" dirty="0" smtClean="0"/>
              <a:t>As </a:t>
            </a:r>
            <a:r>
              <a:rPr lang="pt-BR" b="1" dirty="0" smtClean="0"/>
              <a:t>Obrigações (PASSIVOS)</a:t>
            </a:r>
            <a:r>
              <a:rPr lang="pt-BR" dirty="0" smtClean="0"/>
              <a:t> são apresentadas do lado direito</a:t>
            </a:r>
          </a:p>
          <a:p>
            <a:endParaRPr lang="pt-BR" dirty="0" smtClean="0"/>
          </a:p>
          <a:p>
            <a:r>
              <a:rPr lang="pt-BR" dirty="0" smtClean="0"/>
              <a:t>Situação líquida do patrimônio pode ser:</a:t>
            </a:r>
          </a:p>
          <a:p>
            <a:pPr lvl="1"/>
            <a:r>
              <a:rPr lang="pt-BR" b="1" dirty="0" smtClean="0"/>
              <a:t>Positiva</a:t>
            </a:r>
            <a:r>
              <a:rPr lang="pt-BR" dirty="0" smtClean="0"/>
              <a:t>	= Quando o ativo é maior do que o passivo</a:t>
            </a:r>
          </a:p>
          <a:p>
            <a:pPr lvl="1"/>
            <a:r>
              <a:rPr lang="pt-BR" b="1" dirty="0" smtClean="0"/>
              <a:t>Negativa	</a:t>
            </a:r>
            <a:r>
              <a:rPr lang="pt-BR" dirty="0" smtClean="0"/>
              <a:t>= Quando o ativo é menor do que o passivo</a:t>
            </a:r>
          </a:p>
          <a:p>
            <a:pPr lvl="1"/>
            <a:r>
              <a:rPr lang="pt-BR" b="1" dirty="0" smtClean="0"/>
              <a:t>Nula</a:t>
            </a:r>
            <a:r>
              <a:rPr lang="pt-BR" dirty="0" smtClean="0"/>
              <a:t>		= Quando o ativo e o passivo são iguais</a:t>
            </a:r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88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Situação líquida da empresa</a:t>
            </a:r>
            <a:endParaRPr lang="pt-BR" sz="4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4906888" cy="1542874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𝑺𝒊𝒕𝒖𝒂</m:t>
                      </m:r>
                      <m:r>
                        <a:rPr lang="pt-BR" b="1" i="1" smtClean="0">
                          <a:latin typeface="Cambria Math"/>
                        </a:rPr>
                        <m:t>çã</m:t>
                      </m:r>
                      <m:r>
                        <a:rPr lang="pt-BR" b="1" i="1" smtClean="0">
                          <a:latin typeface="Cambria Math"/>
                        </a:rPr>
                        <m:t>𝒐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𝒍</m:t>
                      </m:r>
                      <m:r>
                        <a:rPr lang="pt-BR" b="1" i="1" smtClean="0">
                          <a:latin typeface="Cambria Math"/>
                        </a:rPr>
                        <m:t>í</m:t>
                      </m:r>
                      <m:r>
                        <a:rPr lang="pt-BR" b="1" i="1" smtClean="0">
                          <a:latin typeface="Cambria Math"/>
                        </a:rPr>
                        <m:t>𝒒𝒖𝒊𝒅𝒂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𝑨𝒕𝒊𝒗𝒐</m:t>
                      </m:r>
                      <m:r>
                        <a:rPr lang="pt-BR" b="1" i="1" smtClean="0">
                          <a:latin typeface="Cambria Math"/>
                        </a:rPr>
                        <m:t> −</m:t>
                      </m:r>
                      <m:r>
                        <a:rPr lang="pt-BR" b="1" i="1" smtClean="0">
                          <a:latin typeface="Cambria Math"/>
                        </a:rPr>
                        <m:t>𝑷𝒂𝒔𝒔𝒊𝒗𝒐</m:t>
                      </m:r>
                    </m:oMath>
                  </m:oMathPara>
                </a14:m>
                <a:endParaRPr lang="pt-BR" b="1" dirty="0" smtClean="0"/>
              </a:p>
              <a:p>
                <a:endParaRPr lang="pt-BR" dirty="0" smtClean="0"/>
              </a:p>
              <a:p>
                <a:pPr marL="0" indent="0">
                  <a:buNone/>
                </a:pPr>
                <a:r>
                  <a:rPr lang="pt-BR" dirty="0" smtClean="0"/>
                  <a:t>Exemplo: </a:t>
                </a:r>
                <a:r>
                  <a:rPr lang="pt-BR" dirty="0" smtClean="0"/>
                  <a:t>Observe o patrimônio abaixo </a:t>
                </a:r>
                <a:r>
                  <a:rPr lang="pt-BR" b="1" dirty="0" smtClean="0"/>
                  <a:t>(situação nula). </a:t>
                </a:r>
                <a:r>
                  <a:rPr lang="pt-BR" dirty="0" smtClean="0"/>
                  <a:t>Comparando com os patrimônios apresentados ao lado, temos duas situações:</a:t>
                </a:r>
              </a:p>
              <a:p>
                <a:pPr lvl="1"/>
                <a:r>
                  <a:rPr lang="pt-BR" dirty="0" smtClean="0"/>
                  <a:t>Situação positiva </a:t>
                </a:r>
                <a:r>
                  <a:rPr lang="pt-BR" b="1" dirty="0" smtClean="0"/>
                  <a:t>	(Patrimônio Líquido)</a:t>
                </a:r>
              </a:p>
              <a:p>
                <a:pPr lvl="1"/>
                <a:r>
                  <a:rPr lang="pt-BR" dirty="0" smtClean="0"/>
                  <a:t>Situação negativa </a:t>
                </a:r>
                <a:r>
                  <a:rPr lang="pt-BR" b="1" dirty="0" smtClean="0"/>
                  <a:t>	(Passivo a Descoberto)</a:t>
                </a:r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4906888" cy="1542874"/>
              </a:xfrm>
              <a:blipFill rotWithShape="1">
                <a:blip r:embed="rId2"/>
                <a:stretch>
                  <a:fillRect l="-7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37</a:t>
            </a:fld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52" y="2914678"/>
            <a:ext cx="3217664" cy="1714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852" y="1028570"/>
            <a:ext cx="3217664" cy="1714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59" y="2914678"/>
            <a:ext cx="3217664" cy="1714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2" name="Conector de seta reta 11"/>
          <p:cNvCxnSpPr>
            <a:endCxn id="2051" idx="1"/>
          </p:cNvCxnSpPr>
          <p:nvPr/>
        </p:nvCxnSpPr>
        <p:spPr>
          <a:xfrm flipV="1">
            <a:off x="4000539" y="1885797"/>
            <a:ext cx="1468313" cy="45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2050" idx="1"/>
          </p:cNvCxnSpPr>
          <p:nvPr/>
        </p:nvCxnSpPr>
        <p:spPr>
          <a:xfrm>
            <a:off x="4114831" y="2514595"/>
            <a:ext cx="1354021" cy="1257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3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Capital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O capital é a importância em dinheiro ou bens (financeiros ou materiais) que os sócios ou proprietários investem na abertura de sua empresa, esse capital é chamado de </a:t>
            </a:r>
            <a:r>
              <a:rPr lang="pt-BR" b="1" dirty="0" smtClean="0"/>
              <a:t>capital social</a:t>
            </a:r>
            <a:r>
              <a:rPr lang="pt-BR" dirty="0" smtClean="0"/>
              <a:t>.</a:t>
            </a:r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O capital social pode ser classificado em: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Capital subscrito: </a:t>
            </a:r>
            <a:r>
              <a:rPr lang="pt-BR" dirty="0" smtClean="0"/>
              <a:t>é a quantia que os sócios ou proprietários se comprometeram a investir na abertura da sua empresa e está descrito no contrato social.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Capital integralizado: </a:t>
            </a:r>
            <a:r>
              <a:rPr lang="pt-BR" dirty="0" smtClean="0"/>
              <a:t>é quando os sócios ou proprietários cumprem o que está descrito no contrato social, providenciando o dinheiro e/ou bens.</a:t>
            </a:r>
          </a:p>
          <a:p>
            <a:pPr lvl="1">
              <a:lnSpc>
                <a:spcPct val="120000"/>
              </a:lnSpc>
            </a:pPr>
            <a:r>
              <a:rPr lang="pt-BR" b="1" dirty="0" smtClean="0"/>
              <a:t>Capital a integralizar: </a:t>
            </a:r>
            <a:r>
              <a:rPr lang="pt-BR" dirty="0" smtClean="0"/>
              <a:t>é a quantia do capital prometido (subscrito) que ainda não foi integralizado (realizado).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2900" b="1" dirty="0"/>
              <a:t>Capital: subscrito, integralizado e a integralizar</a:t>
            </a:r>
            <a:endParaRPr lang="pt-BR" sz="29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1587624"/>
          </a:xfrm>
        </p:spPr>
        <p:txBody>
          <a:bodyPr>
            <a:noAutofit/>
          </a:bodyPr>
          <a:lstStyle/>
          <a:p>
            <a:r>
              <a:rPr lang="pt-BR" sz="1900" b="1" dirty="0"/>
              <a:t>Exemplo: </a:t>
            </a:r>
            <a:r>
              <a:rPr lang="pt-BR" sz="1900" dirty="0"/>
              <a:t>Chiara e Mel abriram uma empresa para fornecer materiais e insumos para alunos universitários, e de acordo com o contrato social: </a:t>
            </a:r>
          </a:p>
          <a:p>
            <a:pPr lvl="1"/>
            <a:r>
              <a:rPr lang="pt-BR" sz="1600" dirty="0"/>
              <a:t>No contrato foi definido que Chiara investirá </a:t>
            </a:r>
            <a:r>
              <a:rPr lang="pt-BR" sz="1600" dirty="0"/>
              <a:t>R$ </a:t>
            </a:r>
            <a:r>
              <a:rPr lang="pt-BR" sz="1600" dirty="0"/>
              <a:t>70.000,00</a:t>
            </a:r>
            <a:r>
              <a:rPr lang="pt-BR" sz="1600" dirty="0"/>
              <a:t>, </a:t>
            </a:r>
            <a:r>
              <a:rPr lang="pt-BR" sz="1600" dirty="0"/>
              <a:t>sendo metade em dinheiro e metade em móveis; e que  Mel investirá R$ 70.000,00, sendo tudo em dinheiro, aportando R$ 30.000,00 agora e o restante após 90 dias.</a:t>
            </a:r>
          </a:p>
          <a:p>
            <a:pPr lvl="1"/>
            <a:endParaRPr lang="pt-BR" sz="13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897F6-EF51-46F1-863C-01A2AFDBBF71}" type="slidenum">
              <a:rPr lang="pt-BR" smtClean="0"/>
              <a:t>39</a:t>
            </a:fld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620" y="2863548"/>
            <a:ext cx="4270896" cy="1708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43191" y="2903809"/>
            <a:ext cx="4000224" cy="1612157"/>
          </a:xfrm>
          <a:prstGeom prst="rect">
            <a:avLst/>
          </a:prstGeom>
          <a:noFill/>
        </p:spPr>
        <p:txBody>
          <a:bodyPr wrap="square" lIns="72567" tIns="36283" rIns="72567" bIns="36283" rtlCol="0">
            <a:spAutoFit/>
          </a:bodyPr>
          <a:lstStyle/>
          <a:p>
            <a:r>
              <a:rPr lang="pt-BR" sz="1600" b="1" dirty="0"/>
              <a:t>Dessa forma</a:t>
            </a:r>
            <a:r>
              <a:rPr lang="pt-BR" sz="1600" b="1" dirty="0"/>
              <a:t>: </a:t>
            </a:r>
            <a:r>
              <a:rPr lang="pt-BR" sz="1600" dirty="0"/>
              <a:t>O </a:t>
            </a:r>
            <a:r>
              <a:rPr lang="pt-BR" dirty="0" smtClean="0"/>
              <a:t>Capital subscrito foi de R</a:t>
            </a:r>
            <a:r>
              <a:rPr lang="pt-BR" dirty="0"/>
              <a:t>$ </a:t>
            </a:r>
            <a:r>
              <a:rPr lang="pt-BR" dirty="0" smtClean="0"/>
              <a:t>140.000,00, sendo 70.000,00 de cada uma das sócias, dos </a:t>
            </a:r>
            <a:r>
              <a:rPr lang="pt-BR" dirty="0" smtClean="0"/>
              <a:t>quais:</a:t>
            </a:r>
            <a:endParaRPr lang="pt-BR" sz="1300" i="1" u="sng" dirty="0" smtClean="0"/>
          </a:p>
          <a:p>
            <a:pPr marL="648584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Capital </a:t>
            </a:r>
            <a:r>
              <a:rPr lang="pt-BR" dirty="0" smtClean="0"/>
              <a:t>integralizado: R</a:t>
            </a:r>
            <a:r>
              <a:rPr lang="pt-BR" dirty="0"/>
              <a:t>$ </a:t>
            </a:r>
            <a:r>
              <a:rPr lang="pt-BR" dirty="0" smtClean="0"/>
              <a:t>100.000,00 (70.000 de Chiara e 30.000 de Mel); </a:t>
            </a:r>
            <a:endParaRPr lang="pt-BR" dirty="0" smtClean="0"/>
          </a:p>
          <a:p>
            <a:pPr marL="648584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Capital </a:t>
            </a:r>
            <a:r>
              <a:rPr lang="pt-BR" dirty="0"/>
              <a:t>a </a:t>
            </a:r>
            <a:r>
              <a:rPr lang="pt-BR" dirty="0" smtClean="0"/>
              <a:t>integralizar: R</a:t>
            </a:r>
            <a:r>
              <a:rPr lang="pt-BR" dirty="0"/>
              <a:t>$ </a:t>
            </a:r>
            <a:r>
              <a:rPr lang="pt-BR" dirty="0" smtClean="0"/>
              <a:t>40.000,00 (restante </a:t>
            </a:r>
            <a:r>
              <a:rPr lang="pt-BR" dirty="0" err="1" smtClean="0"/>
              <a:t>devid</a:t>
            </a:r>
            <a:r>
              <a:rPr lang="pt-BR" dirty="0" smtClean="0"/>
              <a:t> pela sócia Mel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31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Patrimônio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Patrimônio </a:t>
            </a:r>
            <a:r>
              <a:rPr lang="pt-BR" dirty="0" smtClean="0"/>
              <a:t>pode ser definido como um conjunto de </a:t>
            </a:r>
            <a:r>
              <a:rPr lang="pt-BR" b="1" dirty="0" smtClean="0"/>
              <a:t>bens, direitos </a:t>
            </a:r>
            <a:r>
              <a:rPr lang="pt-BR" dirty="0" smtClean="0"/>
              <a:t>e </a:t>
            </a:r>
            <a:r>
              <a:rPr lang="pt-BR" b="1" dirty="0" smtClean="0"/>
              <a:t>obrigações</a:t>
            </a:r>
            <a:r>
              <a:rPr lang="pt-BR" dirty="0" smtClean="0"/>
              <a:t> da entidades (pessoas físicas ou jurídicas).</a:t>
            </a:r>
          </a:p>
          <a:p>
            <a:endParaRPr lang="pt-BR" b="1" dirty="0"/>
          </a:p>
          <a:p>
            <a:r>
              <a:rPr lang="pt-BR" dirty="0" smtClean="0"/>
              <a:t>Objetivo da contabilidade é </a:t>
            </a:r>
            <a:r>
              <a:rPr lang="pt-BR" b="1" dirty="0" smtClean="0"/>
              <a:t>estudar </a:t>
            </a:r>
            <a:r>
              <a:rPr lang="pt-BR" dirty="0" smtClean="0"/>
              <a:t>e </a:t>
            </a:r>
            <a:r>
              <a:rPr lang="pt-BR" b="1" dirty="0" smtClean="0"/>
              <a:t>controlar </a:t>
            </a:r>
            <a:r>
              <a:rPr lang="pt-BR" dirty="0" smtClean="0"/>
              <a:t> o patrimônio, bem como </a:t>
            </a:r>
            <a:r>
              <a:rPr lang="pt-BR" b="1" dirty="0" smtClean="0"/>
              <a:t>gerar as informações úteis para a tomada de decisão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6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Passivo</a:t>
            </a:r>
            <a:endParaRPr lang="pt-BR" sz="4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pt-BR" dirty="0" smtClean="0"/>
                  <a:t>No PASSIVO temos o capital de terceiros (dívidas da empresa) e o capital próprio. </a:t>
                </a:r>
              </a:p>
              <a:p>
                <a:pPr>
                  <a:lnSpc>
                    <a:spcPct val="120000"/>
                  </a:lnSpc>
                </a:pPr>
                <a:endParaRPr lang="pt-BR" dirty="0"/>
              </a:p>
              <a:p>
                <a:pPr>
                  <a:lnSpc>
                    <a:spcPct val="120000"/>
                  </a:lnSpc>
                </a:pPr>
                <a:r>
                  <a:rPr lang="pt-BR" dirty="0" smtClean="0"/>
                  <a:t>Os capitais de terceiros provêm basicamente de 2 fontes: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pt-BR" b="1" dirty="0" smtClean="0"/>
                  <a:t>Funcionamento: </a:t>
                </a:r>
                <a:r>
                  <a:rPr lang="pt-BR" dirty="0" smtClean="0"/>
                  <a:t>ou seja, em decorrência das atividades da empresa, como: fornecedores, salários a pagar; impostos a recolher; etc.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pt-BR" b="1" dirty="0" smtClean="0"/>
                  <a:t>Financiamento: </a:t>
                </a:r>
                <a:r>
                  <a:rPr lang="pt-BR" dirty="0" smtClean="0"/>
                  <a:t>fontes que surgem de empréstimos e financiamentos.</a:t>
                </a:r>
                <a:endParaRPr lang="pt-BR" b="1" dirty="0" smtClean="0"/>
              </a:p>
              <a:p>
                <a:pPr>
                  <a:lnSpc>
                    <a:spcPct val="120000"/>
                  </a:lnSpc>
                </a:pPr>
                <a:endParaRPr lang="pt-BR" dirty="0"/>
              </a:p>
              <a:p>
                <a:pPr>
                  <a:lnSpc>
                    <a:spcPct val="120000"/>
                  </a:lnSpc>
                </a:pPr>
                <a:r>
                  <a:rPr lang="pt-BR" dirty="0" smtClean="0"/>
                  <a:t>O capital próprio representa o patrimônio líquido da empresa, e provêm de: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pt-BR" b="1" dirty="0" smtClean="0"/>
                  <a:t>Proprietários / Sócios: </a:t>
                </a:r>
                <a:r>
                  <a:rPr lang="pt-BR" dirty="0" smtClean="0"/>
                  <a:t>quantia investida pelos donos da empresa.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pt-BR" b="1" dirty="0" smtClean="0"/>
                  <a:t>Giro normal: </a:t>
                </a:r>
                <a:r>
                  <a:rPr lang="pt-BR" dirty="0" smtClean="0"/>
                  <a:t>variações no PL decorrentes da atividade operacional (como os lucros ou prejuízos das operações).</a:t>
                </a:r>
              </a:p>
              <a:p>
                <a:pPr lvl="1">
                  <a:lnSpc>
                    <a:spcPct val="120000"/>
                  </a:lnSpc>
                </a:pPr>
                <a:endParaRPr lang="pt-BR" b="1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𝑪𝒂𝒑𝒊𝒕𝒂𝒍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𝑻𝒐𝒕𝒂𝒍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r>
                        <a:rPr lang="pt-BR" b="1" i="1" smtClean="0">
                          <a:latin typeface="Cambria Math"/>
                        </a:rPr>
                        <m:t>𝑪𝒂𝒑𝒊𝒕𝒂𝒍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𝒅𝒆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𝒕𝒆𝒓𝒄𝒆𝒊𝒓𝒐𝒔</m:t>
                      </m:r>
                      <m:r>
                        <a:rPr lang="pt-BR" b="1" i="1" smtClean="0">
                          <a:latin typeface="Cambria Math"/>
                        </a:rPr>
                        <m:t>+</m:t>
                      </m:r>
                      <m:r>
                        <a:rPr lang="pt-BR" b="1" i="1" smtClean="0">
                          <a:latin typeface="Cambria Math"/>
                        </a:rPr>
                        <m:t>𝑪𝒂𝒑𝒊𝒕𝒂𝒍</m:t>
                      </m:r>
                      <m:r>
                        <a:rPr lang="pt-BR" b="1" i="1" smtClean="0">
                          <a:latin typeface="Cambria Math"/>
                        </a:rPr>
                        <m:t> </m:t>
                      </m:r>
                      <m:r>
                        <a:rPr lang="pt-BR" b="1" i="1" smtClean="0">
                          <a:latin typeface="Cambria Math"/>
                        </a:rPr>
                        <m:t>𝒑𝒓</m:t>
                      </m:r>
                      <m:r>
                        <a:rPr lang="pt-BR" b="1" i="1" smtClean="0">
                          <a:latin typeface="Cambria Math"/>
                        </a:rPr>
                        <m:t>ó</m:t>
                      </m:r>
                      <m:r>
                        <a:rPr lang="pt-BR" b="1" i="1" smtClean="0">
                          <a:latin typeface="Cambria Math"/>
                        </a:rPr>
                        <m:t>𝒑𝒓𝒊𝒐</m:t>
                      </m:r>
                    </m:oMath>
                  </m:oMathPara>
                </a14:m>
                <a:endParaRPr lang="pt-BR" b="1" dirty="0" smtClean="0"/>
              </a:p>
              <a:p>
                <a:pPr lvl="1"/>
                <a:endParaRPr lang="pt-BR" b="1" dirty="0" smtClean="0"/>
              </a:p>
              <a:p>
                <a:pPr lvl="1"/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70" t="-53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20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/>
              <a:t>Balanço Patrimonial</a:t>
            </a:r>
            <a:endParaRPr lang="pt-BR" sz="4400" b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312" y="1491630"/>
            <a:ext cx="79533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47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/>
              <a:t>Atividade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3826768" cy="3394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Camila é proprietária da empresa “Artesanatos para você</a:t>
            </a:r>
            <a:r>
              <a:rPr lang="pt-BR" dirty="0" smtClean="0"/>
              <a:t>”. Com </a:t>
            </a:r>
            <a:r>
              <a:rPr lang="pt-BR" dirty="0" smtClean="0"/>
              <a:t>base no final do primeiro mês de funcionamento, ela elaborou o seguinte patrimônio.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Com base nas informações (no quadro ao lado), a situação líquida de Camila é:</a:t>
            </a:r>
          </a:p>
          <a:p>
            <a:pPr marL="0" indent="0">
              <a:buNone/>
            </a:pPr>
            <a:endParaRPr lang="pt-BR" dirty="0"/>
          </a:p>
          <a:p>
            <a:pPr marL="408188" indent="-408188">
              <a:buAutoNum type="alphaLcPeriod"/>
            </a:pPr>
            <a:r>
              <a:rPr lang="pt-BR" dirty="0" smtClean="0"/>
              <a:t>Superavitária, no valor de $ 17.900,00.</a:t>
            </a:r>
          </a:p>
          <a:p>
            <a:pPr marL="408188" indent="-408188">
              <a:buAutoNum type="alphaLcPeriod"/>
            </a:pPr>
            <a:r>
              <a:rPr lang="pt-BR" dirty="0" smtClean="0"/>
              <a:t>Superavitária, no valor de $ 94.000,00.</a:t>
            </a:r>
          </a:p>
          <a:p>
            <a:pPr marL="408188" indent="-408188">
              <a:buAutoNum type="alphaLcPeriod"/>
            </a:pPr>
            <a:r>
              <a:rPr lang="pt-BR" dirty="0" smtClean="0"/>
              <a:t>Deficitária, no valor de $ 17.900,00.</a:t>
            </a:r>
          </a:p>
          <a:p>
            <a:pPr marL="408188" indent="-408188">
              <a:buAutoNum type="alphaLcPeriod"/>
            </a:pPr>
            <a:r>
              <a:rPr lang="pt-BR" dirty="0" smtClean="0"/>
              <a:t>Deficitária, no valor de $ 94.000,00.</a:t>
            </a:r>
          </a:p>
          <a:p>
            <a:pPr marL="408188" indent="-408188">
              <a:buAutoNum type="alphaLcPeriod"/>
            </a:pPr>
            <a:r>
              <a:rPr lang="pt-BR" dirty="0" smtClean="0"/>
              <a:t>Neutra, dado que os bens e direitos possuem soma igual ao das obrigações.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42</a:t>
            </a:fld>
            <a:endParaRPr lang="pt-B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688" y="1028570"/>
            <a:ext cx="4270896" cy="35986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7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/>
              <a:t>Atividade - resolução</a:t>
            </a:r>
            <a:endParaRPr lang="pt-BR" sz="4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Espaço Reservado para Conteúdo 5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00150"/>
                <a:ext cx="3898776" cy="3394472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pt-BR" dirty="0" smtClean="0"/>
                  <a:t>Camila é proprietária da empresa “Artesanatos para </a:t>
                </a:r>
                <a:r>
                  <a:rPr lang="pt-BR" dirty="0" smtClean="0"/>
                  <a:t>você”. Com </a:t>
                </a:r>
                <a:r>
                  <a:rPr lang="pt-BR" dirty="0" smtClean="0"/>
                  <a:t>base no final do primeiro mês de funcionamento, ela elaborou o seguinte patrimônio. 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Com base nas informações (no quadro ao lado), a situação líquida de Camila é: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300" b="1" i="1">
                          <a:latin typeface="Cambria Math"/>
                        </a:rPr>
                        <m:t>𝑺𝒊𝒕𝒖𝒂</m:t>
                      </m:r>
                      <m:r>
                        <a:rPr lang="pt-BR" sz="2300" b="1" i="1">
                          <a:latin typeface="Cambria Math"/>
                        </a:rPr>
                        <m:t>çã</m:t>
                      </m:r>
                      <m:r>
                        <a:rPr lang="pt-BR" sz="2300" b="1" i="1">
                          <a:latin typeface="Cambria Math"/>
                        </a:rPr>
                        <m:t>𝒐</m:t>
                      </m:r>
                      <m:r>
                        <a:rPr lang="pt-BR" sz="2300" b="1" i="1">
                          <a:latin typeface="Cambria Math"/>
                        </a:rPr>
                        <m:t> </m:t>
                      </m:r>
                      <m:r>
                        <a:rPr lang="pt-BR" sz="2300" b="1" i="1">
                          <a:latin typeface="Cambria Math"/>
                        </a:rPr>
                        <m:t>𝒍</m:t>
                      </m:r>
                      <m:r>
                        <a:rPr lang="pt-BR" sz="2300" b="1" i="1">
                          <a:latin typeface="Cambria Math"/>
                        </a:rPr>
                        <m:t>í</m:t>
                      </m:r>
                      <m:r>
                        <a:rPr lang="pt-BR" sz="2300" b="1" i="1">
                          <a:latin typeface="Cambria Math"/>
                        </a:rPr>
                        <m:t>𝒒𝒖𝒊𝒅𝒂</m:t>
                      </m:r>
                      <m:r>
                        <a:rPr lang="pt-BR" sz="2300" b="1" i="1">
                          <a:latin typeface="Cambria Math"/>
                        </a:rPr>
                        <m:t>=</m:t>
                      </m:r>
                      <m:r>
                        <a:rPr lang="pt-BR" sz="2300" b="1" i="1">
                          <a:latin typeface="Cambria Math"/>
                        </a:rPr>
                        <m:t>𝑨𝒕𝒊𝒗𝒐</m:t>
                      </m:r>
                      <m:r>
                        <a:rPr lang="pt-BR" sz="2300" b="1" i="1">
                          <a:latin typeface="Cambria Math"/>
                        </a:rPr>
                        <m:t> −</m:t>
                      </m:r>
                      <m:r>
                        <a:rPr lang="pt-BR" sz="2300" b="1" i="1">
                          <a:latin typeface="Cambria Math"/>
                        </a:rPr>
                        <m:t>𝑷𝒂𝒔𝒔𝒊𝒗𝒐</m:t>
                      </m:r>
                    </m:oMath>
                  </m:oMathPara>
                </a14:m>
                <a:endParaRPr lang="pt-BR" sz="2300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300" b="1" i="1">
                          <a:latin typeface="Cambria Math"/>
                        </a:rPr>
                        <m:t>𝑺𝒊𝒕𝒖𝒂</m:t>
                      </m:r>
                      <m:r>
                        <a:rPr lang="pt-BR" sz="2300" b="1" i="1">
                          <a:latin typeface="Cambria Math"/>
                        </a:rPr>
                        <m:t>çã</m:t>
                      </m:r>
                      <m:r>
                        <a:rPr lang="pt-BR" sz="2300" b="1" i="1">
                          <a:latin typeface="Cambria Math"/>
                        </a:rPr>
                        <m:t>𝒐</m:t>
                      </m:r>
                      <m:r>
                        <a:rPr lang="pt-BR" sz="2300" b="1" i="1">
                          <a:latin typeface="Cambria Math"/>
                        </a:rPr>
                        <m:t> </m:t>
                      </m:r>
                      <m:r>
                        <a:rPr lang="pt-BR" sz="2300" b="1" i="1">
                          <a:latin typeface="Cambria Math"/>
                        </a:rPr>
                        <m:t>𝒍</m:t>
                      </m:r>
                      <m:r>
                        <a:rPr lang="pt-BR" sz="2300" b="1" i="1">
                          <a:latin typeface="Cambria Math"/>
                        </a:rPr>
                        <m:t>í</m:t>
                      </m:r>
                      <m:r>
                        <a:rPr lang="pt-BR" sz="2300" b="1" i="1">
                          <a:latin typeface="Cambria Math"/>
                        </a:rPr>
                        <m:t>𝒒𝒖𝒊𝒅𝒂</m:t>
                      </m:r>
                      <m:r>
                        <a:rPr lang="pt-BR" sz="2300" b="1" i="1">
                          <a:latin typeface="Cambria Math"/>
                        </a:rPr>
                        <m:t>=</m:t>
                      </m:r>
                      <m:r>
                        <a:rPr lang="pt-BR" sz="2300" b="1" i="1">
                          <a:latin typeface="Cambria Math"/>
                        </a:rPr>
                        <m:t>𝟗𝟒</m:t>
                      </m:r>
                      <m:r>
                        <a:rPr lang="pt-BR" sz="2300" b="1" i="1">
                          <a:latin typeface="Cambria Math"/>
                        </a:rPr>
                        <m:t>.</m:t>
                      </m:r>
                      <m:r>
                        <a:rPr lang="pt-BR" sz="2300" b="1" i="1">
                          <a:latin typeface="Cambria Math"/>
                        </a:rPr>
                        <m:t>𝟎𝟎𝟎</m:t>
                      </m:r>
                      <m:r>
                        <a:rPr lang="pt-BR" sz="2300" b="1" i="1">
                          <a:latin typeface="Cambria Math"/>
                        </a:rPr>
                        <m:t> −</m:t>
                      </m:r>
                      <m:r>
                        <a:rPr lang="pt-BR" sz="2300" b="1" i="1">
                          <a:latin typeface="Cambria Math"/>
                        </a:rPr>
                        <m:t>𝟕𝟔</m:t>
                      </m:r>
                      <m:r>
                        <a:rPr lang="pt-BR" sz="2300" b="1" i="1">
                          <a:latin typeface="Cambria Math"/>
                        </a:rPr>
                        <m:t>.</m:t>
                      </m:r>
                      <m:r>
                        <a:rPr lang="pt-BR" sz="2300" b="1" i="1">
                          <a:latin typeface="Cambria Math"/>
                        </a:rPr>
                        <m:t>𝟏𝟎𝟎</m:t>
                      </m:r>
                      <m:r>
                        <a:rPr lang="pt-BR" sz="2300" b="1" i="1">
                          <a:latin typeface="Cambria Math"/>
                        </a:rPr>
                        <m:t>=</m:t>
                      </m:r>
                      <m:r>
                        <a:rPr lang="pt-BR" sz="2300" b="1" i="1">
                          <a:latin typeface="Cambria Math"/>
                        </a:rPr>
                        <m:t>𝟏𝟕</m:t>
                      </m:r>
                      <m:r>
                        <a:rPr lang="pt-BR" sz="2300" b="1" i="1">
                          <a:latin typeface="Cambria Math"/>
                        </a:rPr>
                        <m:t>.</m:t>
                      </m:r>
                      <m:r>
                        <a:rPr lang="pt-BR" sz="2300" b="1" i="1">
                          <a:latin typeface="Cambria Math"/>
                        </a:rPr>
                        <m:t>𝟗𝟎𝟎</m:t>
                      </m:r>
                    </m:oMath>
                  </m:oMathPara>
                </a14:m>
                <a:endParaRPr lang="pt-BR" sz="2300" b="1" dirty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:r>
                  <a:rPr lang="pt-BR" b="1" dirty="0" smtClean="0"/>
                  <a:t>Resposta: </a:t>
                </a:r>
                <a:r>
                  <a:rPr lang="pt-BR" dirty="0" smtClean="0"/>
                  <a:t>A alternativa correta é a alternativa A, ou seja, a situação líquida da empresa de Camila é superavitária no valor de R$ 17.900,00.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>
          <p:sp>
            <p:nvSpPr>
              <p:cNvPr id="6" name="Espaço Reservado para Conteú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00150"/>
                <a:ext cx="3898776" cy="3394472"/>
              </a:xfrm>
              <a:blipFill rotWithShape="1">
                <a:blip r:embed="rId2"/>
                <a:stretch>
                  <a:fillRect l="-938" t="-1616" r="-15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43</a:t>
            </a:fld>
            <a:endParaRPr lang="pt-B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688" y="1028570"/>
            <a:ext cx="4270896" cy="35986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Funções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pt-BR" b="1" dirty="0" smtClean="0"/>
              <a:t>Administrativa</a:t>
            </a:r>
            <a:r>
              <a:rPr lang="pt-BR" dirty="0" smtClean="0"/>
              <a:t>: 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Controlar o </a:t>
            </a:r>
            <a:r>
              <a:rPr lang="pt-BR" b="1" dirty="0" smtClean="0"/>
              <a:t>patrimônio:</a:t>
            </a:r>
            <a:r>
              <a:rPr lang="pt-BR" dirty="0" smtClean="0"/>
              <a:t> </a:t>
            </a:r>
            <a:r>
              <a:rPr lang="pt-BR" dirty="0" smtClean="0"/>
              <a:t>controle dos bens, direitos e obrigações da empresa.</a:t>
            </a:r>
          </a:p>
          <a:p>
            <a:pPr>
              <a:lnSpc>
                <a:spcPct val="110000"/>
              </a:lnSpc>
            </a:pPr>
            <a:endParaRPr lang="pt-BR" dirty="0"/>
          </a:p>
          <a:p>
            <a:pPr>
              <a:lnSpc>
                <a:spcPct val="110000"/>
              </a:lnSpc>
            </a:pPr>
            <a:r>
              <a:rPr lang="pt-BR" b="1" dirty="0" smtClean="0"/>
              <a:t>Econômica: </a:t>
            </a:r>
          </a:p>
          <a:p>
            <a:pPr lvl="1">
              <a:lnSpc>
                <a:spcPct val="110000"/>
              </a:lnSpc>
            </a:pPr>
            <a:r>
              <a:rPr lang="pt-BR" b="1" dirty="0" smtClean="0"/>
              <a:t>Apurar o resultado (lucro ou prejuízo)</a:t>
            </a:r>
          </a:p>
          <a:p>
            <a:pPr lvl="1">
              <a:lnSpc>
                <a:spcPct val="110000"/>
              </a:lnSpc>
            </a:pPr>
            <a:endParaRPr lang="pt-BR" b="1" dirty="0"/>
          </a:p>
          <a:p>
            <a:pPr marL="0" indent="0">
              <a:lnSpc>
                <a:spcPct val="110000"/>
              </a:lnSpc>
              <a:buNone/>
            </a:pPr>
            <a:r>
              <a:rPr lang="pt-BR" dirty="0" smtClean="0"/>
              <a:t>Ambas as funções são utilizadas com a finalidade de fornecer informações para o processo decisório dentro da empresa.</a:t>
            </a:r>
            <a:endParaRPr lang="pt-BR" dirty="0"/>
          </a:p>
          <a:p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3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Controle patrimonial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019672"/>
          </a:xfrm>
        </p:spPr>
        <p:txBody>
          <a:bodyPr>
            <a:normAutofit lnSpcReduction="10000"/>
          </a:bodyPr>
          <a:lstStyle/>
          <a:p>
            <a:r>
              <a:rPr lang="pt-BR" b="1" dirty="0" smtClean="0"/>
              <a:t>Controle Patrimonial: </a:t>
            </a:r>
            <a:r>
              <a:rPr lang="pt-BR" dirty="0" smtClean="0"/>
              <a:t>“é </a:t>
            </a:r>
            <a:r>
              <a:rPr lang="pt-BR" dirty="0"/>
              <a:t>feito através da coleta, armazenamento e processamento </a:t>
            </a:r>
            <a:r>
              <a:rPr lang="pt-BR" dirty="0" smtClean="0"/>
              <a:t>das informações </a:t>
            </a:r>
            <a:r>
              <a:rPr lang="pt-BR" dirty="0"/>
              <a:t>oriundas dos fatos que alteram essa massa patrimonial</a:t>
            </a:r>
            <a:r>
              <a:rPr lang="pt-BR" dirty="0" smtClean="0"/>
              <a:t>”.</a:t>
            </a:r>
          </a:p>
          <a:p>
            <a:endParaRPr lang="pt-BR" dirty="0"/>
          </a:p>
          <a:p>
            <a:r>
              <a:rPr lang="pt-BR" b="1" dirty="0" smtClean="0"/>
              <a:t>Fases da informação contábil:</a:t>
            </a:r>
            <a:endParaRPr lang="pt-BR" b="1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6</a:t>
            </a:fld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7461" y="3656910"/>
            <a:ext cx="2171550" cy="5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1700" b="1" dirty="0"/>
              <a:t>Coleta de dados</a:t>
            </a:r>
            <a:endParaRPr lang="pt-BR" sz="1700" b="1" dirty="0"/>
          </a:p>
        </p:txBody>
      </p:sp>
      <p:sp>
        <p:nvSpPr>
          <p:cNvPr id="16" name="Retângulo 15"/>
          <p:cNvSpPr/>
          <p:nvPr/>
        </p:nvSpPr>
        <p:spPr>
          <a:xfrm>
            <a:off x="2343303" y="3656910"/>
            <a:ext cx="2171550" cy="5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1700" b="1" dirty="0"/>
              <a:t>Armazenamento e processamento</a:t>
            </a:r>
            <a:endParaRPr lang="pt-BR" sz="1700" b="1" dirty="0"/>
          </a:p>
        </p:txBody>
      </p:sp>
      <p:sp>
        <p:nvSpPr>
          <p:cNvPr id="17" name="Retângulo 16"/>
          <p:cNvSpPr/>
          <p:nvPr/>
        </p:nvSpPr>
        <p:spPr>
          <a:xfrm>
            <a:off x="4629146" y="3656910"/>
            <a:ext cx="2171550" cy="5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1700" b="1" dirty="0"/>
              <a:t>Relatórios</a:t>
            </a:r>
          </a:p>
          <a:p>
            <a:pPr algn="ctr"/>
            <a:r>
              <a:rPr lang="pt-BR" sz="1700" b="1" dirty="0"/>
              <a:t>(informação)</a:t>
            </a:r>
            <a:endParaRPr lang="pt-BR" sz="1700" b="1" dirty="0"/>
          </a:p>
        </p:txBody>
      </p:sp>
      <p:sp>
        <p:nvSpPr>
          <p:cNvPr id="18" name="Retângulo 17"/>
          <p:cNvSpPr/>
          <p:nvPr/>
        </p:nvSpPr>
        <p:spPr>
          <a:xfrm>
            <a:off x="6914988" y="3656910"/>
            <a:ext cx="2171550" cy="57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67" tIns="36283" rIns="72567" bIns="36283" rtlCol="0" anchor="ctr"/>
          <a:lstStyle/>
          <a:p>
            <a:pPr algn="ctr"/>
            <a:r>
              <a:rPr lang="pt-BR" sz="1700" b="1" dirty="0"/>
              <a:t>Tomada de decisão</a:t>
            </a:r>
            <a:endParaRPr lang="pt-BR" sz="1700" b="1" dirty="0"/>
          </a:p>
        </p:txBody>
      </p:sp>
      <p:cxnSp>
        <p:nvCxnSpPr>
          <p:cNvPr id="12" name="Conector em curva 11"/>
          <p:cNvCxnSpPr>
            <a:stCxn id="9" idx="0"/>
            <a:endCxn id="16" idx="0"/>
          </p:cNvCxnSpPr>
          <p:nvPr/>
        </p:nvCxnSpPr>
        <p:spPr>
          <a:xfrm rot="5400000" flipH="1" flipV="1">
            <a:off x="2286157" y="2513989"/>
            <a:ext cx="10080" cy="2285842"/>
          </a:xfrm>
          <a:prstGeom prst="curvedConnector3">
            <a:avLst>
              <a:gd name="adj1" fmla="val 2957142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em curva 19"/>
          <p:cNvCxnSpPr>
            <a:stCxn id="16" idx="2"/>
            <a:endCxn id="17" idx="2"/>
          </p:cNvCxnSpPr>
          <p:nvPr/>
        </p:nvCxnSpPr>
        <p:spPr>
          <a:xfrm rot="16200000" flipH="1">
            <a:off x="4571999" y="3085537"/>
            <a:ext cx="10080" cy="2285842"/>
          </a:xfrm>
          <a:prstGeom prst="curvedConnector3">
            <a:avLst>
              <a:gd name="adj1" fmla="val 3471425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stCxn id="17" idx="0"/>
            <a:endCxn id="18" idx="0"/>
          </p:cNvCxnSpPr>
          <p:nvPr/>
        </p:nvCxnSpPr>
        <p:spPr>
          <a:xfrm rot="5400000" flipH="1" flipV="1">
            <a:off x="6857841" y="2513989"/>
            <a:ext cx="10080" cy="2285842"/>
          </a:xfrm>
          <a:prstGeom prst="curvedConnector3">
            <a:avLst>
              <a:gd name="adj1" fmla="val 3407134"/>
            </a:avLst>
          </a:prstGeom>
          <a:ln w="254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7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Sócios, acionistas e investidores: </a:t>
            </a:r>
            <a:r>
              <a:rPr lang="pt-BR" dirty="0"/>
              <a:t>P</a:t>
            </a:r>
            <a:r>
              <a:rPr lang="pt-BR" dirty="0" smtClean="0"/>
              <a:t>ossuem interesse na situação </a:t>
            </a:r>
            <a:r>
              <a:rPr lang="pt-BR" dirty="0"/>
              <a:t>econômica e financeira da </a:t>
            </a:r>
            <a:r>
              <a:rPr lang="pt-BR" dirty="0" smtClean="0"/>
              <a:t>empresa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b="1" dirty="0"/>
              <a:t>sócios</a:t>
            </a:r>
            <a:r>
              <a:rPr lang="pt-BR" dirty="0"/>
              <a:t> e </a:t>
            </a:r>
            <a:r>
              <a:rPr lang="pt-BR" b="1" dirty="0" smtClean="0"/>
              <a:t>acionistas</a:t>
            </a:r>
            <a:r>
              <a:rPr lang="pt-BR" dirty="0" smtClean="0"/>
              <a:t> se </a:t>
            </a:r>
            <a:r>
              <a:rPr lang="pt-BR" dirty="0"/>
              <a:t>preocupam com o retorno do capital investido na </a:t>
            </a:r>
            <a:r>
              <a:rPr lang="pt-BR" dirty="0" smtClean="0"/>
              <a:t>organização.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Os </a:t>
            </a:r>
            <a:r>
              <a:rPr lang="pt-BR" b="1" dirty="0"/>
              <a:t>investidores</a:t>
            </a:r>
            <a:r>
              <a:rPr lang="pt-BR" dirty="0"/>
              <a:t> utilizam </a:t>
            </a:r>
            <a:r>
              <a:rPr lang="pt-BR" dirty="0" smtClean="0"/>
              <a:t>as informações contábeis para decidirem </a:t>
            </a:r>
            <a:r>
              <a:rPr lang="pt-BR" dirty="0" smtClean="0"/>
              <a:t>em </a:t>
            </a:r>
            <a:r>
              <a:rPr lang="pt-BR" dirty="0"/>
              <a:t>qual empresa </a:t>
            </a:r>
            <a:r>
              <a:rPr lang="pt-BR" dirty="0" smtClean="0"/>
              <a:t>(ativo) irão investir </a:t>
            </a:r>
            <a:r>
              <a:rPr lang="pt-BR" dirty="0" smtClean="0"/>
              <a:t>(rentabilidade versus risco)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Administradores: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muitos </a:t>
            </a:r>
            <a:r>
              <a:rPr lang="pt-BR" dirty="0"/>
              <a:t>tipos de </a:t>
            </a:r>
            <a:r>
              <a:rPr lang="pt-BR" dirty="0" smtClean="0"/>
              <a:t>decisão, tais como: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Como </a:t>
            </a:r>
            <a:r>
              <a:rPr lang="pt-BR" dirty="0" smtClean="0"/>
              <a:t>investir </a:t>
            </a:r>
            <a:r>
              <a:rPr lang="pt-BR" dirty="0"/>
              <a:t>o dinheiro? </a:t>
            </a:r>
            <a:endParaRPr lang="pt-BR" dirty="0" smtClean="0"/>
          </a:p>
          <a:p>
            <a:pPr lvl="1"/>
            <a:r>
              <a:rPr lang="pt-BR" dirty="0" smtClean="0"/>
              <a:t>Qual estratégia desenhar para gerar </a:t>
            </a:r>
            <a:r>
              <a:rPr lang="pt-BR" dirty="0"/>
              <a:t>mais </a:t>
            </a:r>
            <a:r>
              <a:rPr lang="pt-BR" dirty="0" smtClean="0"/>
              <a:t>receitas?</a:t>
            </a:r>
          </a:p>
          <a:p>
            <a:pPr lvl="1"/>
            <a:r>
              <a:rPr lang="pt-BR" dirty="0" smtClean="0"/>
              <a:t>Quais ações tomar para reduzir </a:t>
            </a:r>
            <a:r>
              <a:rPr lang="pt-BR" dirty="0"/>
              <a:t>os custos? </a:t>
            </a:r>
            <a:endParaRPr lang="pt-BR" dirty="0" smtClean="0"/>
          </a:p>
          <a:p>
            <a:pPr lvl="1"/>
            <a:r>
              <a:rPr lang="pt-BR" dirty="0" smtClean="0"/>
              <a:t>Quais investimentos realizar para expandir a empresa?</a:t>
            </a:r>
          </a:p>
          <a:p>
            <a:pPr lvl="1"/>
            <a:r>
              <a:rPr lang="pt-BR" dirty="0" smtClean="0"/>
              <a:t>Quais benefícios a empresa pode oferecer aos seus colaboradores?</a:t>
            </a:r>
          </a:p>
          <a:p>
            <a:pPr lvl="1"/>
            <a:r>
              <a:rPr lang="pt-BR" dirty="0" smtClean="0"/>
              <a:t>Etc.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57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pt-BR" sz="4400" b="1" dirty="0" smtClean="0"/>
              <a:t>Usuários da contabilidade</a:t>
            </a:r>
            <a:endParaRPr lang="pt-BR" sz="44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Governo: </a:t>
            </a:r>
            <a:r>
              <a:rPr lang="pt-BR" dirty="0" smtClean="0"/>
              <a:t>Utilizam </a:t>
            </a:r>
            <a:r>
              <a:rPr lang="pt-BR" dirty="0"/>
              <a:t>as informações contábeis </a:t>
            </a:r>
            <a:r>
              <a:rPr lang="pt-BR" dirty="0" smtClean="0"/>
              <a:t>para </a:t>
            </a:r>
            <a:r>
              <a:rPr lang="pt-BR" dirty="0" smtClean="0"/>
              <a:t>determinar a obtenção </a:t>
            </a:r>
            <a:r>
              <a:rPr lang="pt-BR" dirty="0" smtClean="0"/>
              <a:t>de receitas por meio </a:t>
            </a:r>
            <a:r>
              <a:rPr lang="pt-BR" dirty="0" smtClean="0"/>
              <a:t>do recolhimento de tributos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Além dessa finalidade, o governo também usa as informações contábeis para auxiliar nas análises econômicas e conjunturais, bem como </a:t>
            </a:r>
            <a:r>
              <a:rPr lang="pt-BR" dirty="0" smtClean="0"/>
              <a:t>para tomar </a:t>
            </a:r>
            <a:r>
              <a:rPr lang="pt-BR" dirty="0" smtClean="0"/>
              <a:t>decisões </a:t>
            </a:r>
            <a:r>
              <a:rPr lang="pt-BR" dirty="0" smtClean="0"/>
              <a:t>de políticas econômico-sociais</a:t>
            </a:r>
            <a:r>
              <a:rPr lang="pt-BR" dirty="0" smtClean="0"/>
              <a:t> 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1 | Introdução à contabilidade e ao patrimônio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2DDCB-B80A-4AAA-8C7B-D3DEAF70919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8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3426</Words>
  <Application>Microsoft Office PowerPoint</Application>
  <PresentationFormat>Apresentação na tela (16:9)</PresentationFormat>
  <Paragraphs>430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Contabilidade Introdutória</vt:lpstr>
      <vt:lpstr>A contabilidade</vt:lpstr>
      <vt:lpstr>Contabilidade</vt:lpstr>
      <vt:lpstr>Patrimônio</vt:lpstr>
      <vt:lpstr>Funções da contabilidade</vt:lpstr>
      <vt:lpstr>Controle patrimonial</vt:lpstr>
      <vt:lpstr>Usuários da contabilidade</vt:lpstr>
      <vt:lpstr>Usuários da contabilidade</vt:lpstr>
      <vt:lpstr>Usuários da contabilidade</vt:lpstr>
      <vt:lpstr>Usuários da contabilidade</vt:lpstr>
      <vt:lpstr>Usuários da contabilidade</vt:lpstr>
      <vt:lpstr>Usuários da contabilidade</vt:lpstr>
      <vt:lpstr>Tipos de entidades</vt:lpstr>
      <vt:lpstr>Aplicação da contabilidade</vt:lpstr>
      <vt:lpstr>Contador: o profissional</vt:lpstr>
      <vt:lpstr>Contador: algumas áreas de atuação</vt:lpstr>
      <vt:lpstr>Legislação, normas e princípios contábeis</vt:lpstr>
      <vt:lpstr>Contexto</vt:lpstr>
      <vt:lpstr>Contabilidade</vt:lpstr>
      <vt:lpstr>IASC</vt:lpstr>
      <vt:lpstr>IASB</vt:lpstr>
      <vt:lpstr>CPC</vt:lpstr>
      <vt:lpstr>CPC</vt:lpstr>
      <vt:lpstr>CPC</vt:lpstr>
      <vt:lpstr>Lei das S.A. (Sociedades Anônimas)</vt:lpstr>
      <vt:lpstr>Lei das S.A. (Sociedades Anônimas)</vt:lpstr>
      <vt:lpstr>Lei das S.A. – continuação...</vt:lpstr>
      <vt:lpstr>Contabilidade</vt:lpstr>
      <vt:lpstr>Das informações contábeis (resolução 1.374/11)</vt:lpstr>
      <vt:lpstr>Das informações contábeis (resolução 1.374/11)</vt:lpstr>
      <vt:lpstr>O patrimônio</vt:lpstr>
      <vt:lpstr>Patrimônio</vt:lpstr>
      <vt:lpstr>Os bens</vt:lpstr>
      <vt:lpstr>Os direitos</vt:lpstr>
      <vt:lpstr>As obrigações</vt:lpstr>
      <vt:lpstr>A estrutura do patrimônio</vt:lpstr>
      <vt:lpstr>Situação líquida da empresa</vt:lpstr>
      <vt:lpstr>Capital</vt:lpstr>
      <vt:lpstr>Capital: subscrito, integralizado e a integralizar</vt:lpstr>
      <vt:lpstr>Passivo</vt:lpstr>
      <vt:lpstr>Balanço Patrimonial</vt:lpstr>
      <vt:lpstr>Atividade</vt:lpstr>
      <vt:lpstr>Atividade - resolução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Microeconomia</dc:title>
  <dc:creator>Diego Fernandes Emiliano Silva</dc:creator>
  <cp:lastModifiedBy>Diego Fernandes Emiliano Silva</cp:lastModifiedBy>
  <cp:revision>126</cp:revision>
  <dcterms:created xsi:type="dcterms:W3CDTF">2019-02-06T19:16:14Z</dcterms:created>
  <dcterms:modified xsi:type="dcterms:W3CDTF">2020-09-16T01:20:52Z</dcterms:modified>
</cp:coreProperties>
</file>