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371" r:id="rId3"/>
    <p:sldId id="327" r:id="rId4"/>
    <p:sldId id="294" r:id="rId5"/>
    <p:sldId id="328" r:id="rId6"/>
    <p:sldId id="295" r:id="rId7"/>
    <p:sldId id="296" r:id="rId8"/>
    <p:sldId id="329" r:id="rId9"/>
    <p:sldId id="310" r:id="rId10"/>
    <p:sldId id="311" r:id="rId11"/>
    <p:sldId id="312" r:id="rId12"/>
    <p:sldId id="313" r:id="rId13"/>
    <p:sldId id="314" r:id="rId14"/>
    <p:sldId id="330" r:id="rId15"/>
    <p:sldId id="315" r:id="rId16"/>
    <p:sldId id="316" r:id="rId17"/>
    <p:sldId id="331" r:id="rId18"/>
    <p:sldId id="317" r:id="rId19"/>
    <p:sldId id="332" r:id="rId20"/>
    <p:sldId id="318" r:id="rId21"/>
    <p:sldId id="333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60" r:id="rId48"/>
    <p:sldId id="361" r:id="rId49"/>
    <p:sldId id="362" r:id="rId50"/>
    <p:sldId id="365" r:id="rId51"/>
    <p:sldId id="366" r:id="rId52"/>
    <p:sldId id="367" r:id="rId53"/>
    <p:sldId id="368" r:id="rId54"/>
    <p:sldId id="369" r:id="rId55"/>
    <p:sldId id="370" r:id="rId56"/>
  </p:sldIdLst>
  <p:sldSz cx="11522075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564" y="-96"/>
      </p:cViewPr>
      <p:guideLst>
        <p:guide orient="horz" pos="2041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Direito creditório é o direito de receber dinheiro ou títulos, sejam eles oriundos de operações financeiras, comerciais, imobiliárias ou mesmo de ativos financeiros e investimentos.</a:t>
            </a:r>
            <a:endParaRPr lang="pt-BR" sz="1200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68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Prof. Diego Fernandes Emiliano </a:t>
            </a:r>
            <a:r>
              <a:rPr lang="pt-BR" sz="3600" dirty="0" smtClean="0"/>
              <a:t>Silva</a:t>
            </a:r>
            <a:r>
              <a:rPr lang="pt-BR" sz="3600" dirty="0" smtClean="0"/>
              <a:t>	</a:t>
            </a:r>
            <a:endParaRPr lang="pt-BR" sz="360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Mercado de </a:t>
            </a:r>
            <a:r>
              <a:rPr lang="pt-BR" b="1" dirty="0" smtClean="0"/>
              <a:t>Capitais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767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Entidade com atuação em </a:t>
            </a:r>
            <a:r>
              <a:rPr lang="pt-BR" dirty="0"/>
              <a:t>várias frentes com a missão </a:t>
            </a:r>
            <a:r>
              <a:rPr lang="pt-BR" dirty="0" smtClean="0"/>
              <a:t>de:</a:t>
            </a:r>
          </a:p>
          <a:p>
            <a:pPr lvl="1"/>
            <a:r>
              <a:rPr lang="pt-BR" dirty="0" smtClean="0"/>
              <a:t>Estimular </a:t>
            </a:r>
            <a:r>
              <a:rPr lang="pt-BR" dirty="0"/>
              <a:t>a cooperação </a:t>
            </a:r>
            <a:r>
              <a:rPr lang="pt-BR" dirty="0" smtClean="0"/>
              <a:t>e auxiliar </a:t>
            </a:r>
            <a:r>
              <a:rPr lang="pt-BR" dirty="0"/>
              <a:t>no desenvolvimento </a:t>
            </a:r>
            <a:r>
              <a:rPr lang="pt-BR" dirty="0" smtClean="0"/>
              <a:t>do comércio mundial;</a:t>
            </a:r>
          </a:p>
          <a:p>
            <a:pPr lvl="1"/>
            <a:r>
              <a:rPr lang="pt-BR" dirty="0" smtClean="0"/>
              <a:t>Cuidar </a:t>
            </a:r>
            <a:r>
              <a:rPr lang="pt-BR" dirty="0"/>
              <a:t>da </a:t>
            </a:r>
            <a:r>
              <a:rPr lang="pt-BR" dirty="0" smtClean="0"/>
              <a:t>estabilidade entre </a:t>
            </a:r>
            <a:r>
              <a:rPr lang="pt-BR" dirty="0"/>
              <a:t>as moedas de cada </a:t>
            </a:r>
            <a:r>
              <a:rPr lang="pt-BR" dirty="0" smtClean="0"/>
              <a:t>país; </a:t>
            </a:r>
          </a:p>
          <a:p>
            <a:pPr lvl="1"/>
            <a:r>
              <a:rPr lang="pt-BR" dirty="0" smtClean="0"/>
              <a:t>Atribuir um </a:t>
            </a:r>
            <a:r>
              <a:rPr lang="pt-BR" dirty="0"/>
              <a:t>grau de confiabilidade </a:t>
            </a:r>
            <a:r>
              <a:rPr lang="pt-BR" dirty="0" smtClean="0"/>
              <a:t>aos países </a:t>
            </a:r>
            <a:r>
              <a:rPr lang="pt-BR" dirty="0"/>
              <a:t>membros, em função de suas dívidas externas.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10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Fundo Monetário Internacional (FMI)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705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Possuem atribuições diferentes em cada país.</a:t>
            </a:r>
          </a:p>
          <a:p>
            <a:endParaRPr lang="pt-BR" dirty="0"/>
          </a:p>
          <a:p>
            <a:r>
              <a:rPr lang="pt-BR" dirty="0" smtClean="0"/>
              <a:t>A missão principal é o de assegurar </a:t>
            </a:r>
            <a:r>
              <a:rPr lang="pt-BR" dirty="0"/>
              <a:t>o equilíbrio </a:t>
            </a:r>
            <a:r>
              <a:rPr lang="pt-BR" dirty="0" smtClean="0"/>
              <a:t>monetário do país.</a:t>
            </a:r>
          </a:p>
          <a:p>
            <a:endParaRPr lang="pt-BR" dirty="0"/>
          </a:p>
          <a:p>
            <a:r>
              <a:rPr lang="pt-BR" dirty="0" smtClean="0"/>
              <a:t>O Banco Central brasileiro chama-se </a:t>
            </a:r>
            <a:r>
              <a:rPr lang="pt-BR" b="1" dirty="0" smtClean="0"/>
              <a:t>Banco Central do Brasil (BACEN).</a:t>
            </a:r>
            <a:endParaRPr lang="pt-BR" dirty="0" smtClean="0"/>
          </a:p>
          <a:p>
            <a:pPr lvl="1"/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Bancos Centrais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809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Ele é formado por subsistemas.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b="1" dirty="0"/>
              <a:t>s</a:t>
            </a:r>
            <a:r>
              <a:rPr lang="pt-BR" b="1" dirty="0" smtClean="0"/>
              <a:t>ubsistema normativo </a:t>
            </a:r>
            <a:r>
              <a:rPr lang="pt-BR" dirty="0" smtClean="0"/>
              <a:t>é responsável pela criação de normas para que o sistema financeiro nacional funcione perfeitamente, garantindo segurança as transações.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Ele é composto pelo:</a:t>
            </a:r>
          </a:p>
          <a:p>
            <a:pPr lvl="1"/>
            <a:r>
              <a:rPr lang="pt-BR" b="1" dirty="0" smtClean="0"/>
              <a:t>Conselho Monetário Nacional (CMN)</a:t>
            </a:r>
          </a:p>
          <a:p>
            <a:pPr lvl="2"/>
            <a:r>
              <a:rPr lang="pt-BR" i="1" dirty="0" smtClean="0"/>
              <a:t>formado pelo ministro da Economia, pelo ministro do Planejamento e Orçamento  e pelo Presidente do Banco Central</a:t>
            </a:r>
            <a:endParaRPr lang="pt-BR" b="1" i="1" dirty="0" smtClean="0"/>
          </a:p>
          <a:p>
            <a:pPr lvl="1"/>
            <a:r>
              <a:rPr lang="pt-BR" b="1" dirty="0" smtClean="0"/>
              <a:t>Banco Central do Brasil (BACEN)</a:t>
            </a:r>
          </a:p>
          <a:p>
            <a:pPr lvl="1"/>
            <a:r>
              <a:rPr lang="pt-BR" b="1" dirty="0" smtClean="0"/>
              <a:t>Comissão de Valores Mobiliários (CVM)</a:t>
            </a:r>
          </a:p>
          <a:p>
            <a:pPr lvl="1"/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12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Sistema financeiro nacional (brasileiro)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735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Melhorar a utilização de moeda internacional, conciliando o volume de pagamentos internacionais do Brasil</a:t>
            </a:r>
          </a:p>
          <a:p>
            <a:endParaRPr lang="pt-BR" dirty="0" smtClean="0"/>
          </a:p>
          <a:p>
            <a:r>
              <a:rPr lang="pt-BR" dirty="0" smtClean="0"/>
              <a:t>Gerar condições para o desenvolvimento do país através da melhor aplicação dos bancos públicos e provados</a:t>
            </a:r>
          </a:p>
          <a:p>
            <a:endParaRPr lang="pt-BR" dirty="0" smtClean="0"/>
          </a:p>
          <a:p>
            <a:r>
              <a:rPr lang="pt-BR" dirty="0" smtClean="0"/>
              <a:t>Promover a eficácia nos sistemas de pagamentos via melhoria nas instituições e seus produtos</a:t>
            </a:r>
          </a:p>
          <a:p>
            <a:endParaRPr lang="pt-BR" dirty="0" smtClean="0"/>
          </a:p>
          <a:p>
            <a:r>
              <a:rPr lang="pt-BR" dirty="0" smtClean="0"/>
              <a:t>Cuidar da saúde financeira dos bancos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13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Objetivos do CMN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735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Coordenar, junto com o congresso, políticas monetárias, de crédito, orçamentárias, fiscal e da dívida pública</a:t>
            </a:r>
          </a:p>
          <a:p>
            <a:endParaRPr lang="pt-BR" dirty="0" smtClean="0"/>
          </a:p>
          <a:p>
            <a:r>
              <a:rPr lang="pt-BR" dirty="0" smtClean="0"/>
              <a:t>Autorizar a emissão de moeda e direcionar a política de câmbio</a:t>
            </a:r>
          </a:p>
          <a:p>
            <a:endParaRPr lang="pt-BR" dirty="0" smtClean="0"/>
          </a:p>
          <a:p>
            <a:r>
              <a:rPr lang="pt-BR" dirty="0" smtClean="0"/>
              <a:t>Aprovar o orçamento do BACEN</a:t>
            </a:r>
          </a:p>
          <a:p>
            <a:endParaRPr lang="pt-BR" dirty="0" smtClean="0"/>
          </a:p>
          <a:p>
            <a:r>
              <a:rPr lang="pt-BR" dirty="0" smtClean="0"/>
              <a:t>Normatizar o funcionamento das instituições financeiras</a:t>
            </a:r>
          </a:p>
          <a:p>
            <a:pPr lvl="1"/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14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Objetivos do CMN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213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Órgão intermediário entre o CMN e as instituições financeiras.</a:t>
            </a:r>
          </a:p>
          <a:p>
            <a:endParaRPr lang="pt-BR" dirty="0"/>
          </a:p>
          <a:p>
            <a:r>
              <a:rPr lang="pt-BR" dirty="0" smtClean="0"/>
              <a:t>Visa assegurar o equilíbrio monetário.</a:t>
            </a:r>
          </a:p>
          <a:p>
            <a:endParaRPr lang="pt-BR" dirty="0"/>
          </a:p>
          <a:p>
            <a:r>
              <a:rPr lang="pt-BR" dirty="0" smtClean="0"/>
              <a:t>Cumpre e verifica os cumprimentos das normas do CMN pelas instituições financeiras.</a:t>
            </a:r>
            <a:endParaRPr lang="pt-BR" dirty="0"/>
          </a:p>
          <a:p>
            <a:pPr lvl="1"/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15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do BACEN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634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Está ligada ao mercado de capitais.</a:t>
            </a:r>
          </a:p>
          <a:p>
            <a:endParaRPr lang="pt-BR" dirty="0"/>
          </a:p>
          <a:p>
            <a:r>
              <a:rPr lang="pt-BR" dirty="0" smtClean="0"/>
              <a:t>Tem a função de disciplinar, fiscalizar e auxiliar a expansão do mercado de valores mobiliários</a:t>
            </a:r>
            <a:r>
              <a:rPr lang="pt-BR" dirty="0"/>
              <a:t>.</a:t>
            </a:r>
            <a:endParaRPr lang="pt-BR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16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Função da CVM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328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As empresas a se capitalizarem </a:t>
            </a:r>
          </a:p>
          <a:p>
            <a:pPr marL="971550" lvl="1" indent="-457200"/>
            <a:r>
              <a:rPr lang="pt-BR" i="1" dirty="0" smtClean="0"/>
              <a:t>$ para projetos e processos</a:t>
            </a:r>
          </a:p>
          <a:p>
            <a:pPr marL="971550" lvl="1" indent="-457200"/>
            <a:r>
              <a:rPr lang="pt-BR" i="1" dirty="0" smtClean="0"/>
              <a:t>Possibilidade de obtenção de recursos com custos mais baixos quando comparado com os empréstimos bancários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Os investidores em suas aplicações </a:t>
            </a:r>
          </a:p>
          <a:p>
            <a:pPr lvl="1"/>
            <a:r>
              <a:rPr lang="pt-BR" i="1" dirty="0"/>
              <a:t>G</a:t>
            </a:r>
            <a:r>
              <a:rPr lang="pt-BR" i="1" dirty="0" smtClean="0"/>
              <a:t>arantindo condições favoráveis, com regras, informações e transparência</a:t>
            </a:r>
          </a:p>
          <a:p>
            <a:pPr lvl="1"/>
            <a:r>
              <a:rPr lang="pt-BR" i="1" dirty="0" smtClean="0"/>
              <a:t>Isso permite maior segurança para os investidores durante a avaliação de risco/retorno de cada papel</a:t>
            </a:r>
            <a:r>
              <a:rPr lang="pt-BR" dirty="0" smtClean="0"/>
              <a:t>  </a:t>
            </a:r>
          </a:p>
          <a:p>
            <a:pPr lvl="1"/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17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 CVM auxilia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34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Cria e estabelece normas e procedimentos para os agentes e empresas operarem no mercado de capitais;</a:t>
            </a:r>
          </a:p>
          <a:p>
            <a:endParaRPr lang="pt-BR" dirty="0" smtClean="0"/>
          </a:p>
          <a:p>
            <a:r>
              <a:rPr lang="pt-BR" dirty="0" smtClean="0"/>
              <a:t>Fiscaliza o cumprimento das normas;</a:t>
            </a:r>
          </a:p>
          <a:p>
            <a:endParaRPr lang="pt-BR" dirty="0" smtClean="0"/>
          </a:p>
          <a:p>
            <a:r>
              <a:rPr lang="pt-BR" dirty="0" smtClean="0"/>
              <a:t>Processa e disponibiliza informações </a:t>
            </a:r>
            <a:r>
              <a:rPr lang="pt-BR" dirty="0"/>
              <a:t>a</a:t>
            </a:r>
            <a:r>
              <a:rPr lang="pt-BR" dirty="0" smtClean="0"/>
              <a:t>os interessados (mercado);</a:t>
            </a:r>
          </a:p>
          <a:p>
            <a:endParaRPr lang="pt-BR" dirty="0"/>
          </a:p>
          <a:p>
            <a:r>
              <a:rPr lang="pt-BR" dirty="0" smtClean="0"/>
              <a:t>Emite, distribui, negocia e intermedeia todo o processo de compra e venda de valores mobiliários (ações);</a:t>
            </a:r>
          </a:p>
          <a:p>
            <a:endParaRPr lang="pt-BR" dirty="0" smtClean="0"/>
          </a:p>
          <a:p>
            <a:pPr lvl="1"/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18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da CVM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328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Realizar auditorias através de profissionais independentes nas empresas (principalmente nos processos de aberturas de capital);</a:t>
            </a:r>
          </a:p>
          <a:p>
            <a:endParaRPr lang="pt-BR" dirty="0" smtClean="0"/>
          </a:p>
          <a:p>
            <a:r>
              <a:rPr lang="pt-BR" dirty="0" smtClean="0"/>
              <a:t>Verificar se as demonstrações financeiras estão de acordo com a legislação, normas e princípios de contabilidade);</a:t>
            </a:r>
          </a:p>
          <a:p>
            <a:endParaRPr lang="pt-BR" dirty="0"/>
          </a:p>
          <a:p>
            <a:r>
              <a:rPr lang="pt-BR" dirty="0" smtClean="0"/>
              <a:t>Estimular as pessoas a pouparem e investirem;</a:t>
            </a:r>
          </a:p>
          <a:p>
            <a:endParaRPr lang="pt-BR" dirty="0" smtClean="0"/>
          </a:p>
          <a:p>
            <a:r>
              <a:rPr lang="pt-BR" dirty="0" smtClean="0"/>
              <a:t>Garantir que o mercado funcione com eficiência;</a:t>
            </a:r>
          </a:p>
          <a:p>
            <a:endParaRPr lang="pt-BR" dirty="0" smtClean="0"/>
          </a:p>
          <a:p>
            <a:r>
              <a:rPr lang="pt-BR" dirty="0" smtClean="0"/>
              <a:t>Evitar fraudes.</a:t>
            </a:r>
          </a:p>
          <a:p>
            <a:endParaRPr lang="pt-BR" dirty="0" smtClean="0"/>
          </a:p>
          <a:p>
            <a:pPr lvl="1"/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19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da CVM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310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Subsistema normativo e de intermediação, liquidação e custódia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522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Se tratam de instituições financeiras que intermediam as operações entre os investidores e captadores (empresas).</a:t>
            </a:r>
          </a:p>
          <a:p>
            <a:endParaRPr lang="pt-BR" b="1" dirty="0"/>
          </a:p>
          <a:p>
            <a:r>
              <a:rPr lang="pt-BR" dirty="0" smtClean="0"/>
              <a:t>Fazem parte: </a:t>
            </a:r>
            <a:r>
              <a:rPr lang="pt-BR" dirty="0"/>
              <a:t>instituições bancárias e não bancárias</a:t>
            </a:r>
            <a:r>
              <a:rPr lang="pt-BR" dirty="0" smtClean="0"/>
              <a:t>, como </a:t>
            </a:r>
            <a:r>
              <a:rPr lang="pt-BR" dirty="0"/>
              <a:t>os distribuidores de títulos e </a:t>
            </a:r>
            <a:r>
              <a:rPr lang="pt-BR" dirty="0" smtClean="0"/>
              <a:t>valores mobiliários.</a:t>
            </a:r>
          </a:p>
          <a:p>
            <a:endParaRPr lang="pt-BR" dirty="0"/>
          </a:p>
          <a:p>
            <a:r>
              <a:rPr lang="pt-BR" dirty="0" smtClean="0"/>
              <a:t>Por exemplo, a Bolsa </a:t>
            </a:r>
            <a:r>
              <a:rPr lang="pt-BR" dirty="0"/>
              <a:t>de </a:t>
            </a:r>
            <a:r>
              <a:rPr lang="pt-BR" dirty="0" smtClean="0"/>
              <a:t>Valores (BMF&amp;BOVESPA) </a:t>
            </a:r>
            <a:r>
              <a:rPr lang="pt-BR" dirty="0"/>
              <a:t>pertence ao grupo dos distribuidores de </a:t>
            </a:r>
            <a:r>
              <a:rPr lang="pt-BR" dirty="0" smtClean="0"/>
              <a:t>títulos e </a:t>
            </a:r>
            <a:r>
              <a:rPr lang="pt-BR" dirty="0"/>
              <a:t>valores </a:t>
            </a:r>
            <a:r>
              <a:rPr lang="pt-BR" dirty="0" smtClean="0"/>
              <a:t>mobiliários.</a:t>
            </a:r>
          </a:p>
          <a:p>
            <a:endParaRPr lang="pt-BR" dirty="0"/>
          </a:p>
          <a:p>
            <a:r>
              <a:rPr lang="pt-BR" dirty="0" smtClean="0"/>
              <a:t>Os agentes intermediários devem seguir as regras impostas pelos órgãos que normatizam e regulam o mercado. 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20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Agentes intermediários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638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Foi criada a </a:t>
            </a:r>
            <a:r>
              <a:rPr lang="pt-BR" b="1" dirty="0" smtClean="0"/>
              <a:t>Companhia Brasileira de Liquidação e Custódia (CBLC).</a:t>
            </a:r>
          </a:p>
          <a:p>
            <a:pPr lvl="1"/>
            <a:r>
              <a:rPr lang="pt-BR" dirty="0" smtClean="0"/>
              <a:t>Criada em 1998.</a:t>
            </a:r>
          </a:p>
          <a:p>
            <a:pPr lvl="1"/>
            <a:r>
              <a:rPr lang="pt-BR" dirty="0" smtClean="0"/>
              <a:t>Visa agilizar e garantir a segurança das operações no mercado de capitais.</a:t>
            </a:r>
          </a:p>
          <a:p>
            <a:endParaRPr lang="pt-BR" dirty="0" smtClean="0"/>
          </a:p>
          <a:p>
            <a:r>
              <a:rPr lang="pt-BR" dirty="0" smtClean="0"/>
              <a:t>Ela atua </a:t>
            </a:r>
            <a:r>
              <a:rPr lang="pt-BR" dirty="0"/>
              <a:t>como depositária das ações </a:t>
            </a:r>
            <a:r>
              <a:rPr lang="pt-BR" dirty="0" smtClean="0"/>
              <a:t>das empresas </a:t>
            </a:r>
            <a:r>
              <a:rPr lang="pt-BR" dirty="0"/>
              <a:t>e outros produtos do mercado </a:t>
            </a:r>
            <a:r>
              <a:rPr lang="pt-BR" dirty="0" smtClean="0"/>
              <a:t>financeiro.</a:t>
            </a:r>
          </a:p>
          <a:p>
            <a:endParaRPr lang="pt-BR" dirty="0"/>
          </a:p>
          <a:p>
            <a:r>
              <a:rPr lang="pt-BR" dirty="0" smtClean="0"/>
              <a:t>A CVL é responsável </a:t>
            </a:r>
            <a:r>
              <a:rPr lang="pt-BR" dirty="0"/>
              <a:t>pelo recebimento dos investidores (compensação) </a:t>
            </a:r>
            <a:r>
              <a:rPr lang="pt-BR" dirty="0" smtClean="0"/>
              <a:t>e liquidação </a:t>
            </a:r>
            <a:r>
              <a:rPr lang="pt-BR" dirty="0"/>
              <a:t>(direcionamento do dinheiro) junto aos captadores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Exemplo – processo de recebimento e repassa pela compra de um título: </a:t>
            </a:r>
          </a:p>
          <a:p>
            <a:pPr lvl="1"/>
            <a:r>
              <a:rPr lang="pt-BR" dirty="0" smtClean="0"/>
              <a:t>CVL recebe valor pela compra de um título, entrega o título ao comprador (investidor) e repassa o valor recebido para o vendedor (empresa). </a:t>
            </a:r>
          </a:p>
          <a:p>
            <a:pPr lvl="1"/>
            <a:r>
              <a:rPr lang="pt-BR" dirty="0" smtClean="0"/>
              <a:t>Processo dura cerca de 5 dias, sendo 2 para transferência do título e 3 no repasse do valor para a empresa.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21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Para aprimorar segurança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344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Bolsa de valores, mercado de capitais e mercado de valores mobiliários</a:t>
            </a:r>
            <a:endParaRPr lang="pt-BR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1.2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0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pt-BR" b="1" dirty="0" smtClean="0"/>
              <a:t>Mercado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Local onde são transacionados diversos produtos, bens e serviços.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Participam do mercado, agentes interessados em comprar e em vender. </a:t>
            </a:r>
          </a:p>
          <a:p>
            <a:pPr lvl="1"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b="1" dirty="0" smtClean="0"/>
              <a:t>Exemplos de mercados (na economia)</a:t>
            </a: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dirty="0" smtClean="0"/>
              <a:t>Mercado de bens e serviços 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Mercado de fatores de produção</a:t>
            </a:r>
            <a:endParaRPr lang="pt-BR" b="1" dirty="0" smtClean="0"/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23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8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b="1" dirty="0" smtClean="0"/>
              <a:t>Mercado financeiro: 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Apoia o mercado de produção.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Faz a aproximação dos poupadores e investidores. </a:t>
            </a:r>
          </a:p>
          <a:p>
            <a:pPr lvl="1"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b="1" dirty="0" smtClean="0"/>
              <a:t>No mercado financeiro, temos:</a:t>
            </a: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b="1" dirty="0" smtClean="0"/>
              <a:t>Mercado monetário: </a:t>
            </a:r>
            <a:r>
              <a:rPr lang="pt-BR" dirty="0" smtClean="0"/>
              <a:t>responsável pela comercialização de crédito e títulos.</a:t>
            </a:r>
          </a:p>
          <a:p>
            <a:pPr lvl="1">
              <a:lnSpc>
                <a:spcPct val="110000"/>
              </a:lnSpc>
            </a:pPr>
            <a:r>
              <a:rPr lang="pt-BR" b="1" dirty="0" smtClean="0"/>
              <a:t>Mercado de capitais (foco da disciplina): </a:t>
            </a:r>
            <a:r>
              <a:rPr lang="pt-BR" dirty="0" smtClean="0"/>
              <a:t>responsável pela compra e venda de títulos e valores mobiliários (ações)</a:t>
            </a:r>
            <a:r>
              <a:rPr lang="pt-BR" b="1" dirty="0"/>
              <a:t>.</a:t>
            </a:r>
            <a:endParaRPr lang="pt-BR" b="1" dirty="0" smtClean="0"/>
          </a:p>
          <a:p>
            <a:pPr lvl="1"/>
            <a:endParaRPr lang="pt-BR" b="1" dirty="0" smtClean="0"/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24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 financeiro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6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O mercado </a:t>
            </a:r>
            <a:r>
              <a:rPr lang="pt-BR" dirty="0"/>
              <a:t>de </a:t>
            </a:r>
            <a:r>
              <a:rPr lang="pt-BR" dirty="0" smtClean="0"/>
              <a:t>capitais pode ser entendido como sendo um sistema de entidades, regras, </a:t>
            </a:r>
            <a:r>
              <a:rPr lang="pt-BR" dirty="0"/>
              <a:t>leis, normas</a:t>
            </a:r>
            <a:r>
              <a:rPr lang="pt-BR" dirty="0" smtClean="0"/>
              <a:t>, procedimentos </a:t>
            </a:r>
            <a:r>
              <a:rPr lang="pt-BR" dirty="0"/>
              <a:t>e </a:t>
            </a:r>
            <a:r>
              <a:rPr lang="pt-BR" dirty="0" smtClean="0"/>
              <a:t>tecnologia.</a:t>
            </a:r>
            <a:endParaRPr lang="pt-BR" dirty="0"/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Nele são negociados documentos </a:t>
            </a:r>
            <a:r>
              <a:rPr lang="pt-BR" dirty="0"/>
              <a:t>que representem investimentos em dinheiro </a:t>
            </a:r>
            <a:r>
              <a:rPr lang="pt-BR" dirty="0" smtClean="0"/>
              <a:t>ou bens </a:t>
            </a:r>
            <a:r>
              <a:rPr lang="pt-BR" dirty="0"/>
              <a:t>que podem ser avaliados </a:t>
            </a:r>
            <a:r>
              <a:rPr lang="pt-BR" dirty="0" smtClean="0"/>
              <a:t>monetariamente.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As aquisições neste mercado são públicas, e os recursos movimentados servem para financiar </a:t>
            </a:r>
            <a:r>
              <a:rPr lang="pt-BR" dirty="0"/>
              <a:t>os projetos dos tomadores </a:t>
            </a:r>
            <a:r>
              <a:rPr lang="pt-BR" dirty="0" smtClean="0"/>
              <a:t>desses recursos.</a:t>
            </a:r>
          </a:p>
          <a:p>
            <a:pPr>
              <a:lnSpc>
                <a:spcPct val="120000"/>
              </a:lnSpc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dirty="0" smtClean="0"/>
              <a:t>A Comissão de Valores Mobiliários (CVM), define as regras e os participantes do mercado de capitais, como as empresas SA.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25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 de capitais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3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Bolsas </a:t>
            </a:r>
            <a:r>
              <a:rPr lang="pt-BR" b="1" dirty="0"/>
              <a:t>de </a:t>
            </a:r>
            <a:r>
              <a:rPr lang="pt-BR" b="1" dirty="0" smtClean="0"/>
              <a:t>valores: </a:t>
            </a:r>
            <a:r>
              <a:rPr lang="pt-BR" dirty="0" smtClean="0"/>
              <a:t>são responsáveis pela comercialização dos títulos e valores mobiliários.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Depositárias: </a:t>
            </a:r>
            <a:r>
              <a:rPr lang="pt-BR" dirty="0" smtClean="0"/>
              <a:t>locais onde os títulos e valores mobiliários são custodiados.</a:t>
            </a:r>
          </a:p>
          <a:p>
            <a:pPr lvl="1">
              <a:lnSpc>
                <a:spcPct val="120000"/>
              </a:lnSpc>
            </a:pPr>
            <a:endParaRPr lang="pt-BR" b="1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Consultorias: </a:t>
            </a:r>
            <a:r>
              <a:rPr lang="pt-BR" dirty="0" smtClean="0"/>
              <a:t>responsáveis por assessorar o mercado.</a:t>
            </a:r>
          </a:p>
          <a:p>
            <a:pPr>
              <a:lnSpc>
                <a:spcPct val="120000"/>
              </a:lnSpc>
            </a:pPr>
            <a:endParaRPr lang="pt-BR" b="1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Analistas de mercado de valores mobiliários: </a:t>
            </a:r>
            <a:r>
              <a:rPr lang="pt-BR" dirty="0" smtClean="0"/>
              <a:t>analisam os dados e os transformam em informações para que o mercado possa tomar decisões.</a:t>
            </a:r>
            <a:endParaRPr lang="pt-BR" b="1" dirty="0" smtClean="0"/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26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Participantes do mercado de capitais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7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pt-BR" b="1" dirty="0" smtClean="0"/>
              <a:t>Empresas </a:t>
            </a:r>
            <a:r>
              <a:rPr lang="pt-BR" b="1" dirty="0"/>
              <a:t>de </a:t>
            </a:r>
            <a:r>
              <a:rPr lang="pt-BR" b="1" dirty="0" smtClean="0"/>
              <a:t>auditoria: </a:t>
            </a:r>
            <a:r>
              <a:rPr lang="pt-BR" dirty="0" smtClean="0"/>
              <a:t>responsáveis pela verificação das informações das empresas.</a:t>
            </a:r>
          </a:p>
          <a:p>
            <a:pPr>
              <a:lnSpc>
                <a:spcPct val="110000"/>
              </a:lnSpc>
            </a:pPr>
            <a:endParaRPr lang="pt-BR" b="1" dirty="0" smtClean="0"/>
          </a:p>
          <a:p>
            <a:pPr>
              <a:lnSpc>
                <a:spcPct val="110000"/>
              </a:lnSpc>
            </a:pPr>
            <a:r>
              <a:rPr lang="pt-BR" b="1" dirty="0" smtClean="0"/>
              <a:t>Empresas de capital aberto: </a:t>
            </a:r>
            <a:r>
              <a:rPr lang="pt-BR" dirty="0" smtClean="0"/>
              <a:t>tomadores de recursos que disponibilizam os seus papeis para os investidores.</a:t>
            </a:r>
            <a:endParaRPr lang="pt-BR" b="1" dirty="0" smtClean="0"/>
          </a:p>
          <a:p>
            <a:pPr>
              <a:lnSpc>
                <a:spcPct val="110000"/>
              </a:lnSpc>
            </a:pPr>
            <a:endParaRPr lang="pt-BR" b="1" dirty="0" smtClean="0"/>
          </a:p>
          <a:p>
            <a:pPr>
              <a:lnSpc>
                <a:spcPct val="110000"/>
              </a:lnSpc>
            </a:pPr>
            <a:r>
              <a:rPr lang="pt-BR" b="1" dirty="0" smtClean="0"/>
              <a:t>Investidores: </a:t>
            </a:r>
            <a:r>
              <a:rPr lang="pt-BR" dirty="0" smtClean="0"/>
              <a:t>pessoas físicas ou jurídicas, nacionais ou estrangeiras, que fazem aplicações no mercado com as suas poupanças.</a:t>
            </a:r>
            <a:endParaRPr lang="pt-BR" b="1" dirty="0" smtClean="0"/>
          </a:p>
          <a:p>
            <a:pPr lvl="1"/>
            <a:endParaRPr lang="pt-BR" b="1" dirty="0" smtClean="0"/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27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Participantes do mercado de capitais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1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Mercado primário: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Neste mercado ocorre a subscrição (venda) de novas ações aos investidores interessados.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Esse mercado “fornece liquidez” para as empresas.</a:t>
            </a:r>
          </a:p>
          <a:p>
            <a:pPr>
              <a:lnSpc>
                <a:spcPct val="120000"/>
              </a:lnSpc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Mercado secundários: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Local onde as ações e papeis já existentes são comercializados.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Esse mercado “fornece liquidez” para o investidor.</a:t>
            </a:r>
          </a:p>
          <a:p>
            <a:pPr>
              <a:lnSpc>
                <a:spcPct val="120000"/>
              </a:lnSpc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Observação: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Investidores pode comprar e manter pelo tempo que desejar uma ação.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Sempre que ele resolver vender, a transação ocorre no mercado secundário.</a:t>
            </a:r>
            <a:endParaRPr lang="pt-BR" b="1" dirty="0" smtClean="0"/>
          </a:p>
          <a:p>
            <a:pPr lvl="1"/>
            <a:endParaRPr lang="pt-BR" b="1" dirty="0" smtClean="0"/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28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Estrutura do mercado de capitais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4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Para </a:t>
            </a:r>
            <a:r>
              <a:rPr lang="pt-BR" dirty="0"/>
              <a:t>as empresas, o mercado de capitais </a:t>
            </a:r>
            <a:r>
              <a:rPr lang="pt-BR" dirty="0" smtClean="0"/>
              <a:t>deve </a:t>
            </a:r>
            <a:r>
              <a:rPr lang="pt-BR" dirty="0"/>
              <a:t>ser fonte </a:t>
            </a:r>
            <a:r>
              <a:rPr lang="pt-BR" dirty="0" smtClean="0"/>
              <a:t>de liquidez </a:t>
            </a:r>
            <a:r>
              <a:rPr lang="pt-BR" dirty="0"/>
              <a:t>de </a:t>
            </a:r>
            <a:r>
              <a:rPr lang="pt-BR" dirty="0" smtClean="0"/>
              <a:t>recursos.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Já para os </a:t>
            </a:r>
            <a:r>
              <a:rPr lang="pt-BR" dirty="0"/>
              <a:t>investidores, a melhor alternativa </a:t>
            </a:r>
            <a:r>
              <a:rPr lang="pt-BR" dirty="0" smtClean="0"/>
              <a:t>de aplicação.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No Brasil, é preciso sabedoria nas intermediações, dada a existência:</a:t>
            </a:r>
          </a:p>
          <a:p>
            <a:pPr lvl="1">
              <a:lnSpc>
                <a:spcPct val="110000"/>
              </a:lnSpc>
            </a:pPr>
            <a:r>
              <a:rPr lang="pt-BR" dirty="0"/>
              <a:t>d</a:t>
            </a:r>
            <a:r>
              <a:rPr lang="pt-BR" dirty="0" smtClean="0"/>
              <a:t>e muita volatilidade; </a:t>
            </a:r>
          </a:p>
          <a:p>
            <a:pPr lvl="1">
              <a:lnSpc>
                <a:spcPct val="110000"/>
              </a:lnSpc>
            </a:pPr>
            <a:r>
              <a:rPr lang="pt-BR" dirty="0"/>
              <a:t>d</a:t>
            </a:r>
            <a:r>
              <a:rPr lang="pt-BR" dirty="0" smtClean="0"/>
              <a:t>e riscos altos;</a:t>
            </a:r>
          </a:p>
          <a:p>
            <a:pPr lvl="1">
              <a:lnSpc>
                <a:spcPct val="110000"/>
              </a:lnSpc>
            </a:pPr>
            <a:r>
              <a:rPr lang="pt-BR" dirty="0"/>
              <a:t>d</a:t>
            </a:r>
            <a:r>
              <a:rPr lang="pt-BR" dirty="0" smtClean="0"/>
              <a:t>e uma cultura de imediatismo (visão especulativa, que privilegia ganhos de CP).</a:t>
            </a:r>
          </a:p>
          <a:p>
            <a:pPr lvl="1"/>
            <a:endParaRPr lang="pt-BR" b="1" dirty="0" smtClean="0"/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29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Finalidade do mercado de capitais 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3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Muitas pessoas na sociedade desejam aplicar </a:t>
            </a:r>
            <a:r>
              <a:rPr lang="pt-BR" dirty="0"/>
              <a:t>ou emprestar </a:t>
            </a:r>
            <a:r>
              <a:rPr lang="pt-BR" dirty="0" smtClean="0"/>
              <a:t>recursos financeiros, com objetivo de aumentarem o seu patrimônio.</a:t>
            </a:r>
          </a:p>
          <a:p>
            <a:endParaRPr lang="pt-BR" dirty="0"/>
          </a:p>
          <a:p>
            <a:r>
              <a:rPr lang="pt-BR" dirty="0" smtClean="0"/>
              <a:t>Esse patrimônio poderá ser utilizado de muitas formas, tais como:</a:t>
            </a:r>
          </a:p>
          <a:p>
            <a:pPr lvl="1"/>
            <a:r>
              <a:rPr lang="pt-BR" dirty="0" smtClean="0"/>
              <a:t>Compra de um imóvel;</a:t>
            </a:r>
          </a:p>
          <a:p>
            <a:pPr lvl="1"/>
            <a:r>
              <a:rPr lang="pt-BR" dirty="0" smtClean="0"/>
              <a:t>Compra de um pacto de férias;</a:t>
            </a:r>
          </a:p>
          <a:p>
            <a:pPr lvl="1"/>
            <a:r>
              <a:rPr lang="pt-BR" dirty="0" smtClean="0"/>
              <a:t>Situações imprevistas;</a:t>
            </a:r>
          </a:p>
          <a:p>
            <a:pPr lvl="1"/>
            <a:r>
              <a:rPr lang="pt-BR" dirty="0" smtClean="0"/>
              <a:t>Etc.</a:t>
            </a:r>
          </a:p>
          <a:p>
            <a:endParaRPr lang="pt-BR" dirty="0"/>
          </a:p>
          <a:p>
            <a:r>
              <a:rPr lang="pt-BR" dirty="0" smtClean="0"/>
              <a:t> Essas transações (empréstimos / aplicações) são realizadas no mercado.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484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/>
              <a:t>Bolsa de </a:t>
            </a:r>
            <a:r>
              <a:rPr lang="pt-BR" b="1" dirty="0" smtClean="0"/>
              <a:t>Valores: </a:t>
            </a:r>
            <a:r>
              <a:rPr lang="pt-BR" dirty="0" smtClean="0"/>
              <a:t>instituição </a:t>
            </a:r>
            <a:r>
              <a:rPr lang="pt-BR" dirty="0"/>
              <a:t>que tem </a:t>
            </a:r>
            <a:r>
              <a:rPr lang="pt-BR" dirty="0" smtClean="0"/>
              <a:t>como objetivo </a:t>
            </a:r>
            <a:r>
              <a:rPr lang="pt-BR" dirty="0"/>
              <a:t>o comércio público de títulos e valores mobiliários.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Na bolsa de valores, ocorrem a oferta e a </a:t>
            </a:r>
            <a:r>
              <a:rPr lang="pt-BR" dirty="0"/>
              <a:t>demanda de </a:t>
            </a:r>
            <a:r>
              <a:rPr lang="pt-BR" dirty="0" smtClean="0"/>
              <a:t>títulos e valores mobiliários, e os preços destes papeis são dados de acordo com a lei de oferta e demanda.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Na bolsa de valores: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A</a:t>
            </a:r>
            <a:r>
              <a:rPr lang="pt-BR" dirty="0" smtClean="0"/>
              <a:t>penas os </a:t>
            </a:r>
            <a:r>
              <a:rPr lang="pt-BR" dirty="0"/>
              <a:t>títulos de empresas autorizadas são </a:t>
            </a:r>
            <a:r>
              <a:rPr lang="pt-BR" dirty="0" smtClean="0"/>
              <a:t>negociados.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Essas negociações são asseguradas </a:t>
            </a:r>
            <a:r>
              <a:rPr lang="pt-BR" dirty="0"/>
              <a:t>jurídica e </a:t>
            </a:r>
            <a:r>
              <a:rPr lang="pt-BR" dirty="0" smtClean="0"/>
              <a:t>economicamente, e devem ocorrer com transparência e sem manipulações no processo de fixação </a:t>
            </a:r>
            <a:r>
              <a:rPr lang="pt-BR" dirty="0"/>
              <a:t>dos preços</a:t>
            </a:r>
            <a:r>
              <a:rPr lang="pt-BR" dirty="0" smtClean="0"/>
              <a:t>.</a:t>
            </a:r>
          </a:p>
          <a:p>
            <a:endParaRPr lang="pt-BR" b="1" dirty="0"/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30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papel da Bolsa de Valores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9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Breve histórico das bolsas no Brasil: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Existência de algumas bolsas de valores até 1999, unificadas no ano 2000.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2008: União das operações da BM&amp;F e da BOVESPA → BM&amp;FBOVESPA.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BM&amp;FBOVESPA: negocia ações, contratos futuros e papeis atrelados a mercadorias e commodities.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Para aprimorar transações: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Iniciativas são feitas com ajuda da CVM</a:t>
            </a:r>
            <a:r>
              <a:rPr lang="pt-BR" dirty="0"/>
              <a:t>.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Para aprimorar a governança corporativa, foi feita a divisão dos negócios em Tradicional, Nível 1, Nível 2 e </a:t>
            </a:r>
            <a:r>
              <a:rPr lang="pt-BR" dirty="0" err="1" smtClean="0"/>
              <a:t>BovespaMais</a:t>
            </a:r>
            <a:r>
              <a:rPr lang="pt-B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Organização do Mercado de Balcão Organizado, responsável pelo sistema eletrônico de operações, e por supervisionar a liquidação das operações.</a:t>
            </a:r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31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 bolsa no Brasil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6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pt-BR" i="1" dirty="0" smtClean="0"/>
              <a:t>Vários </a:t>
            </a:r>
            <a:r>
              <a:rPr lang="pt-BR" i="1" dirty="0"/>
              <a:t>são os participantes do mercado de capitais, e todos juntos </a:t>
            </a:r>
            <a:r>
              <a:rPr lang="pt-BR" i="1" dirty="0" smtClean="0"/>
              <a:t>formam um </a:t>
            </a:r>
            <a:r>
              <a:rPr lang="pt-BR" i="1" dirty="0"/>
              <a:t>grande mercado cuja intenção é ser economicamente perfeito. </a:t>
            </a:r>
            <a:r>
              <a:rPr lang="pt-BR" i="1" dirty="0" smtClean="0"/>
              <a:t>O desenvolvimento </a:t>
            </a:r>
            <a:r>
              <a:rPr lang="pt-BR" i="1" dirty="0"/>
              <a:t>do país é muito favorecido, pois as necessidades </a:t>
            </a:r>
            <a:r>
              <a:rPr lang="pt-BR" i="1" dirty="0" smtClean="0"/>
              <a:t>produtivas necessitam </a:t>
            </a:r>
            <a:r>
              <a:rPr lang="pt-BR" i="1" dirty="0"/>
              <a:t>de crédito</a:t>
            </a:r>
            <a:r>
              <a:rPr lang="pt-BR" i="1" dirty="0" smtClean="0"/>
              <a:t>. </a:t>
            </a:r>
          </a:p>
          <a:p>
            <a:pPr marL="457200" lvl="1" indent="0">
              <a:buNone/>
            </a:pPr>
            <a:endParaRPr lang="pt-BR" i="1" dirty="0"/>
          </a:p>
          <a:p>
            <a:pPr marL="57150" indent="0">
              <a:buNone/>
            </a:pPr>
            <a:r>
              <a:rPr lang="pt-BR" dirty="0" smtClean="0"/>
              <a:t>Com base no fragmento acima, desenvolva uma redação de até 30 linhas mostrando por que o mercado </a:t>
            </a:r>
            <a:r>
              <a:rPr lang="pt-BR" dirty="0"/>
              <a:t>de capitais é fundamental para o crescimento </a:t>
            </a:r>
            <a:r>
              <a:rPr lang="pt-BR" dirty="0" smtClean="0"/>
              <a:t>econômico de um país.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32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9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1.3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33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Política de dividendos (ações) mercados à vista e a termo e mercado futuro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Títulos ou Valores Mobiliários: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Papeis, documentos e bens que “representam dinheiro”.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Investidores captam estes recursos dentro do mercado.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Com esses títulos eles pretendem ter ganhos.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Tipos de ganhos: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Renda fixa: </a:t>
            </a:r>
            <a:r>
              <a:rPr lang="pt-BR" dirty="0"/>
              <a:t>o</a:t>
            </a:r>
            <a:r>
              <a:rPr lang="pt-BR" dirty="0" smtClean="0"/>
              <a:t>s ganhos são conhecidos.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Renda variável: </a:t>
            </a:r>
            <a:r>
              <a:rPr lang="pt-BR" dirty="0"/>
              <a:t>o</a:t>
            </a:r>
            <a:r>
              <a:rPr lang="pt-BR" dirty="0" smtClean="0"/>
              <a:t>s ganhos não podem ser dimensionados no momento da compra, e dependem da valorização do papel adquirido.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Principais valores mobiliários negociados no mercado de capitais: </a:t>
            </a:r>
            <a:r>
              <a:rPr lang="pt-BR" dirty="0" smtClean="0"/>
              <a:t>Ações, Debêntures e Bônus de subscrição.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Títulos de valores mobiliários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2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As ações são títulos </a:t>
            </a:r>
            <a:r>
              <a:rPr lang="pt-BR" dirty="0"/>
              <a:t>de propriedade que representam </a:t>
            </a:r>
            <a:r>
              <a:rPr lang="pt-BR" dirty="0" smtClean="0"/>
              <a:t>parte do </a:t>
            </a:r>
            <a:r>
              <a:rPr lang="pt-BR" dirty="0"/>
              <a:t>capital social da empresa que as emitiu.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Empresa: </a:t>
            </a:r>
            <a:r>
              <a:rPr lang="pt-BR" dirty="0" smtClean="0"/>
              <a:t>emissora do papel. 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Investidor: </a:t>
            </a:r>
            <a:r>
              <a:rPr lang="pt-BR" dirty="0" smtClean="0"/>
              <a:t>acionista da empresa. 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Tipo de rendimento: </a:t>
            </a:r>
            <a:r>
              <a:rPr lang="pt-BR" dirty="0" smtClean="0"/>
              <a:t>variável.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As ações são divididas em: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Ordinárias: </a:t>
            </a:r>
            <a:r>
              <a:rPr lang="pt-BR" dirty="0" smtClean="0"/>
              <a:t>Dão direito a </a:t>
            </a:r>
            <a:r>
              <a:rPr lang="pt-BR" dirty="0"/>
              <a:t>voto </a:t>
            </a:r>
            <a:r>
              <a:rPr lang="pt-BR" dirty="0" smtClean="0"/>
              <a:t>nas assembleias, e o poder de </a:t>
            </a:r>
            <a:r>
              <a:rPr lang="pt-BR" dirty="0"/>
              <a:t>decisão do </a:t>
            </a:r>
            <a:r>
              <a:rPr lang="pt-BR" dirty="0" smtClean="0"/>
              <a:t>acionista depende do número de ações que ele tem.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Preferenciais: </a:t>
            </a:r>
            <a:r>
              <a:rPr lang="pt-BR" dirty="0" smtClean="0"/>
              <a:t>Característica </a:t>
            </a:r>
            <a:r>
              <a:rPr lang="pt-BR" dirty="0"/>
              <a:t>principal é a </a:t>
            </a:r>
            <a:r>
              <a:rPr lang="pt-BR" dirty="0" smtClean="0"/>
              <a:t>prioridade de recebimentos de </a:t>
            </a:r>
            <a:r>
              <a:rPr lang="pt-BR" dirty="0"/>
              <a:t>dividendos sobre as ações ordinárias, </a:t>
            </a:r>
            <a:r>
              <a:rPr lang="pt-BR" dirty="0" smtClean="0"/>
              <a:t>e para os casos de dissolução da sociedade.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Ações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3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As empresas que participam do </a:t>
            </a:r>
            <a:r>
              <a:rPr lang="pt-BR" b="1" dirty="0" smtClean="0"/>
              <a:t>Novo Mercado</a:t>
            </a:r>
            <a:r>
              <a:rPr lang="pt-BR" dirty="0" smtClean="0"/>
              <a:t>, podem ter no máximo 50% das ações emitidas na forma de ações preferências. </a:t>
            </a:r>
          </a:p>
          <a:p>
            <a:endParaRPr lang="pt-BR" dirty="0"/>
          </a:p>
          <a:p>
            <a:r>
              <a:rPr lang="pt-BR" dirty="0" smtClean="0"/>
              <a:t>A modalidade começou no Brasil em 2001.</a:t>
            </a:r>
          </a:p>
          <a:p>
            <a:endParaRPr lang="pt-BR" dirty="0"/>
          </a:p>
          <a:p>
            <a:r>
              <a:rPr lang="pt-BR" dirty="0" smtClean="0"/>
              <a:t>A intenção é permitir a participação dos acionistas na empresa de forma mais ativa no processo decisório da empresa.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Ações e Novo Mercado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7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Participação </a:t>
            </a:r>
            <a:r>
              <a:rPr lang="pt-BR" dirty="0"/>
              <a:t>nos lucros da empresa (dividendos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Ter informações financeiras </a:t>
            </a:r>
            <a:r>
              <a:rPr lang="pt-BR" dirty="0"/>
              <a:t>e contábeis para tomada de </a:t>
            </a:r>
            <a:r>
              <a:rPr lang="pt-BR" dirty="0" smtClean="0"/>
              <a:t>decisão.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 smtClean="0"/>
              <a:t>Votar em assembleias (no caso de possuir ações ordinárias).</a:t>
            </a:r>
          </a:p>
          <a:p>
            <a:endParaRPr lang="pt-BR" dirty="0"/>
          </a:p>
          <a:p>
            <a:r>
              <a:rPr lang="pt-BR" dirty="0" smtClean="0"/>
              <a:t>Preferência na compra de </a:t>
            </a:r>
            <a:r>
              <a:rPr lang="pt-BR" dirty="0"/>
              <a:t>novas </a:t>
            </a:r>
            <a:r>
              <a:rPr lang="pt-BR" dirty="0" smtClean="0"/>
              <a:t>subscrições ao </a:t>
            </a:r>
            <a:r>
              <a:rPr lang="pt-BR" dirty="0"/>
              <a:t>preço de </a:t>
            </a:r>
            <a:r>
              <a:rPr lang="pt-BR" dirty="0" smtClean="0"/>
              <a:t>emissão, e de acordo com a proporção </a:t>
            </a:r>
            <a:r>
              <a:rPr lang="pt-BR" dirty="0"/>
              <a:t>de ações que o investidor já possui da </a:t>
            </a:r>
            <a:r>
              <a:rPr lang="pt-BR" dirty="0" smtClean="0"/>
              <a:t>empresa.</a:t>
            </a:r>
            <a:endParaRPr lang="pt-BR" dirty="0"/>
          </a:p>
          <a:p>
            <a:endParaRPr lang="pt-BR" b="1" i="1" dirty="0"/>
          </a:p>
          <a:p>
            <a:r>
              <a:rPr lang="pt-BR" dirty="0" smtClean="0"/>
              <a:t>No caso da empresa mudar “de mãos”, os investidores minoritários possuem preferência de venda de ações ao novo acionista controlador </a:t>
            </a:r>
            <a:r>
              <a:rPr lang="pt-BR" i="1" dirty="0" smtClean="0"/>
              <a:t>(</a:t>
            </a:r>
            <a:r>
              <a:rPr lang="pt-BR" b="1" i="1" dirty="0" err="1" smtClean="0"/>
              <a:t>tag</a:t>
            </a:r>
            <a:r>
              <a:rPr lang="pt-BR" b="1" i="1" dirty="0" smtClean="0"/>
              <a:t> </a:t>
            </a:r>
            <a:r>
              <a:rPr lang="pt-BR" b="1" i="1" dirty="0" err="1" smtClean="0"/>
              <a:t>along</a:t>
            </a:r>
            <a:r>
              <a:rPr lang="pt-BR" i="1" dirty="0" smtClean="0"/>
              <a:t>).</a:t>
            </a:r>
          </a:p>
          <a:p>
            <a:endParaRPr lang="pt-BR" b="1" dirty="0"/>
          </a:p>
          <a:p>
            <a:r>
              <a:rPr lang="pt-BR" dirty="0" smtClean="0"/>
              <a:t>Receber </a:t>
            </a:r>
            <a:r>
              <a:rPr lang="pt-BR" dirty="0"/>
              <a:t>a parte proporcional da empresa caso ela seja </a:t>
            </a:r>
            <a:r>
              <a:rPr lang="pt-BR" dirty="0" smtClean="0"/>
              <a:t>liquidada (</a:t>
            </a:r>
            <a:r>
              <a:rPr lang="pt-BR" b="1" dirty="0" smtClean="0"/>
              <a:t>direito de transmissão</a:t>
            </a:r>
            <a:r>
              <a:rPr lang="pt-BR" dirty="0" smtClean="0"/>
              <a:t>).</a:t>
            </a:r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Direitos dos investidores de ações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0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Valorização ou não de uma ação depende de uma série de fatores, como o desempenho da empresa no seu setor de atuação.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Basicamente, os investidores ganham dinheiro: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Com a distribuição de dividendos</a:t>
            </a:r>
            <a:r>
              <a:rPr lang="pt-BR" dirty="0"/>
              <a:t>.</a:t>
            </a: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dirty="0" smtClean="0"/>
              <a:t>Com o pagamento de juros sobre o capital próprio (base de cálculo é o lucro retido em exercícios anteriores).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Com bonificações (via de regra com recebimento de ações novas).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Com a venda da ação (para o caso dela ter se valorizado).</a:t>
            </a:r>
          </a:p>
          <a:p>
            <a:pPr lvl="1"/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Como o investido ganha com as ações?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As empresas podem alterar o número de ações, mesmo sem mudar o seu capital social. Isso ocorre com operações conhecidas como </a:t>
            </a:r>
            <a:r>
              <a:rPr lang="pt-BR" b="1" i="1" dirty="0" err="1" smtClean="0"/>
              <a:t>split</a:t>
            </a:r>
            <a:r>
              <a:rPr lang="pt-BR" dirty="0" smtClean="0"/>
              <a:t> e </a:t>
            </a:r>
            <a:r>
              <a:rPr lang="pt-BR" b="1" i="1" dirty="0" err="1" smtClean="0"/>
              <a:t>inplit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i="1" dirty="0"/>
          </a:p>
          <a:p>
            <a:pPr>
              <a:lnSpc>
                <a:spcPct val="120000"/>
              </a:lnSpc>
            </a:pPr>
            <a:r>
              <a:rPr lang="pt-BR" b="1" i="1" dirty="0"/>
              <a:t>S</a:t>
            </a:r>
            <a:r>
              <a:rPr lang="pt-BR" b="1" i="1" dirty="0" smtClean="0"/>
              <a:t>plit </a:t>
            </a:r>
            <a:r>
              <a:rPr lang="pt-BR" b="1" dirty="0"/>
              <a:t>(desdobramento de ações</a:t>
            </a:r>
            <a:r>
              <a:rPr lang="pt-BR" b="1" dirty="0" smtClean="0"/>
              <a:t>): </a:t>
            </a:r>
            <a:endParaRPr lang="pt-BR" b="1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Visa deixar </a:t>
            </a:r>
            <a:r>
              <a:rPr lang="pt-BR" dirty="0"/>
              <a:t>o valor unitário da ação mais barato e assim proporcionar </a:t>
            </a:r>
            <a:r>
              <a:rPr lang="pt-BR" dirty="0" smtClean="0"/>
              <a:t>que mais </a:t>
            </a:r>
            <a:r>
              <a:rPr lang="pt-BR" dirty="0"/>
              <a:t>compradores tenham acesso à </a:t>
            </a:r>
            <a:r>
              <a:rPr lang="pt-BR" dirty="0" smtClean="0"/>
              <a:t>ação.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Exemplo: Empresa possuí </a:t>
            </a:r>
            <a:r>
              <a:rPr lang="pt-BR" dirty="0"/>
              <a:t>1.000 ações de $</a:t>
            </a:r>
            <a:r>
              <a:rPr lang="pt-BR" dirty="0" smtClean="0"/>
              <a:t>500,00, e as transforma </a:t>
            </a:r>
            <a:r>
              <a:rPr lang="pt-BR" dirty="0"/>
              <a:t>em 10.000 </a:t>
            </a:r>
            <a:r>
              <a:rPr lang="pt-BR" dirty="0" smtClean="0"/>
              <a:t>ações de $ 50,00. 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i="1" dirty="0" err="1" smtClean="0"/>
              <a:t>Inplit</a:t>
            </a:r>
            <a:r>
              <a:rPr lang="pt-BR" b="1" i="1" dirty="0" smtClean="0"/>
              <a:t>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Visa reduzir o número de ações (no caso do valor das mesmas ficarem muito baixo).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Exemplo</a:t>
            </a:r>
            <a:r>
              <a:rPr lang="pt-BR" dirty="0"/>
              <a:t>: Empresa </a:t>
            </a:r>
            <a:r>
              <a:rPr lang="pt-BR" dirty="0" smtClean="0"/>
              <a:t>possuí 10.000 </a:t>
            </a:r>
            <a:r>
              <a:rPr lang="pt-BR" dirty="0"/>
              <a:t>ações de $</a:t>
            </a:r>
            <a:r>
              <a:rPr lang="pt-BR" dirty="0" smtClean="0"/>
              <a:t>50,00, e as </a:t>
            </a:r>
            <a:r>
              <a:rPr lang="pt-BR" dirty="0"/>
              <a:t>transforma em </a:t>
            </a:r>
            <a:r>
              <a:rPr lang="pt-BR" dirty="0" smtClean="0"/>
              <a:t>1.000 </a:t>
            </a:r>
            <a:r>
              <a:rPr lang="pt-BR" dirty="0"/>
              <a:t>ações de $</a:t>
            </a:r>
            <a:r>
              <a:rPr lang="pt-BR" dirty="0" smtClean="0"/>
              <a:t>500,00. </a:t>
            </a:r>
            <a:endParaRPr lang="pt-BR" dirty="0"/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Alterando o número de ações pelas empresas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4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Mercado: </a:t>
            </a:r>
            <a:r>
              <a:rPr lang="pt-BR" dirty="0" smtClean="0"/>
              <a:t>Conjunto </a:t>
            </a:r>
            <a:r>
              <a:rPr lang="pt-BR" dirty="0"/>
              <a:t>de pessoas, empresas e </a:t>
            </a:r>
            <a:r>
              <a:rPr lang="pt-BR" dirty="0" smtClean="0"/>
              <a:t>instituições que </a:t>
            </a:r>
            <a:r>
              <a:rPr lang="pt-BR" dirty="0"/>
              <a:t>intermedeiam as transações de aplicadores e </a:t>
            </a:r>
            <a:r>
              <a:rPr lang="pt-BR" dirty="0" smtClean="0"/>
              <a:t>emprestadores de </a:t>
            </a:r>
            <a:r>
              <a:rPr lang="pt-BR" dirty="0"/>
              <a:t>dinheiro.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Interesse comum no mercado → </a:t>
            </a:r>
            <a:r>
              <a:rPr lang="pt-BR" dirty="0" smtClean="0"/>
              <a:t>Ganhar dinheiro</a:t>
            </a:r>
          </a:p>
          <a:p>
            <a:endParaRPr lang="pt-BR" dirty="0"/>
          </a:p>
          <a:p>
            <a:r>
              <a:rPr lang="pt-BR" b="1" dirty="0" smtClean="0"/>
              <a:t>Não podemos esquecer: </a:t>
            </a:r>
            <a:r>
              <a:rPr lang="pt-BR" dirty="0" smtClean="0"/>
              <a:t>Nos gastos envolvidos nestas operações financeiras.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592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Debêntures: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Títulos </a:t>
            </a:r>
            <a:r>
              <a:rPr lang="pt-BR" dirty="0"/>
              <a:t>de crédito representativo de um empréstimo que uma companhia realiza junto a terceiros e que assegura a seus detentores direito contra a emissora, estabelecidos na escritura de </a:t>
            </a:r>
            <a:r>
              <a:rPr lang="pt-BR" dirty="0" smtClean="0"/>
              <a:t>emissão.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As </a:t>
            </a:r>
            <a:r>
              <a:rPr lang="pt-BR" dirty="0"/>
              <a:t>debêntures podem ser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Quanto a transmissão: </a:t>
            </a:r>
            <a:r>
              <a:rPr lang="pt-BR" dirty="0" smtClean="0"/>
              <a:t>nominativas ou escriturais (endossáveis).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Quanto ao vencimento: </a:t>
            </a:r>
            <a:r>
              <a:rPr lang="pt-BR" dirty="0" smtClean="0"/>
              <a:t>prefixado </a:t>
            </a:r>
            <a:r>
              <a:rPr lang="pt-BR" dirty="0"/>
              <a:t>ou sem data de </a:t>
            </a:r>
            <a:r>
              <a:rPr lang="pt-BR" dirty="0" smtClean="0"/>
              <a:t>resgate.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Quanto a conversão: </a:t>
            </a:r>
            <a:r>
              <a:rPr lang="pt-BR" dirty="0" smtClean="0"/>
              <a:t>podem ser conversível ou não em ações.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Formas de remuneração: </a:t>
            </a:r>
            <a:r>
              <a:rPr lang="pt-BR" dirty="0" smtClean="0"/>
              <a:t>pagamento de juros, </a:t>
            </a:r>
            <a:r>
              <a:rPr lang="pt-BR" dirty="0"/>
              <a:t>participação nos lucros</a:t>
            </a:r>
            <a:r>
              <a:rPr lang="pt-BR" dirty="0" smtClean="0"/>
              <a:t>, prêmios e deságios.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Debêntures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0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Mercado </a:t>
            </a:r>
            <a:r>
              <a:rPr lang="pt-BR" b="1" dirty="0"/>
              <a:t>à </a:t>
            </a:r>
            <a:r>
              <a:rPr lang="pt-BR" b="1" dirty="0" smtClean="0"/>
              <a:t>vista: </a:t>
            </a:r>
          </a:p>
          <a:p>
            <a:pPr lvl="1"/>
            <a:r>
              <a:rPr lang="pt-BR" dirty="0" smtClean="0"/>
              <a:t>Caracterizado pela cotação </a:t>
            </a:r>
            <a:r>
              <a:rPr lang="pt-BR" dirty="0"/>
              <a:t>atual do preço dos títulos </a:t>
            </a:r>
            <a:r>
              <a:rPr lang="pt-BR" dirty="0" smtClean="0"/>
              <a:t>e a liquidação ocorre em </a:t>
            </a:r>
            <a:r>
              <a:rPr lang="pt-BR" dirty="0"/>
              <a:t>três dias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b="1" dirty="0" smtClean="0"/>
              <a:t>Mercado </a:t>
            </a:r>
            <a:r>
              <a:rPr lang="pt-BR" b="1" dirty="0"/>
              <a:t>a </a:t>
            </a:r>
            <a:r>
              <a:rPr lang="pt-BR" b="1" dirty="0" smtClean="0"/>
              <a:t>termo: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negociação de determinado </a:t>
            </a:r>
            <a:r>
              <a:rPr lang="pt-BR" dirty="0" smtClean="0"/>
              <a:t>título ocorre </a:t>
            </a:r>
            <a:r>
              <a:rPr lang="pt-BR" dirty="0"/>
              <a:t>a um preço prefixado para liquidação em data </a:t>
            </a:r>
            <a:r>
              <a:rPr lang="pt-BR" dirty="0" smtClean="0"/>
              <a:t>futura.</a:t>
            </a:r>
          </a:p>
          <a:p>
            <a:pPr lvl="1"/>
            <a:r>
              <a:rPr lang="pt-BR" dirty="0" smtClean="0"/>
              <a:t>Nessas operações, os negócios ocorrem </a:t>
            </a:r>
            <a:r>
              <a:rPr lang="pt-BR" dirty="0"/>
              <a:t>em períodos entre 16 e 999 dias e o comprador </a:t>
            </a:r>
            <a:r>
              <a:rPr lang="pt-BR" dirty="0" smtClean="0"/>
              <a:t>poderá antecipar </a:t>
            </a:r>
            <a:r>
              <a:rPr lang="pt-BR" dirty="0"/>
              <a:t>sua liquidação</a:t>
            </a:r>
            <a:r>
              <a:rPr lang="pt-BR" dirty="0" smtClean="0"/>
              <a:t>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Tipos de mercado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8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Mercado futuro:</a:t>
            </a:r>
          </a:p>
          <a:p>
            <a:pPr lvl="1"/>
            <a:r>
              <a:rPr lang="pt-BR" dirty="0" smtClean="0"/>
              <a:t>Compradores e vendedores acordam as compras </a:t>
            </a:r>
            <a:r>
              <a:rPr lang="pt-BR" dirty="0"/>
              <a:t>e </a:t>
            </a:r>
            <a:r>
              <a:rPr lang="pt-BR" dirty="0" smtClean="0"/>
              <a:t>vendas de ações </a:t>
            </a:r>
            <a:r>
              <a:rPr lang="pt-BR" dirty="0"/>
              <a:t>a um determinado </a:t>
            </a:r>
            <a:r>
              <a:rPr lang="pt-BR" dirty="0" smtClean="0"/>
              <a:t>preço, </a:t>
            </a:r>
            <a:r>
              <a:rPr lang="pt-BR" dirty="0"/>
              <a:t>a ser liquidado em momento </a:t>
            </a:r>
            <a:r>
              <a:rPr lang="pt-BR" dirty="0" smtClean="0"/>
              <a:t>futuro estabelecido na negociação.</a:t>
            </a:r>
          </a:p>
          <a:p>
            <a:endParaRPr lang="pt-BR" b="1" dirty="0"/>
          </a:p>
          <a:p>
            <a:r>
              <a:rPr lang="pt-BR" b="1" dirty="0" smtClean="0"/>
              <a:t>Mercado </a:t>
            </a:r>
            <a:r>
              <a:rPr lang="pt-BR" b="1" dirty="0"/>
              <a:t>de </a:t>
            </a:r>
            <a:r>
              <a:rPr lang="pt-BR" b="1" dirty="0" smtClean="0"/>
              <a:t>opções:</a:t>
            </a:r>
          </a:p>
          <a:p>
            <a:pPr lvl="1"/>
            <a:r>
              <a:rPr lang="pt-BR" dirty="0" smtClean="0"/>
              <a:t>Permite ao </a:t>
            </a:r>
            <a:r>
              <a:rPr lang="pt-BR" dirty="0"/>
              <a:t>investidor </a:t>
            </a:r>
            <a:r>
              <a:rPr lang="pt-BR" dirty="0" smtClean="0"/>
              <a:t>adquirir </a:t>
            </a:r>
            <a:r>
              <a:rPr lang="pt-BR" dirty="0"/>
              <a:t>o direito de comprar ou vender </a:t>
            </a:r>
            <a:r>
              <a:rPr lang="pt-BR" dirty="0" smtClean="0"/>
              <a:t>um determinado </a:t>
            </a:r>
            <a:r>
              <a:rPr lang="pt-BR" dirty="0"/>
              <a:t>lote de </a:t>
            </a:r>
            <a:r>
              <a:rPr lang="pt-BR" dirty="0" smtClean="0"/>
              <a:t>ações.</a:t>
            </a:r>
          </a:p>
          <a:p>
            <a:pPr lvl="1"/>
            <a:r>
              <a:rPr lang="pt-BR" dirty="0" smtClean="0"/>
              <a:t>Nessas operações, os preços e os prazos são preestabelecidos</a:t>
            </a:r>
            <a:r>
              <a:rPr lang="pt-BR" dirty="0"/>
              <a:t>.</a:t>
            </a:r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Tipos de mercado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4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Outros títulos do mercado de capitais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Além das ações e debêntures, temos outros valores mobiliários, como:</a:t>
            </a:r>
          </a:p>
          <a:p>
            <a:endParaRPr lang="pt-BR" dirty="0"/>
          </a:p>
          <a:p>
            <a:pPr lvl="1"/>
            <a:r>
              <a:rPr lang="pt-BR" b="1" dirty="0" smtClean="0"/>
              <a:t>Títulos de renda fixa: </a:t>
            </a:r>
          </a:p>
          <a:p>
            <a:pPr lvl="2"/>
            <a:r>
              <a:rPr lang="pt-BR" dirty="0" smtClean="0"/>
              <a:t>Opções sobre ações e debêntures com preços e prazos definidos.</a:t>
            </a:r>
          </a:p>
          <a:p>
            <a:pPr lvl="2"/>
            <a:r>
              <a:rPr lang="pt-BR" dirty="0" smtClean="0"/>
              <a:t>Notas </a:t>
            </a:r>
            <a:r>
              <a:rPr lang="pt-BR" dirty="0" err="1" smtClean="0"/>
              <a:t>promissorias</a:t>
            </a:r>
            <a:r>
              <a:rPr lang="pt-BR" dirty="0"/>
              <a:t> </a:t>
            </a:r>
            <a:r>
              <a:rPr lang="pt-BR" dirty="0" smtClean="0"/>
              <a:t>e Fundos de Investimentos em direitos creditórios.</a:t>
            </a:r>
          </a:p>
          <a:p>
            <a:pPr lvl="2"/>
            <a:endParaRPr lang="pt-BR" dirty="0"/>
          </a:p>
          <a:p>
            <a:pPr lvl="1"/>
            <a:r>
              <a:rPr lang="pt-BR" b="1" dirty="0" smtClean="0"/>
              <a:t>Fundos de índice: </a:t>
            </a:r>
            <a:r>
              <a:rPr lang="pt-BR" dirty="0" smtClean="0"/>
              <a:t>fundos que negociam índices </a:t>
            </a:r>
            <a:r>
              <a:rPr lang="pt-BR" dirty="0"/>
              <a:t>das bolsas de valores e os </a:t>
            </a:r>
            <a:r>
              <a:rPr lang="pt-BR" dirty="0" err="1" smtClean="0"/>
              <a:t>cepacs</a:t>
            </a:r>
            <a:r>
              <a:rPr lang="pt-BR" dirty="0" smtClean="0"/>
              <a:t> (títulos </a:t>
            </a:r>
            <a:r>
              <a:rPr lang="pt-BR" dirty="0"/>
              <a:t>públicos emitidos com finalidade de financiar obras </a:t>
            </a:r>
            <a:r>
              <a:rPr lang="pt-BR" dirty="0" smtClean="0"/>
              <a:t>públicas).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4314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Exemplo 1 (extra) – captação de recursos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Uma empresa </a:t>
            </a:r>
            <a:r>
              <a:rPr lang="pt-BR" dirty="0"/>
              <a:t>faz a opção de realizar </a:t>
            </a:r>
            <a:r>
              <a:rPr lang="pt-BR" dirty="0" smtClean="0"/>
              <a:t>investimentos </a:t>
            </a:r>
            <a:r>
              <a:rPr lang="pt-BR" dirty="0"/>
              <a:t>no valor de R$ 100.000.000,00 através de um financiamento de </a:t>
            </a:r>
            <a:r>
              <a:rPr lang="pt-BR" dirty="0" smtClean="0"/>
              <a:t>longo </a:t>
            </a:r>
            <a:r>
              <a:rPr lang="pt-BR" dirty="0"/>
              <a:t>prazo, </a:t>
            </a:r>
            <a:r>
              <a:rPr lang="pt-BR" dirty="0" smtClean="0"/>
              <a:t>com a </a:t>
            </a:r>
            <a:r>
              <a:rPr lang="pt-BR" dirty="0"/>
              <a:t>emissão de 100.000 </a:t>
            </a:r>
            <a:r>
              <a:rPr lang="pt-BR" dirty="0" smtClean="0"/>
              <a:t>debentures </a:t>
            </a:r>
            <a:r>
              <a:rPr lang="pt-BR" dirty="0"/>
              <a:t>de 20 </a:t>
            </a:r>
            <a:r>
              <a:rPr lang="pt-BR" dirty="0" smtClean="0"/>
              <a:t>anos, a taxa de 10% a.a. </a:t>
            </a:r>
            <a:r>
              <a:rPr lang="pt-BR" dirty="0"/>
              <a:t>mais uma taxa de 1,5% cobrada pela empresa responsável pela subscrição.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Calcular </a:t>
            </a:r>
            <a:r>
              <a:rPr lang="pt-BR" dirty="0"/>
              <a:t>o custo de capital de terceiros via emissão de debentures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44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0874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Exemplo 1 (extra) – resolução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333250"/>
              </p:ext>
            </p:extLst>
          </p:nvPr>
        </p:nvGraphicFramePr>
        <p:xfrm>
          <a:off x="576263" y="2167175"/>
          <a:ext cx="10369552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52726"/>
                <a:gridCol w="2808413"/>
                <a:gridCol w="280841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Dados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Na</a:t>
                      </a:r>
                      <a:r>
                        <a:rPr lang="pt-BR" baseline="0" dirty="0" smtClean="0"/>
                        <a:t> HP 12c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Emissão: 100.000.000 – 1,5%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98.500.000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(PV)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Período para o pagamento: 20</a:t>
                      </a:r>
                      <a:r>
                        <a:rPr lang="pt-BR" baseline="0" dirty="0" smtClean="0"/>
                        <a:t> anos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(n)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Remuneração anual: 100.000.000</a:t>
                      </a:r>
                      <a:r>
                        <a:rPr lang="pt-BR" baseline="0" dirty="0" smtClean="0"/>
                        <a:t> * 10%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10.000.000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(CHS) (PMT)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Pagamento do valor de face: 100.000.000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100.000.000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(CHS) (FV)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RESPOSTA: 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 = 10,18% a.a.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45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1687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2 (extra) – captação de recursos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Uma empresa faz a opção de realizar investimentos no valor de R$ 100.000.000,00 através </a:t>
            </a:r>
            <a:r>
              <a:rPr lang="pt-BR" dirty="0" smtClean="0"/>
              <a:t>da emissão de 100.000 ações preferenciais. Ela paga 10</a:t>
            </a:r>
            <a:r>
              <a:rPr lang="pt-BR" dirty="0"/>
              <a:t>% a.a. </a:t>
            </a:r>
            <a:r>
              <a:rPr lang="pt-BR" dirty="0" smtClean="0"/>
              <a:t>e tem um custo com ação de 3,5%. 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Calcular o custo de capital de terceiros via emissão de </a:t>
            </a:r>
            <a:r>
              <a:rPr lang="pt-BR" dirty="0" smtClean="0"/>
              <a:t>ações preferenciais.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46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677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Exemplo 2 (extra) – resolução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014373"/>
              </p:ext>
            </p:extLst>
          </p:nvPr>
        </p:nvGraphicFramePr>
        <p:xfrm>
          <a:off x="468351" y="2167175"/>
          <a:ext cx="10477262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56782"/>
                <a:gridCol w="2448272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Passos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Conta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(1) Calcular o valor unitário da ação:</a:t>
                      </a:r>
                      <a:r>
                        <a:rPr lang="pt-BR" sz="1600" baseline="0" dirty="0" smtClean="0"/>
                        <a:t>  </a:t>
                      </a:r>
                      <a:r>
                        <a:rPr lang="pt-BR" sz="1600" b="1" baseline="0" dirty="0" smtClean="0"/>
                        <a:t>capital / no. Ações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100.000.000 / 100.000 =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$ 1.000,00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(2) Calcular o dispêndio (ou custo com as ações): </a:t>
                      </a:r>
                      <a:r>
                        <a:rPr lang="pt-BR" sz="1600" b="1" dirty="0" smtClean="0"/>
                        <a:t>(1) * taxa de dispêndio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1.000 * 3,5% =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$ 35,00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(3) Calcular o dividendo: </a:t>
                      </a:r>
                      <a:r>
                        <a:rPr lang="pt-BR" sz="1600" b="1" dirty="0" smtClean="0"/>
                        <a:t>(1) * taxa de dividendo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1.000</a:t>
                      </a:r>
                      <a:r>
                        <a:rPr lang="pt-BR" sz="1600" baseline="0" dirty="0" smtClean="0"/>
                        <a:t> * 10% =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$ 100,00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(4)</a:t>
                      </a:r>
                      <a:r>
                        <a:rPr lang="pt-BR" sz="1600" baseline="0" dirty="0" smtClean="0"/>
                        <a:t> Calcular o valor líquido de cada ação: </a:t>
                      </a:r>
                      <a:r>
                        <a:rPr lang="pt-BR" sz="1600" b="1" baseline="0" dirty="0" smtClean="0"/>
                        <a:t>(1) – (2) – (3)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1.000</a:t>
                      </a:r>
                      <a:r>
                        <a:rPr lang="pt-BR" sz="1600" baseline="0" dirty="0" smtClean="0"/>
                        <a:t> – 35 – 100 = 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$ 865,00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5) Calcular o custo da ação: </a:t>
                      </a:r>
                      <a:r>
                        <a:rPr lang="pt-BR" sz="1600" b="1" dirty="0" smtClean="0"/>
                        <a:t>(3) / (4)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 / 865 =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0,1156 ou </a:t>
                      </a:r>
                      <a:r>
                        <a:rPr lang="pt-BR" sz="1600" b="1" dirty="0" smtClean="0"/>
                        <a:t>11,56%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47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7831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/>
              <a:t>Você é um consultor contratado para auxiliar na decisão de um projeto de investimento. </a:t>
            </a:r>
            <a:r>
              <a:rPr lang="pt-BR" dirty="0" smtClean="0"/>
              <a:t>Após avaliar as opções, você sugere que a empresa capte recursos através da emissão de debêntures.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Dados da emissão: </a:t>
            </a:r>
            <a:r>
              <a:rPr lang="pt-BR" dirty="0" smtClean="0"/>
              <a:t>Investimento </a:t>
            </a:r>
            <a:r>
              <a:rPr lang="pt-BR" dirty="0"/>
              <a:t>no valor de R$ 1.000.000,00 através de um financiamento de logo prazo, </a:t>
            </a:r>
            <a:r>
              <a:rPr lang="pt-BR" dirty="0" smtClean="0"/>
              <a:t>com a </a:t>
            </a:r>
            <a:r>
              <a:rPr lang="pt-BR" dirty="0"/>
              <a:t>emissão de 100.000 debêntures de 15 anos a 11% mais uma taxa de 1,6%, cobrada pela empresa responsável pela subscrição.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Calcular o custo de capital de terceiros via emissão de debêntures.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48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968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- resolução</a:t>
            </a:r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49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837452"/>
              </p:ext>
            </p:extLst>
          </p:nvPr>
        </p:nvGraphicFramePr>
        <p:xfrm>
          <a:off x="576263" y="2167175"/>
          <a:ext cx="10369552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52726"/>
                <a:gridCol w="2808413"/>
                <a:gridCol w="280841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Dados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Na</a:t>
                      </a:r>
                      <a:r>
                        <a:rPr lang="pt-BR" baseline="0" dirty="0" smtClean="0"/>
                        <a:t> HP 12c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Emissão: 1.000.000 – 1,6%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984.000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(PV)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Período para o pagamento: 15</a:t>
                      </a:r>
                      <a:r>
                        <a:rPr lang="pt-BR" baseline="0" dirty="0" smtClean="0"/>
                        <a:t> anos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(n)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Remuneração anual: 1.000.000</a:t>
                      </a:r>
                      <a:r>
                        <a:rPr lang="pt-BR" baseline="0" dirty="0" smtClean="0"/>
                        <a:t> * 11%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110.000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(CHS) (PMT)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Pagamento do valor de face: 1.000.000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1.000.000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(CHS) (FV)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RESPOSTA: 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 = 11,23% a.a.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95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Ganhos / Gastos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648469" y="2873696"/>
            <a:ext cx="2376264" cy="9361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Investidor</a:t>
            </a:r>
          </a:p>
          <a:p>
            <a:pPr algn="ctr"/>
            <a:r>
              <a:rPr lang="pt-BR" sz="2000" b="1" i="1" dirty="0">
                <a:solidFill>
                  <a:schemeClr val="tx1"/>
                </a:solidFill>
              </a:rPr>
              <a:t>o</a:t>
            </a:r>
            <a:r>
              <a:rPr lang="pt-BR" sz="2000" b="1" i="1" dirty="0" smtClean="0">
                <a:solidFill>
                  <a:schemeClr val="tx1"/>
                </a:solidFill>
              </a:rPr>
              <a:t>bter rendimento</a:t>
            </a:r>
            <a:endParaRPr lang="pt-BR" b="1" i="1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08909" y="2873696"/>
            <a:ext cx="2376264" cy="9361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Intermediário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8569349" y="2873696"/>
            <a:ext cx="2376264" cy="9361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Captador</a:t>
            </a:r>
          </a:p>
          <a:p>
            <a:pPr algn="ctr"/>
            <a:r>
              <a:rPr lang="pt-BR" sz="2000" b="1" i="1" dirty="0">
                <a:solidFill>
                  <a:schemeClr val="tx1"/>
                </a:solidFill>
              </a:rPr>
              <a:t>f</a:t>
            </a:r>
            <a:r>
              <a:rPr lang="pt-BR" sz="2000" b="1" i="1" dirty="0" smtClean="0">
                <a:solidFill>
                  <a:schemeClr val="tx1"/>
                </a:solidFill>
              </a:rPr>
              <a:t>inanciar projeto</a:t>
            </a:r>
            <a:endParaRPr lang="pt-BR" b="1" i="1" dirty="0">
              <a:solidFill>
                <a:schemeClr val="tx1"/>
              </a:solidFill>
            </a:endParaRPr>
          </a:p>
        </p:txBody>
      </p:sp>
      <p:cxnSp>
        <p:nvCxnSpPr>
          <p:cNvPr id="11" name="Conector angulado 10"/>
          <p:cNvCxnSpPr/>
          <p:nvPr/>
        </p:nvCxnSpPr>
        <p:spPr>
          <a:xfrm rot="5400000" flipH="1" flipV="1">
            <a:off x="3630451" y="893476"/>
            <a:ext cx="12700" cy="3960440"/>
          </a:xfrm>
          <a:prstGeom prst="bentConnector3">
            <a:avLst>
              <a:gd name="adj1" fmla="val 507856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/>
          <p:nvPr/>
        </p:nvCxnSpPr>
        <p:spPr>
          <a:xfrm rot="5400000">
            <a:off x="3630451" y="1829580"/>
            <a:ext cx="12700" cy="3960440"/>
          </a:xfrm>
          <a:prstGeom prst="bentConnector3">
            <a:avLst>
              <a:gd name="adj1" fmla="val 430715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8863699" y="1577552"/>
            <a:ext cx="105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/>
              <a:t>Captação</a:t>
            </a:r>
          </a:p>
          <a:p>
            <a:pPr algn="r"/>
            <a:r>
              <a:rPr lang="pt-BR" dirty="0" smtClean="0"/>
              <a:t>Gastos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656581" y="4393954"/>
            <a:ext cx="940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Retorno</a:t>
            </a:r>
          </a:p>
          <a:p>
            <a:r>
              <a:rPr lang="pt-BR" dirty="0" smtClean="0"/>
              <a:t>Ganhos</a:t>
            </a:r>
          </a:p>
        </p:txBody>
      </p:sp>
      <p:cxnSp>
        <p:nvCxnSpPr>
          <p:cNvPr id="25" name="Conector angulado 24"/>
          <p:cNvCxnSpPr/>
          <p:nvPr/>
        </p:nvCxnSpPr>
        <p:spPr>
          <a:xfrm rot="5400000" flipH="1" flipV="1">
            <a:off x="7929661" y="893477"/>
            <a:ext cx="12700" cy="3960440"/>
          </a:xfrm>
          <a:prstGeom prst="bentConnector3">
            <a:avLst>
              <a:gd name="adj1" fmla="val 507856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1656581" y="1603888"/>
            <a:ext cx="1080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Aplicação</a:t>
            </a:r>
          </a:p>
          <a:p>
            <a:r>
              <a:rPr lang="pt-BR" dirty="0" smtClean="0"/>
              <a:t>Gastos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8437365" y="4393954"/>
            <a:ext cx="1478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/>
              <a:t>Lucros</a:t>
            </a:r>
          </a:p>
          <a:p>
            <a:pPr algn="r"/>
            <a:r>
              <a:rPr lang="pt-BR" dirty="0" smtClean="0"/>
              <a:t>Remuneração</a:t>
            </a:r>
          </a:p>
        </p:txBody>
      </p:sp>
      <p:cxnSp>
        <p:nvCxnSpPr>
          <p:cNvPr id="28" name="Conector angulado 27"/>
          <p:cNvCxnSpPr/>
          <p:nvPr/>
        </p:nvCxnSpPr>
        <p:spPr>
          <a:xfrm rot="5400000">
            <a:off x="7929661" y="1842280"/>
            <a:ext cx="12700" cy="3960440"/>
          </a:xfrm>
          <a:prstGeom prst="bentConnector3">
            <a:avLst>
              <a:gd name="adj1" fmla="val 430715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4662915" y="4680247"/>
            <a:ext cx="2268252" cy="93610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Taxa de juros / taxa de serviço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33" name="Conector reto 32"/>
          <p:cNvCxnSpPr>
            <a:stCxn id="9" idx="2"/>
            <a:endCxn id="31" idx="0"/>
          </p:cNvCxnSpPr>
          <p:nvPr/>
        </p:nvCxnSpPr>
        <p:spPr>
          <a:xfrm>
            <a:off x="5797041" y="3809800"/>
            <a:ext cx="0" cy="87044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5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Markowitz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1.4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50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939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Markowitz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Harry Max Markowitz nasceu em Chicago no ano de 1927. Ele foi um importante economista </a:t>
            </a:r>
            <a:r>
              <a:rPr lang="pt-BR" dirty="0"/>
              <a:t>especializado em análise de investimento e  desenvolveu a primeira teoria a respeito do comportamento dos ativos de risco.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Destacou-se </a:t>
            </a:r>
            <a:r>
              <a:rPr lang="pt-BR" dirty="0"/>
              <a:t>pela publicação de seu principal artigo em 1952, “</a:t>
            </a:r>
            <a:r>
              <a:rPr lang="pt-BR" i="1" dirty="0"/>
              <a:t>Portfolio </a:t>
            </a:r>
            <a:r>
              <a:rPr lang="pt-BR" i="1" dirty="0" err="1"/>
              <a:t>Selection</a:t>
            </a:r>
            <a:r>
              <a:rPr lang="pt-BR" dirty="0"/>
              <a:t>”, em que apresentou uma teoria </a:t>
            </a:r>
            <a:r>
              <a:rPr lang="pt-BR" dirty="0" smtClean="0"/>
              <a:t>sobre </a:t>
            </a:r>
            <a:r>
              <a:rPr lang="pt-BR" dirty="0"/>
              <a:t>a formação dos preços dos ativos financeiros e que o levou a ganhar o Prêmio Nobel de Ciências Econômicas em 1990, partilhado com dois economistas, Merton Miller e William Sharpe</a:t>
            </a:r>
            <a:r>
              <a:rPr lang="pt-BR" dirty="0" smtClean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51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448669" y="5832375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Fonte: </a:t>
            </a:r>
            <a:r>
              <a:rPr lang="pt-BR" sz="1400" dirty="0" smtClean="0"/>
              <a:t>http</a:t>
            </a:r>
            <a:r>
              <a:rPr lang="pt-BR" sz="1400" dirty="0"/>
              <a:t>://g1.globo.com/economia/blog/samy-dana/post/entenda-teoria-de-portfolio-usada-ate-hoje-por-gestores-de-fundos-de-investimento.html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10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Markowitz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Os </a:t>
            </a:r>
            <a:r>
              <a:rPr lang="pt-BR" dirty="0"/>
              <a:t>seus estudos tiveram </a:t>
            </a:r>
            <a:r>
              <a:rPr lang="pt-BR" dirty="0" smtClean="0"/>
              <a:t>grande importância</a:t>
            </a:r>
            <a:r>
              <a:rPr lang="pt-BR" dirty="0"/>
              <a:t>, pois fundamentaram o conceito que levou a criação dos fundos de investimento.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Além </a:t>
            </a:r>
            <a:r>
              <a:rPr lang="pt-BR" dirty="0"/>
              <a:t>disso, a teoria de portfólio desenvolvida por Markowitz é usada não somente em finanças, mas para otimizar o portfólio de quaisquer ativos, como é o exemplo de sua aplicação na área de projetos. O modelo foi capaz de criar um auxílio à prática de gestão de portfólios, minimizando as dificuldades que muitos gestores enfrentam devido a mudanças macroeconômicas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O Modelo de Portfólio criado possibilitou a diversificação de produtos de investimentos utilizando a relação de risco-retorno para diferentes perfis de </a:t>
            </a:r>
            <a:r>
              <a:rPr lang="pt-BR" dirty="0" smtClean="0"/>
              <a:t>investidores [...]. 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risco pode ser compreendido como a incerteza de determinado </a:t>
            </a:r>
            <a:r>
              <a:rPr lang="pt-BR" dirty="0" smtClean="0"/>
              <a:t>acontecimento [...]. </a:t>
            </a:r>
            <a:r>
              <a:rPr lang="pt-BR" dirty="0"/>
              <a:t>O retorno refere-se à quantidade de dinheiro ganho ou perdido, como resultado de um determinado investimento.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52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448669" y="5832375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Fonte: </a:t>
            </a:r>
            <a:r>
              <a:rPr lang="pt-BR" sz="1400" dirty="0" smtClean="0"/>
              <a:t>http</a:t>
            </a:r>
            <a:r>
              <a:rPr lang="pt-BR" sz="1400" dirty="0"/>
              <a:t>://g1.globo.com/economia/blog/samy-dana/post/entenda-teoria-de-portfolio-usada-ate-hoje-por-gestores-de-fundos-de-investimento.html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7334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</a:t>
            </a:r>
            <a:r>
              <a:rPr lang="pt-BR" dirty="0" smtClean="0"/>
              <a:t>uito </a:t>
            </a:r>
            <a:r>
              <a:rPr lang="pt-BR" dirty="0"/>
              <a:t>utilizado para planejamento de </a:t>
            </a:r>
            <a:r>
              <a:rPr lang="pt-BR" dirty="0" smtClean="0"/>
              <a:t>investimentos e avaliação de uma carteira ou portfólio.</a:t>
            </a:r>
          </a:p>
          <a:p>
            <a:endParaRPr lang="pt-BR" dirty="0"/>
          </a:p>
          <a:p>
            <a:r>
              <a:rPr lang="pt-BR" dirty="0" smtClean="0"/>
              <a:t>O modelo pretende fazer com que o investidor tome uma decisão, com possibilidade de obter maior retorno a um risco menor.</a:t>
            </a:r>
          </a:p>
          <a:p>
            <a:endParaRPr lang="pt-BR" b="1" dirty="0"/>
          </a:p>
          <a:p>
            <a:pPr lvl="1"/>
            <a:r>
              <a:rPr lang="pt-BR" b="1" dirty="0" smtClean="0"/>
              <a:t>Dicionário: </a:t>
            </a:r>
            <a:r>
              <a:rPr lang="pt-BR" dirty="0"/>
              <a:t>Carteira ou </a:t>
            </a:r>
            <a:r>
              <a:rPr lang="pt-BR" dirty="0" smtClean="0"/>
              <a:t>portfólio, </a:t>
            </a:r>
            <a:r>
              <a:rPr lang="pt-BR" dirty="0"/>
              <a:t>em mercado de </a:t>
            </a:r>
            <a:r>
              <a:rPr lang="pt-BR" dirty="0" smtClean="0"/>
              <a:t>capitais, se trata de um conjunto de valores </a:t>
            </a:r>
            <a:r>
              <a:rPr lang="pt-BR" dirty="0"/>
              <a:t>mobiliários adquiridos pelos investidores para redução de riscos</a:t>
            </a:r>
            <a:r>
              <a:rPr lang="pt-BR" dirty="0" smtClean="0"/>
              <a:t>. Uma carteira costuma ser formada </a:t>
            </a:r>
            <a:r>
              <a:rPr lang="pt-BR" dirty="0"/>
              <a:t>por diversos títulos.</a:t>
            </a:r>
            <a:endParaRPr lang="pt-BR" b="1" dirty="0" smtClean="0"/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Modelo de Markowitz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4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Modelo de Markowitz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576104" y="2880047"/>
                <a:ext cx="10369868" cy="290861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Onde</a:t>
                </a:r>
                <a:r>
                  <a:rPr lang="pt-BR" b="1" dirty="0"/>
                  <a:t>:</a:t>
                </a:r>
              </a:p>
              <a:p>
                <a:endParaRPr lang="pt-BR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𝐸</m:t>
                    </m:r>
                  </m:oMath>
                </a14:m>
                <a:r>
                  <a:rPr lang="pt-BR" dirty="0"/>
                  <a:t>: Retorno esperado da carteira;</a:t>
                </a:r>
                <a:endParaRPr lang="pt-BR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𝑉</m:t>
                    </m:r>
                  </m:oMath>
                </a14:m>
                <a:r>
                  <a:rPr lang="pt-BR" dirty="0"/>
                  <a:t>: Variância da carteira;</a:t>
                </a:r>
                <a:endParaRPr lang="pt-BR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: Participação de cada ativo;</a:t>
                </a:r>
                <a:endParaRPr lang="pt-BR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: Retorno esperado de cada ativo;</a:t>
                </a:r>
                <a:endParaRPr lang="pt-BR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pt-BR" dirty="0"/>
                  <a:t>: Covariância entre o par de ativos se (i) diferente (j) e variância se (i) igual a (j).</a:t>
                </a:r>
              </a:p>
              <a:p>
                <a:pPr marL="57150" indent="0" algn="ctr">
                  <a:buNone/>
                </a:pPr>
                <a:endParaRPr lang="pt-BR" dirty="0" smtClean="0"/>
              </a:p>
              <a:p>
                <a:pPr marL="57150" indent="0" algn="ctr">
                  <a:buNone/>
                </a:pPr>
                <a:endParaRPr lang="pt-BR" dirty="0" smtClean="0"/>
              </a:p>
              <a:p>
                <a:pPr marL="57150" indent="0" algn="ctr">
                  <a:buNone/>
                </a:pPr>
                <a:endParaRPr lang="pt-BR" dirty="0" smtClean="0"/>
              </a:p>
              <a:p>
                <a:pPr marL="57150" indent="0" algn="ctr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104" y="2880047"/>
                <a:ext cx="10369868" cy="2908610"/>
              </a:xfrm>
              <a:blipFill rotWithShape="1">
                <a:blip r:embed="rId2"/>
                <a:stretch>
                  <a:fillRect l="-999" t="-37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54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576000" y="1548000"/>
                <a:ext cx="1590756" cy="932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𝐸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i="1">
                              <a:latin typeface="Cambria Math"/>
                            </a:rPr>
                            <m:t>𝑖</m:t>
                          </m:r>
                          <m:r>
                            <a:rPr lang="pt-BR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0" y="1548000"/>
                <a:ext cx="1590756" cy="9326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3393064" y="1530592"/>
                <a:ext cx="2288191" cy="967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𝑉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i="1">
                              <a:latin typeface="Cambria Math"/>
                            </a:rPr>
                            <m:t>𝑖</m:t>
                          </m:r>
                          <m:r>
                            <a:rPr lang="pt-BR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20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sz="2000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064" y="1530592"/>
                <a:ext cx="2288191" cy="9674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6907563" y="1590031"/>
                <a:ext cx="1225207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i="1">
                              <a:latin typeface="Cambria Math"/>
                            </a:rPr>
                            <m:t>𝑖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563" y="1590031"/>
                <a:ext cx="1225207" cy="8485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9359079" y="1829648"/>
                <a:ext cx="9384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715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079" y="1829648"/>
                <a:ext cx="93846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16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 a apresentação deste breve entendimento, vamos realizar na prática, e com o auxílio do EXCEL, a otimização de uma carteira com uso do Modelo de Markowitz</a:t>
            </a:r>
          </a:p>
          <a:p>
            <a:endParaRPr lang="pt-BR" b="1" dirty="0"/>
          </a:p>
          <a:p>
            <a:r>
              <a:rPr lang="pt-BR" dirty="0" smtClean="0"/>
              <a:t>Os dados do nosso exemplo estão no livro institucional, na página 52.</a:t>
            </a:r>
          </a:p>
          <a:p>
            <a:endParaRPr lang="pt-BR" dirty="0"/>
          </a:p>
          <a:p>
            <a:pPr lvl="1"/>
            <a:r>
              <a:rPr lang="pt-BR" b="1" dirty="0" smtClean="0"/>
              <a:t>Observação: </a:t>
            </a:r>
            <a:r>
              <a:rPr lang="pt-BR" dirty="0"/>
              <a:t>A realização prática da atividade será demonstrada em tempo </a:t>
            </a:r>
            <a:r>
              <a:rPr lang="pt-BR" dirty="0" smtClean="0"/>
              <a:t>real, com o uso do Excel, durante o período de aula. Caso o aluno perca o encontro, o entendimento pleno dos passos utilizados só será possível no para os alunos que assistirem ao vídeo da aula.</a:t>
            </a:r>
            <a:endParaRPr lang="pt-BR" b="1" dirty="0" smtClean="0"/>
          </a:p>
          <a:p>
            <a:pPr lvl="1"/>
            <a:endParaRPr lang="pt-BR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Modelo de Markowitz</a:t>
            </a:r>
            <a:endParaRPr lang="pt-BR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2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Para que:</a:t>
            </a:r>
          </a:p>
          <a:p>
            <a:pPr lvl="1"/>
            <a:r>
              <a:rPr lang="pt-BR" dirty="0"/>
              <a:t>o</a:t>
            </a:r>
            <a:r>
              <a:rPr lang="pt-BR" dirty="0" smtClean="0"/>
              <a:t>s agentes tenham segurança nas operações,</a:t>
            </a:r>
          </a:p>
          <a:p>
            <a:pPr lvl="1"/>
            <a:r>
              <a:rPr lang="pt-BR" dirty="0"/>
              <a:t>o</a:t>
            </a:r>
            <a:r>
              <a:rPr lang="pt-BR" dirty="0" smtClean="0"/>
              <a:t> mercado funcione de forma harmônica,</a:t>
            </a:r>
          </a:p>
          <a:p>
            <a:pPr lvl="1"/>
            <a:endParaRPr lang="pt-BR" dirty="0"/>
          </a:p>
          <a:p>
            <a:r>
              <a:rPr lang="pt-BR" dirty="0"/>
              <a:t>É</a:t>
            </a:r>
            <a:r>
              <a:rPr lang="pt-BR" dirty="0" smtClean="0"/>
              <a:t> preciso que hajam </a:t>
            </a:r>
            <a:r>
              <a:rPr lang="pt-BR" b="1" dirty="0" smtClean="0"/>
              <a:t>regras</a:t>
            </a:r>
            <a:r>
              <a:rPr lang="pt-BR" dirty="0" smtClean="0"/>
              <a:t>, </a:t>
            </a:r>
            <a:r>
              <a:rPr lang="pt-BR" b="1" dirty="0" smtClean="0"/>
              <a:t>normas</a:t>
            </a:r>
            <a:r>
              <a:rPr lang="pt-BR" dirty="0" smtClean="0"/>
              <a:t> e </a:t>
            </a:r>
            <a:r>
              <a:rPr lang="pt-BR" b="1" dirty="0" smtClean="0"/>
              <a:t>fiscalização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O conjunto de agentes, regras, normas e do processo de fiscalização, formam o </a:t>
            </a:r>
            <a:r>
              <a:rPr lang="pt-BR" b="1" dirty="0" smtClean="0"/>
              <a:t>sistema financeiro.</a:t>
            </a:r>
            <a:endParaRPr lang="pt-BR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 / Intermediação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136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b="1" dirty="0" smtClean="0"/>
              <a:t>sistema </a:t>
            </a:r>
            <a:r>
              <a:rPr lang="pt-BR" b="1" dirty="0"/>
              <a:t>financeiro </a:t>
            </a:r>
            <a:r>
              <a:rPr lang="pt-BR" dirty="0"/>
              <a:t>é </a:t>
            </a:r>
            <a:r>
              <a:rPr lang="pt-BR" dirty="0" smtClean="0"/>
              <a:t>formado por um </a:t>
            </a:r>
            <a:r>
              <a:rPr lang="pt-BR" dirty="0"/>
              <a:t>conjunto de instituições</a:t>
            </a:r>
            <a:r>
              <a:rPr lang="pt-BR" dirty="0" smtClean="0"/>
              <a:t>, ferramentas</a:t>
            </a:r>
            <a:r>
              <a:rPr lang="pt-BR" dirty="0"/>
              <a:t>, </a:t>
            </a:r>
            <a:r>
              <a:rPr lang="pt-BR" dirty="0" smtClean="0"/>
              <a:t>pessoas como os poupadores, investidores, captadores interessadas em atividades como produção e consumo.</a:t>
            </a:r>
          </a:p>
          <a:p>
            <a:endParaRPr lang="pt-BR" dirty="0"/>
          </a:p>
          <a:p>
            <a:r>
              <a:rPr lang="pt-BR" dirty="0" smtClean="0"/>
              <a:t>Podemos dividir o sistema financeiro em </a:t>
            </a:r>
            <a:r>
              <a:rPr lang="pt-BR" b="1" dirty="0" smtClean="0"/>
              <a:t>nacional</a:t>
            </a:r>
            <a:r>
              <a:rPr lang="pt-BR" dirty="0" smtClean="0"/>
              <a:t> e </a:t>
            </a:r>
            <a:r>
              <a:rPr lang="pt-BR" b="1" dirty="0" smtClean="0"/>
              <a:t>internacional</a:t>
            </a:r>
            <a:r>
              <a:rPr lang="pt-BR" dirty="0" smtClean="0"/>
              <a:t>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Sistema financeiro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233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Ele é formado por três pilares:</a:t>
            </a:r>
          </a:p>
          <a:p>
            <a:pPr lvl="1"/>
            <a:r>
              <a:rPr lang="pt-BR" dirty="0" smtClean="0"/>
              <a:t>Banco Mundial</a:t>
            </a:r>
          </a:p>
          <a:p>
            <a:pPr lvl="1"/>
            <a:r>
              <a:rPr lang="pt-BR" dirty="0" smtClean="0"/>
              <a:t>Fundo Monetário Internacional (FMI)</a:t>
            </a:r>
          </a:p>
          <a:p>
            <a:pPr lvl="1"/>
            <a:r>
              <a:rPr lang="pt-BR" dirty="0" smtClean="0"/>
              <a:t>Bancos Centrais (de cada país)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Sistema financeiro internacional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9812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Formado </a:t>
            </a:r>
            <a:r>
              <a:rPr lang="pt-BR" dirty="0"/>
              <a:t>por cinco instituições e </a:t>
            </a:r>
            <a:r>
              <a:rPr lang="pt-BR" dirty="0" smtClean="0"/>
              <a:t>uma presidência.</a:t>
            </a:r>
          </a:p>
          <a:p>
            <a:pPr lvl="1"/>
            <a:r>
              <a:rPr lang="pt-BR" dirty="0"/>
              <a:t>Banco Internacional de Reconstrução e Desenvolvimento (BIRD</a:t>
            </a:r>
            <a:r>
              <a:rPr lang="pt-BR" dirty="0" smtClean="0"/>
              <a:t>) </a:t>
            </a:r>
            <a:endParaRPr lang="pt-BR" dirty="0"/>
          </a:p>
          <a:p>
            <a:pPr lvl="1"/>
            <a:r>
              <a:rPr lang="pt-BR" dirty="0"/>
              <a:t>Associação Internacional de Desenvolvimento (AID</a:t>
            </a:r>
            <a:r>
              <a:rPr lang="pt-BR" dirty="0" smtClean="0"/>
              <a:t>)</a:t>
            </a:r>
            <a:endParaRPr lang="pt-BR" dirty="0"/>
          </a:p>
          <a:p>
            <a:pPr lvl="1"/>
            <a:r>
              <a:rPr lang="pt-BR" dirty="0"/>
              <a:t>Corporação Financeira Internacional (IFC</a:t>
            </a:r>
            <a:r>
              <a:rPr lang="pt-BR" dirty="0" smtClean="0"/>
              <a:t>)</a:t>
            </a:r>
            <a:endParaRPr lang="pt-BR" dirty="0"/>
          </a:p>
          <a:p>
            <a:pPr lvl="1"/>
            <a:r>
              <a:rPr lang="pt-BR" dirty="0"/>
              <a:t>Agência Multilateral de Garantia de Investimentos (AMGI</a:t>
            </a:r>
            <a:r>
              <a:rPr lang="pt-BR" dirty="0" smtClean="0"/>
              <a:t>)</a:t>
            </a:r>
            <a:endParaRPr lang="pt-BR" dirty="0"/>
          </a:p>
          <a:p>
            <a:pPr lvl="1"/>
            <a:r>
              <a:rPr lang="pt-BR" dirty="0"/>
              <a:t>Centro Internacional para Acerto das Disputas de Investimentos (CIAD</a:t>
            </a:r>
            <a:r>
              <a:rPr lang="pt-BR" dirty="0" smtClean="0"/>
              <a:t>)</a:t>
            </a:r>
            <a:endParaRPr lang="pt-BR" b="1" dirty="0"/>
          </a:p>
          <a:p>
            <a:endParaRPr lang="pt-BR" dirty="0"/>
          </a:p>
          <a:p>
            <a:r>
              <a:rPr lang="pt-BR" dirty="0" smtClean="0"/>
              <a:t>Maior fornecedor de empréstimos para os países, com o intuito que as nações possam investir:</a:t>
            </a:r>
          </a:p>
          <a:p>
            <a:pPr lvl="1"/>
            <a:r>
              <a:rPr lang="pt-BR" dirty="0" smtClean="0"/>
              <a:t>Desenvolvimento de cada nação</a:t>
            </a:r>
          </a:p>
          <a:p>
            <a:pPr lvl="1"/>
            <a:r>
              <a:rPr lang="pt-BR" dirty="0" smtClean="0"/>
              <a:t>Saúde e educação</a:t>
            </a:r>
          </a:p>
          <a:p>
            <a:pPr lvl="1"/>
            <a:r>
              <a:rPr lang="pt-BR" dirty="0" smtClean="0"/>
              <a:t>Apoio empresarial</a:t>
            </a:r>
          </a:p>
          <a:p>
            <a:pPr lvl="1"/>
            <a:r>
              <a:rPr lang="pt-BR" dirty="0" smtClean="0"/>
              <a:t>Prestação de serviços com maior transparência, eficiência e qualidade</a:t>
            </a:r>
          </a:p>
          <a:p>
            <a:pPr lvl="1"/>
            <a:r>
              <a:rPr lang="pt-BR" dirty="0" smtClean="0"/>
              <a:t>Promoção de sociedade que visa investimentos e planejamento de longo prazo</a:t>
            </a:r>
          </a:p>
          <a:p>
            <a:pPr lvl="1"/>
            <a:r>
              <a:rPr lang="pt-BR" dirty="0" smtClean="0"/>
              <a:t>Redução da pobreza e da desigualdade social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Mercado de valores mobiliários, contratos e sistema financeiro nacional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9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Banco Mundial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843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4824</Words>
  <Application>Microsoft Office PowerPoint</Application>
  <PresentationFormat>Personalizar</PresentationFormat>
  <Paragraphs>614</Paragraphs>
  <Slides>55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Tema do Office</vt:lpstr>
      <vt:lpstr>Mercado de Capitais</vt:lpstr>
      <vt:lpstr>Subsistema normativo e de intermediação, liquidação e custódia</vt:lpstr>
      <vt:lpstr>Contexto</vt:lpstr>
      <vt:lpstr>Mercado</vt:lpstr>
      <vt:lpstr>Ganhos / Gastos</vt:lpstr>
      <vt:lpstr>Mercado / Intermediação</vt:lpstr>
      <vt:lpstr>Sistema financeiro</vt:lpstr>
      <vt:lpstr>Sistema financeiro internacional</vt:lpstr>
      <vt:lpstr>Banco Mundial</vt:lpstr>
      <vt:lpstr>Fundo Monetário Internacional (FMI)</vt:lpstr>
      <vt:lpstr>Bancos Centrais</vt:lpstr>
      <vt:lpstr>Sistema financeiro nacional (brasileiro)</vt:lpstr>
      <vt:lpstr>Objetivos do CMN</vt:lpstr>
      <vt:lpstr>Objetivos do CMN</vt:lpstr>
      <vt:lpstr>Objetivos do BACEN</vt:lpstr>
      <vt:lpstr>Função da CVM</vt:lpstr>
      <vt:lpstr>A CVM auxilia</vt:lpstr>
      <vt:lpstr>Objetivos da CVM</vt:lpstr>
      <vt:lpstr>Objetivos da CVM</vt:lpstr>
      <vt:lpstr>Agentes intermediários</vt:lpstr>
      <vt:lpstr>Para aprimorar segurança</vt:lpstr>
      <vt:lpstr>Bolsa de valores, mercado de capitais e mercado de valores mobiliários</vt:lpstr>
      <vt:lpstr>Mercado</vt:lpstr>
      <vt:lpstr>Mercado financeiro</vt:lpstr>
      <vt:lpstr>Mercado de capitais</vt:lpstr>
      <vt:lpstr>Participantes do mercado de capitais</vt:lpstr>
      <vt:lpstr>Participantes do mercado de capitais</vt:lpstr>
      <vt:lpstr>Estrutura do mercado de capitais</vt:lpstr>
      <vt:lpstr>Finalidade do mercado de capitais </vt:lpstr>
      <vt:lpstr>O papel da Bolsa de Valores</vt:lpstr>
      <vt:lpstr>A bolsa no Brasil</vt:lpstr>
      <vt:lpstr>Atividade</vt:lpstr>
      <vt:lpstr>Política de dividendos (ações) mercados à vista e a termo e mercado futuro</vt:lpstr>
      <vt:lpstr>Títulos de valores mobiliários</vt:lpstr>
      <vt:lpstr>Ações</vt:lpstr>
      <vt:lpstr>Ações e Novo Mercado</vt:lpstr>
      <vt:lpstr>Direitos dos investidores de ações</vt:lpstr>
      <vt:lpstr>Como o investido ganha com as ações?</vt:lpstr>
      <vt:lpstr>Alterando o número de ações pelas empresas</vt:lpstr>
      <vt:lpstr>Debêntures</vt:lpstr>
      <vt:lpstr>Tipos de mercado</vt:lpstr>
      <vt:lpstr>Tipos de mercado</vt:lpstr>
      <vt:lpstr>Outros títulos do mercado de capitais</vt:lpstr>
      <vt:lpstr>Exemplo 1 (extra) – captação de recursos</vt:lpstr>
      <vt:lpstr>Exemplo 1 (extra) – resolução</vt:lpstr>
      <vt:lpstr>Exemplo 2 (extra) – captação de recursos</vt:lpstr>
      <vt:lpstr>Exemplo 2 (extra) – resolução</vt:lpstr>
      <vt:lpstr>Exercício</vt:lpstr>
      <vt:lpstr>Exercício - resolução</vt:lpstr>
      <vt:lpstr>Modelo de Markowitz</vt:lpstr>
      <vt:lpstr>Markowitz</vt:lpstr>
      <vt:lpstr>Markowitz</vt:lpstr>
      <vt:lpstr>Modelo de Markowitz</vt:lpstr>
      <vt:lpstr>Modelo de Markowitz</vt:lpstr>
      <vt:lpstr>Modelo de Markowitz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146</cp:revision>
  <dcterms:created xsi:type="dcterms:W3CDTF">2019-02-06T19:16:14Z</dcterms:created>
  <dcterms:modified xsi:type="dcterms:W3CDTF">2020-09-14T14:16:14Z</dcterms:modified>
</cp:coreProperties>
</file>