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9" r:id="rId3"/>
    <p:sldId id="257" r:id="rId4"/>
    <p:sldId id="258" r:id="rId5"/>
    <p:sldId id="260" r:id="rId6"/>
    <p:sldId id="261" r:id="rId7"/>
    <p:sldId id="28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1" r:id="rId17"/>
    <p:sldId id="282" r:id="rId18"/>
    <p:sldId id="283" r:id="rId19"/>
    <p:sldId id="284" r:id="rId20"/>
    <p:sldId id="287" r:id="rId21"/>
    <p:sldId id="288" r:id="rId22"/>
    <p:sldId id="270" r:id="rId23"/>
    <p:sldId id="271" r:id="rId24"/>
    <p:sldId id="272" r:id="rId25"/>
    <p:sldId id="279" r:id="rId26"/>
    <p:sldId id="275" r:id="rId27"/>
    <p:sldId id="278" r:id="rId28"/>
    <p:sldId id="277" r:id="rId29"/>
    <p:sldId id="276" r:id="rId30"/>
    <p:sldId id="285" r:id="rId31"/>
    <p:sldId id="286" r:id="rId32"/>
    <p:sldId id="289" r:id="rId33"/>
    <p:sldId id="290" r:id="rId3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no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no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marker>
            <c:symbol val="square"/>
            <c:size val="5"/>
          </c:marker>
          <c:cat>
            <c:numRef>
              <c:f>Plan1!$A$2:$A$4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012224"/>
        <c:axId val="127054976"/>
      </c:lineChart>
      <c:catAx>
        <c:axId val="12701222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crossAx val="127054976"/>
        <c:crossesAt val="0"/>
        <c:auto val="0"/>
        <c:lblAlgn val="ctr"/>
        <c:lblOffset val="100"/>
        <c:tickLblSkip val="1"/>
        <c:noMultiLvlLbl val="0"/>
      </c:catAx>
      <c:valAx>
        <c:axId val="127054976"/>
        <c:scaling>
          <c:orientation val="minMax"/>
          <c:max val="3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012224"/>
        <c:crossesAt val="1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square"/>
            <c:size val="5"/>
          </c:marker>
          <c:cat>
            <c:numRef>
              <c:f>'[Gráfico no Microsoft PowerPoint]Plan1'!$F$13:$F$20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'[Gráfico no Microsoft PowerPoint]Plan1'!$G$13:$G$20</c:f>
              <c:numCache>
                <c:formatCode>General</c:formatCode>
                <c:ptCount val="8"/>
                <c:pt idx="0">
                  <c:v>-9</c:v>
                </c:pt>
                <c:pt idx="1">
                  <c:v>-6</c:v>
                </c:pt>
                <c:pt idx="2">
                  <c:v>-3</c:v>
                </c:pt>
                <c:pt idx="3">
                  <c:v>0</c:v>
                </c:pt>
                <c:pt idx="4">
                  <c:v>3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907136"/>
        <c:axId val="194913792"/>
      </c:lineChart>
      <c:catAx>
        <c:axId val="19490713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94913792"/>
        <c:crosses val="autoZero"/>
        <c:auto val="1"/>
        <c:lblAlgn val="ctr"/>
        <c:lblOffset val="100"/>
        <c:tickLblSkip val="1"/>
        <c:noMultiLvlLbl val="0"/>
      </c:catAx>
      <c:valAx>
        <c:axId val="194913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907136"/>
        <c:crossesAt val="1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321741032370955E-2"/>
          <c:y val="5.1400554097404488E-2"/>
          <c:w val="0.89041447944007002"/>
          <c:h val="0.8971988918051909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'[Gráfico no Microsoft PowerPoint]Plan1'!$F$9:$F$17</c:f>
              <c:numCache>
                <c:formatCode>General</c:formatCode>
                <c:ptCount val="9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</c:numCache>
            </c:numRef>
          </c:cat>
          <c:val>
            <c:numRef>
              <c:f>'[Gráfico no Microsoft PowerPoint]Plan1'!$G$9:$G$17</c:f>
              <c:numCache>
                <c:formatCode>General</c:formatCode>
                <c:ptCount val="9"/>
                <c:pt idx="0">
                  <c:v>14</c:v>
                </c:pt>
                <c:pt idx="1">
                  <c:v>7</c:v>
                </c:pt>
                <c:pt idx="2">
                  <c:v>2</c:v>
                </c:pt>
                <c:pt idx="3">
                  <c:v>-1</c:v>
                </c:pt>
                <c:pt idx="4">
                  <c:v>-2</c:v>
                </c:pt>
                <c:pt idx="5">
                  <c:v>-1</c:v>
                </c:pt>
                <c:pt idx="6">
                  <c:v>2</c:v>
                </c:pt>
                <c:pt idx="7">
                  <c:v>7</c:v>
                </c:pt>
                <c:pt idx="8">
                  <c:v>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944000"/>
        <c:axId val="195412736"/>
      </c:lineChart>
      <c:catAx>
        <c:axId val="1949440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195412736"/>
        <c:crossesAt val="0"/>
        <c:auto val="1"/>
        <c:lblAlgn val="ctr"/>
        <c:lblOffset val="100"/>
        <c:tickLblSkip val="1"/>
        <c:noMultiLvlLbl val="0"/>
      </c:catAx>
      <c:valAx>
        <c:axId val="195412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4944000"/>
        <c:crossesAt val="1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39B22-1B50-4574-B9C2-53E55C9FBE1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DE8ED-3BC2-415D-A8BB-7A89A5EB90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86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08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27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912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84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41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03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676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69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63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86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94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611B4-FD87-4487-B4DB-E1BFDA7EC2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41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Métodos Quantitativos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sz="2800" b="1" dirty="0" smtClean="0"/>
              <a:t>Unidade 1 – Função afim e função quadrática</a:t>
            </a:r>
          </a:p>
          <a:p>
            <a:r>
              <a:rPr lang="pt-BR" sz="2800" dirty="0" smtClean="0"/>
              <a:t>Prof. Me. Diego Fernandes Emiliano Silva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8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Função do 1º grau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𝑎𝑥</m:t>
                    </m:r>
                    <m:r>
                      <a:rPr lang="pt-BR" b="0" i="1" smtClean="0">
                        <a:latin typeface="Cambria Math"/>
                      </a:rPr>
                      <m:t>+</m:t>
                    </m:r>
                    <m:r>
                      <a:rPr lang="pt-BR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pt-BR" dirty="0" smtClean="0"/>
                  <a:t> </a:t>
                </a:r>
              </a:p>
              <a:p>
                <a:pPr marL="0" indent="0" algn="ctr">
                  <a:buNone/>
                </a:pPr>
                <a:endParaRPr lang="pt-BR" dirty="0"/>
              </a:p>
              <a:p>
                <a:r>
                  <a:rPr lang="pt-BR" dirty="0" smtClean="0"/>
                  <a:t>Com: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𝑎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≠0; </m:t>
                      </m:r>
                    </m:oMath>
                  </m:oMathPara>
                </a14:m>
                <a:endParaRPr lang="pt-BR" b="0" i="1" dirty="0" smtClean="0">
                  <a:latin typeface="Cambria Math"/>
                  <a:ea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𝑎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ℝ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pt-BR" b="0" i="1" dirty="0" smtClean="0">
                  <a:latin typeface="Cambria Math"/>
                  <a:ea typeface="Cambria Math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pt-BR" dirty="0" smtClean="0"/>
                  <a:t>.</a:t>
                </a:r>
              </a:p>
              <a:p>
                <a:pPr marL="0" indent="0" algn="ctr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10</a:t>
            </a:fld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3635896" y="3494335"/>
            <a:ext cx="3888432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Coeficiente angular </a:t>
            </a:r>
          </a:p>
          <a:p>
            <a:r>
              <a:rPr lang="pt-BR" sz="1400" dirty="0" smtClean="0"/>
              <a:t>(mostra a inclinação da reta em relação ao eixo x)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427984" y="2446320"/>
            <a:ext cx="3888432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Coeficiente linear</a:t>
            </a:r>
          </a:p>
          <a:p>
            <a:r>
              <a:rPr lang="pt-BR" sz="1400" dirty="0" smtClean="0"/>
              <a:t>(ponto em que a reta corta o eixo y);</a:t>
            </a:r>
            <a:endParaRPr lang="pt-BR" sz="1400" dirty="0"/>
          </a:p>
        </p:txBody>
      </p:sp>
      <p:cxnSp>
        <p:nvCxnSpPr>
          <p:cNvPr id="20" name="Conector de seta reta 19"/>
          <p:cNvCxnSpPr>
            <a:endCxn id="2" idx="1"/>
          </p:cNvCxnSpPr>
          <p:nvPr/>
        </p:nvCxnSpPr>
        <p:spPr>
          <a:xfrm>
            <a:off x="2339752" y="1707654"/>
            <a:ext cx="1296144" cy="20790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>
            <a:endCxn id="7" idx="1"/>
          </p:cNvCxnSpPr>
          <p:nvPr/>
        </p:nvCxnSpPr>
        <p:spPr>
          <a:xfrm>
            <a:off x="3347864" y="1707654"/>
            <a:ext cx="1080120" cy="103105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3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200" b="1" dirty="0" smtClean="0"/>
              <a:t>Gráfico de uma função do 1º grau (reta)</a:t>
            </a:r>
            <a:endParaRPr lang="pt-BR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Esboçar gráfico da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𝑦</m:t>
                    </m:r>
                    <m:r>
                      <a:rPr lang="pt-BR" b="0" i="1" smtClean="0">
                        <a:latin typeface="Cambria Math"/>
                      </a:rPr>
                      <m:t>=3</m:t>
                    </m:r>
                    <m:r>
                      <a:rPr lang="pt-BR" b="0" i="1" smtClean="0">
                        <a:latin typeface="Cambria Math"/>
                      </a:rPr>
                      <m:t>𝑥</m:t>
                    </m:r>
                    <m:r>
                      <a:rPr lang="pt-BR" b="0" i="1" smtClean="0">
                        <a:latin typeface="Cambria Math"/>
                      </a:rPr>
                      <m:t>−9</m:t>
                    </m:r>
                  </m:oMath>
                </a14:m>
                <a:endParaRPr lang="pt-BR" b="0" dirty="0" smtClean="0"/>
              </a:p>
              <a:p>
                <a:pPr lvl="1"/>
                <a:r>
                  <a:rPr lang="pt-BR" dirty="0" smtClean="0"/>
                  <a:t>Para isso você deve calcular pelo menos 2 pontos</a:t>
                </a:r>
                <a:endParaRPr lang="pt-BR" b="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1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11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61454"/>
              </p:ext>
            </p:extLst>
          </p:nvPr>
        </p:nvGraphicFramePr>
        <p:xfrm>
          <a:off x="1187624" y="2427734"/>
          <a:ext cx="1224136" cy="25374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12068"/>
                <a:gridCol w="612068"/>
              </a:tblGrid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x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y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-9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-6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-3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6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6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12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252610"/>
              </p:ext>
            </p:extLst>
          </p:nvPr>
        </p:nvGraphicFramePr>
        <p:xfrm>
          <a:off x="3203848" y="2857727"/>
          <a:ext cx="4176464" cy="178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Conector de seta reta 7"/>
          <p:cNvCxnSpPr/>
          <p:nvPr/>
        </p:nvCxnSpPr>
        <p:spPr>
          <a:xfrm>
            <a:off x="3491880" y="3757827"/>
            <a:ext cx="4464496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7812360" y="3676527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x</a:t>
            </a:r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3563888" y="2782349"/>
            <a:ext cx="0" cy="205559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275026" y="257175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77817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Função crescente e decrescente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Crescente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pt-BR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pt-BR" dirty="0" smtClean="0"/>
                  <a:t> (positivo)</a:t>
                </a:r>
              </a:p>
              <a:p>
                <a:pPr lvl="1"/>
                <a:r>
                  <a:rPr lang="pt-BR" dirty="0" smtClean="0"/>
                  <a:t>Exemplo: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pt-BR" dirty="0" smtClean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6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pt-BR" dirty="0" smtClean="0"/>
                  <a:t>Decrescente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pt-BR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pt-BR" dirty="0" smtClean="0"/>
                  <a:t> (negativo)</a:t>
                </a:r>
              </a:p>
              <a:p>
                <a:pPr lvl="1"/>
                <a:r>
                  <a:rPr lang="pt-BR" dirty="0" smtClean="0"/>
                  <a:t>Exemplo: função 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pt-BR" dirty="0" smtClean="0"/>
              </a:p>
              <a:p>
                <a:pPr lvl="1"/>
                <a:endParaRPr lang="pt-BR" dirty="0" smtClean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719" t="-16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12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399" y="2709676"/>
            <a:ext cx="4475202" cy="209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20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600" b="1" dirty="0" smtClean="0"/>
              <a:t>Obtendo função a com as coordenadas...</a:t>
            </a:r>
            <a:endParaRPr lang="pt-BR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ço Reservado para Conteúdo 6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sz="2400" dirty="0" smtClean="0"/>
                  <a:t>Os pontos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400" b="0" i="1" smtClean="0">
                            <a:latin typeface="Cambria Math"/>
                          </a:rPr>
                          <m:t>2, 3</m:t>
                        </m:r>
                      </m:e>
                    </m:d>
                  </m:oMath>
                </a14:m>
                <a:r>
                  <a:rPr lang="pt-BR" sz="2400" dirty="0" smtClean="0"/>
                  <a:t> 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400" b="0" i="1" smtClean="0">
                            <a:latin typeface="Cambria Math"/>
                          </a:rPr>
                          <m:t>3, 5</m:t>
                        </m:r>
                      </m:e>
                    </m:d>
                  </m:oMath>
                </a14:m>
                <a:r>
                  <a:rPr lang="pt-BR" sz="2400" dirty="0" smtClean="0"/>
                  <a:t> pertencem a função do primeiro grau. Determinar a função</a:t>
                </a:r>
              </a:p>
            </p:txBody>
          </p:sp>
        </mc:Choice>
        <mc:Fallback xmlns=""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4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13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5364088" y="2262398"/>
                <a:ext cx="2340000" cy="24006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𝑦</m:t>
                      </m:r>
                      <m:r>
                        <a:rPr lang="pt-BR" sz="1500" b="0" i="1" smtClean="0">
                          <a:latin typeface="Cambria Math"/>
                        </a:rPr>
                        <m:t>=</m:t>
                      </m:r>
                      <m:r>
                        <a:rPr lang="pt-BR" sz="1500" b="0" i="1" smtClean="0">
                          <a:latin typeface="Cambria Math"/>
                        </a:rPr>
                        <m:t>𝑎𝑥</m:t>
                      </m:r>
                      <m:r>
                        <a:rPr lang="pt-BR" sz="1500" b="0" i="1" smtClean="0">
                          <a:latin typeface="Cambria Math"/>
                        </a:rPr>
                        <m:t>+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dirty="0" smtClean="0"/>
              </a:p>
              <a:p>
                <a:endParaRPr lang="pt-BR" sz="15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3=2</m:t>
                      </m:r>
                      <m:r>
                        <a:rPr lang="pt-BR" sz="1500" b="0" i="1" smtClean="0">
                          <a:latin typeface="Cambria Math"/>
                        </a:rPr>
                        <m:t>𝑥</m:t>
                      </m:r>
                      <m:r>
                        <a:rPr lang="pt-BR" sz="1500" b="0" i="1" smtClean="0">
                          <a:latin typeface="Cambria Math"/>
                        </a:rPr>
                        <m:t>+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5=3</m:t>
                      </m:r>
                      <m:r>
                        <a:rPr lang="pt-BR" sz="1500" b="0" i="1" smtClean="0">
                          <a:latin typeface="Cambria Math"/>
                        </a:rPr>
                        <m:t>𝑥</m:t>
                      </m:r>
                      <m:r>
                        <a:rPr lang="pt-BR" sz="1500" b="0" i="1" smtClean="0">
                          <a:latin typeface="Cambria Math"/>
                        </a:rPr>
                        <m:t>+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b="0" dirty="0" smtClean="0"/>
              </a:p>
              <a:p>
                <a:r>
                  <a:rPr lang="pt-BR" sz="1500" dirty="0" smtClean="0"/>
                  <a:t>----------------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−2=−</m:t>
                      </m:r>
                      <m:r>
                        <a:rPr lang="pt-BR" sz="1500" b="0" i="1" smtClean="0">
                          <a:latin typeface="Cambria Math"/>
                        </a:rPr>
                        <m:t>𝑥</m:t>
                      </m:r>
                      <m:r>
                        <a:rPr lang="pt-BR" sz="15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sz="15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×−1</m:t>
                          </m:r>
                        </m:e>
                      </m:d>
                    </m:oMath>
                  </m:oMathPara>
                </a14:m>
                <a:endParaRPr lang="pt-BR" sz="15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𝑥</m:t>
                      </m:r>
                      <m:r>
                        <a:rPr lang="pt-BR" sz="15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pt-BR" sz="1500" dirty="0" smtClean="0"/>
              </a:p>
              <a:p>
                <a:endParaRPr lang="pt-BR" sz="15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5=2∗3+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  <m:r>
                        <a:rPr lang="pt-BR" sz="15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262398"/>
                <a:ext cx="2340000" cy="2400657"/>
              </a:xfrm>
              <a:prstGeom prst="rect">
                <a:avLst/>
              </a:prstGeom>
              <a:blipFill rotWithShape="1">
                <a:blip r:embed="rId3"/>
                <a:stretch>
                  <a:fillRect l="-77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971600" y="2262398"/>
                <a:ext cx="2340000" cy="260821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𝑦</m:t>
                      </m:r>
                      <m:r>
                        <a:rPr lang="pt-BR" sz="1500" b="0" i="1" smtClean="0">
                          <a:latin typeface="Cambria Math"/>
                        </a:rPr>
                        <m:t>=</m:t>
                      </m:r>
                      <m:r>
                        <a:rPr lang="pt-BR" sz="1500" b="0" i="1" smtClean="0">
                          <a:latin typeface="Cambria Math"/>
                        </a:rPr>
                        <m:t>𝑎𝑥</m:t>
                      </m:r>
                      <m:r>
                        <a:rPr lang="pt-BR" sz="1500" b="0" i="1" smtClean="0">
                          <a:latin typeface="Cambria Math"/>
                        </a:rPr>
                        <m:t>+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dirty="0" smtClean="0"/>
              </a:p>
              <a:p>
                <a:endParaRPr lang="pt-BR" sz="15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𝑎</m:t>
                      </m:r>
                      <m:r>
                        <a:rPr lang="pt-BR" sz="15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</a:rPr>
                            <m:t>5−3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</a:rPr>
                            <m:t>3−2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pt-BR" sz="1500" dirty="0" smtClean="0"/>
              </a:p>
              <a:p>
                <a:endParaRPr lang="pt-BR" sz="15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𝑦</m:t>
                      </m:r>
                      <m:r>
                        <a:rPr lang="pt-BR" sz="1500" b="0" i="1" smtClean="0">
                          <a:latin typeface="Cambria Math"/>
                        </a:rPr>
                        <m:t>=2</m:t>
                      </m:r>
                      <m:r>
                        <a:rPr lang="pt-BR" sz="1500" b="0" i="1" smtClean="0">
                          <a:latin typeface="Cambria Math"/>
                        </a:rPr>
                        <m:t>𝑥</m:t>
                      </m:r>
                      <m:r>
                        <a:rPr lang="pt-BR" sz="1500" b="0" i="1" smtClean="0">
                          <a:latin typeface="Cambria Math"/>
                        </a:rPr>
                        <m:t>+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dirty="0" smtClean="0"/>
              </a:p>
              <a:p>
                <a:endParaRPr lang="pt-BR" sz="15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5=2∗3+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5=6+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5−6=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  <m:r>
                        <a:rPr lang="pt-BR" sz="15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262398"/>
                <a:ext cx="2340000" cy="26082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/>
          <p:cNvSpPr txBox="1"/>
          <p:nvPr/>
        </p:nvSpPr>
        <p:spPr>
          <a:xfrm>
            <a:off x="612721" y="2262398"/>
            <a:ext cx="430887" cy="101303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r"/>
            <a:r>
              <a:rPr lang="pt-BR" sz="1600" b="1" dirty="0" smtClean="0"/>
              <a:t>Resolução:</a:t>
            </a:r>
            <a:endParaRPr lang="pt-BR" sz="16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758988" y="2269176"/>
            <a:ext cx="677108" cy="14596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r"/>
            <a:r>
              <a:rPr lang="pt-BR" sz="1600" b="1" dirty="0" smtClean="0"/>
              <a:t>Resolução </a:t>
            </a:r>
          </a:p>
          <a:p>
            <a:pPr algn="r"/>
            <a:r>
              <a:rPr lang="pt-BR" sz="1600" b="1" dirty="0" smtClean="0"/>
              <a:t>(sistema linear):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31500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Raiz (zero) da função do 1º grau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1"/>
                <a:ext cx="8229600" cy="1817811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pt-BR" dirty="0" smtClean="0"/>
                  <a:t>Para achar a raiz da função, basta substituir 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pt-BR" dirty="0" smtClean="0"/>
                  <a:t> por 0.</a:t>
                </a:r>
              </a:p>
              <a:p>
                <a:endParaRPr lang="pt-BR" dirty="0"/>
              </a:p>
              <a:p>
                <a:r>
                  <a:rPr lang="pt-BR" b="1" dirty="0" smtClean="0"/>
                  <a:t>Exemplo: </a:t>
                </a:r>
                <a:r>
                  <a:rPr lang="pt-BR" dirty="0" smtClean="0"/>
                  <a:t>Achar a raiz da seguinte função: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2</m:t>
                    </m:r>
                    <m:r>
                      <a:rPr lang="pt-BR" b="0" i="1" smtClean="0">
                        <a:latin typeface="Cambria Math"/>
                      </a:rPr>
                      <m:t>𝑥</m:t>
                    </m:r>
                    <m:r>
                      <a:rPr lang="pt-BR" b="0" i="1" smtClean="0">
                        <a:latin typeface="Cambria Math"/>
                      </a:rPr>
                      <m:t>+4=</m:t>
                    </m:r>
                    <m:r>
                      <a:rPr lang="pt-BR" b="0" i="1" smtClean="0">
                        <a:latin typeface="Cambria Math"/>
                      </a:rPr>
                      <m:t>𝑦</m:t>
                    </m:r>
                  </m:oMath>
                </a14:m>
                <a:endParaRPr lang="pt-BR" b="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1"/>
                <a:ext cx="8229600" cy="1817811"/>
              </a:xfrm>
              <a:blipFill rotWithShape="1">
                <a:blip r:embed="rId2"/>
                <a:stretch>
                  <a:fillRect l="-1185" t="-50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14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332049" y="3017962"/>
                <a:ext cx="2479902" cy="18364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2</m:t>
                      </m:r>
                      <m:r>
                        <a:rPr lang="pt-BR" i="1" smtClean="0">
                          <a:latin typeface="Cambria Math"/>
                        </a:rPr>
                        <m:t>𝑥</m:t>
                      </m:r>
                      <m:r>
                        <a:rPr lang="pt-BR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2</m:t>
                      </m:r>
                      <m:r>
                        <a:rPr lang="pt-BR" i="1">
                          <a:latin typeface="Cambria Math"/>
                        </a:rPr>
                        <m:t>𝑥</m:t>
                      </m:r>
                      <m:r>
                        <a:rPr lang="pt-BR" i="1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pt-BR" dirty="0" smtClean="0"/>
              </a:p>
              <a:p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𝑥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𝑥</m:t>
                      </m:r>
                      <m:r>
                        <a:rPr lang="pt-BR" i="1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049" y="3017962"/>
                <a:ext cx="2479902" cy="1836465"/>
              </a:xfrm>
              <a:prstGeom prst="rect">
                <a:avLst/>
              </a:prstGeom>
              <a:blipFill rotWithShape="1">
                <a:blip r:embed="rId3"/>
                <a:stretch>
                  <a:fillRect r="-245" b="-151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57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Estudo de sinal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15</a:t>
            </a:fld>
            <a:endParaRPr lang="pt-B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2183011"/>
            <a:ext cx="73818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50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Exercício 1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O custo fixo de fabricação de um produto é $ 500,00 e o custo variável por unidade produzida é de $ 10,00. Com base nos dados, pede-se:</a:t>
            </a:r>
          </a:p>
          <a:p>
            <a:pPr marL="0" indent="0">
              <a:buNone/>
            </a:pPr>
            <a:endParaRPr lang="pt-BR" dirty="0"/>
          </a:p>
          <a:p>
            <a:pPr marL="514350" indent="-514350">
              <a:buAutoNum type="alphaLcPeriod"/>
            </a:pPr>
            <a:r>
              <a:rPr lang="pt-BR" dirty="0" smtClean="0"/>
              <a:t>Obter a função custo total do produto</a:t>
            </a:r>
          </a:p>
          <a:p>
            <a:pPr marL="514350" indent="-514350">
              <a:buAutoNum type="alphaLcPeriod"/>
            </a:pPr>
            <a:r>
              <a:rPr lang="pt-BR" dirty="0" smtClean="0"/>
              <a:t>Traçar o gráfico da função custo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16</a:t>
            </a:fld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06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Exercício 1 – resolução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=500+10</m:t>
                      </m:r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17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485291"/>
              </p:ext>
            </p:extLst>
          </p:nvPr>
        </p:nvGraphicFramePr>
        <p:xfrm>
          <a:off x="1187624" y="2398370"/>
          <a:ext cx="1224136" cy="19735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12068"/>
                <a:gridCol w="612068"/>
              </a:tblGrid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x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y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500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510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520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530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540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28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550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11710"/>
            <a:ext cx="3980563" cy="2391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7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Exercício 2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sz="2800" dirty="0" smtClean="0"/>
                  <a:t>A função receita e custo de um produto são dadas pelas seguintes equações: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pt-BR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sz="2800" b="0" i="1" smtClean="0">
                        <a:latin typeface="Cambria Math"/>
                      </a:rPr>
                      <m:t>=26,00</m:t>
                    </m:r>
                    <m:r>
                      <a:rPr lang="pt-BR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pt-BR" sz="2800" dirty="0" smtClean="0"/>
                  <a:t> e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pt-BR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sz="2800" b="0" i="1" smtClean="0">
                        <a:latin typeface="Cambria Math"/>
                      </a:rPr>
                      <m:t>=500+</m:t>
                    </m:r>
                    <m:r>
                      <a:rPr lang="pt-BR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pt-BR" sz="2800" dirty="0" smtClean="0"/>
                  <a:t>. De posse dos dados, determinar:</a:t>
                </a:r>
              </a:p>
              <a:p>
                <a:pPr marL="0" indent="0">
                  <a:buNone/>
                </a:pPr>
                <a:endParaRPr lang="pt-BR" sz="2800" dirty="0"/>
              </a:p>
              <a:p>
                <a:pPr marL="514350" indent="-514350">
                  <a:buAutoNum type="alphaLcPeriod"/>
                </a:pPr>
                <a:r>
                  <a:rPr lang="pt-BR" sz="2800" dirty="0" smtClean="0"/>
                  <a:t>A função lucro do produto</a:t>
                </a:r>
              </a:p>
              <a:p>
                <a:pPr marL="514350" indent="-514350">
                  <a:buAutoNum type="alphaLcPeriod"/>
                </a:pPr>
                <a:r>
                  <a:rPr lang="pt-BR" sz="2800" dirty="0" smtClean="0"/>
                  <a:t>Determinar o valor de x para o qual o lucro é nulo (lucro 0, ponto crítico ou ponto de nivelamento)</a:t>
                </a:r>
                <a:endParaRPr lang="pt-BR" sz="2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6" b="-34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18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75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Exercício 2 – resolução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𝐿</m:t>
                      </m:r>
                      <m:r>
                        <a:rPr lang="pt-BR" sz="2800" b="0" i="1" smtClean="0">
                          <a:latin typeface="Cambria Math"/>
                        </a:rPr>
                        <m:t>=</m:t>
                      </m:r>
                      <m:r>
                        <a:rPr lang="pt-BR" sz="2800" b="0" i="1" smtClean="0">
                          <a:latin typeface="Cambria Math"/>
                        </a:rPr>
                        <m:t>𝑅</m:t>
                      </m:r>
                      <m:r>
                        <a:rPr lang="pt-BR" sz="2800" b="0" i="1" smtClean="0">
                          <a:latin typeface="Cambria Math"/>
                        </a:rPr>
                        <m:t>−</m:t>
                      </m:r>
                      <m:r>
                        <a:rPr lang="pt-BR" sz="28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pt-BR" sz="28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𝐿</m:t>
                      </m:r>
                      <m:r>
                        <a:rPr lang="pt-BR" sz="2800" b="0" i="1" smtClean="0">
                          <a:latin typeface="Cambria Math"/>
                        </a:rPr>
                        <m:t>=26</m:t>
                      </m:r>
                      <m:r>
                        <a:rPr lang="pt-BR" sz="2800" b="0" i="1" smtClean="0">
                          <a:latin typeface="Cambria Math"/>
                        </a:rPr>
                        <m:t>𝑥</m:t>
                      </m:r>
                      <m:r>
                        <a:rPr lang="pt-BR" sz="28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500+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28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𝐿</m:t>
                      </m:r>
                      <m:r>
                        <a:rPr lang="pt-BR" sz="2800" b="0" i="1" smtClean="0">
                          <a:latin typeface="Cambria Math"/>
                        </a:rPr>
                        <m:t>=26</m:t>
                      </m:r>
                      <m:r>
                        <a:rPr lang="pt-BR" sz="2800" b="0" i="1" smtClean="0">
                          <a:latin typeface="Cambria Math"/>
                        </a:rPr>
                        <m:t>𝑥</m:t>
                      </m:r>
                      <m:r>
                        <a:rPr lang="pt-BR" sz="2800" b="0" i="1" smtClean="0">
                          <a:latin typeface="Cambria Math"/>
                        </a:rPr>
                        <m:t>−500−</m:t>
                      </m:r>
                      <m:r>
                        <a:rPr lang="pt-BR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pt-BR" sz="28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𝐿</m:t>
                      </m:r>
                      <m:r>
                        <a:rPr lang="pt-BR" sz="2800" b="0" i="1" smtClean="0">
                          <a:latin typeface="Cambria Math"/>
                        </a:rPr>
                        <m:t>=25</m:t>
                      </m:r>
                      <m:r>
                        <a:rPr lang="pt-BR" sz="2800" b="0" i="1" smtClean="0">
                          <a:latin typeface="Cambria Math"/>
                        </a:rPr>
                        <m:t>𝑥</m:t>
                      </m:r>
                      <m:r>
                        <a:rPr lang="pt-BR" sz="2800" b="0" i="1" smtClean="0">
                          <a:latin typeface="Cambria Math"/>
                        </a:rPr>
                        <m:t>−500</m:t>
                      </m:r>
                    </m:oMath>
                  </m:oMathPara>
                </a14:m>
                <a:endParaRPr lang="pt-BR" sz="2800" b="0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0=25</m:t>
                      </m:r>
                      <m:r>
                        <a:rPr lang="pt-BR" i="1">
                          <a:latin typeface="Cambria Math"/>
                        </a:rPr>
                        <m:t>𝑥</m:t>
                      </m:r>
                      <m:r>
                        <a:rPr lang="pt-BR" i="1">
                          <a:latin typeface="Cambria Math"/>
                        </a:rPr>
                        <m:t>−500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25</m:t>
                      </m:r>
                      <m:r>
                        <a:rPr lang="pt-BR" i="1">
                          <a:latin typeface="Cambria Math"/>
                        </a:rPr>
                        <m:t>𝑥</m:t>
                      </m:r>
                      <m:r>
                        <a:rPr lang="pt-BR" i="1">
                          <a:latin typeface="Cambria Math"/>
                        </a:rPr>
                        <m:t>=500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𝑥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500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25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pt-BR" sz="2800" b="0" dirty="0" smtClean="0"/>
              </a:p>
              <a:p>
                <a:pPr marL="0" indent="0">
                  <a:buNone/>
                </a:pPr>
                <a:endParaRPr lang="pt-BR" sz="2800" b="0" dirty="0" smtClean="0"/>
              </a:p>
              <a:p>
                <a:pPr marL="0" indent="0">
                  <a:buNone/>
                </a:pPr>
                <a:endParaRPr lang="pt-BR" sz="2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19</a:t>
            </a:fld>
            <a:endParaRPr lang="pt-BR" dirty="0"/>
          </a:p>
        </p:txBody>
      </p:sp>
      <p:cxnSp>
        <p:nvCxnSpPr>
          <p:cNvPr id="13" name="Conector de seta reta 12"/>
          <p:cNvCxnSpPr/>
          <p:nvPr/>
        </p:nvCxnSpPr>
        <p:spPr>
          <a:xfrm flipV="1">
            <a:off x="5148064" y="1635646"/>
            <a:ext cx="0" cy="280831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4788024" y="4011910"/>
            <a:ext cx="3744416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5912507" y="401191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6682413" y="401191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7452320" y="401191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5142601" y="401191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5774488" y="408391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10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544394" y="408391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20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7314301" y="408391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30</a:t>
            </a:r>
            <a:endParaRPr lang="pt-BR" dirty="0"/>
          </a:p>
        </p:txBody>
      </p:sp>
      <p:cxnSp>
        <p:nvCxnSpPr>
          <p:cNvPr id="30" name="Conector reto 29"/>
          <p:cNvCxnSpPr/>
          <p:nvPr/>
        </p:nvCxnSpPr>
        <p:spPr>
          <a:xfrm flipV="1">
            <a:off x="5142601" y="1923678"/>
            <a:ext cx="3173815" cy="20882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flipV="1">
            <a:off x="5142601" y="2283718"/>
            <a:ext cx="3605863" cy="12421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 flipV="1">
            <a:off x="6682413" y="3039802"/>
            <a:ext cx="0" cy="972108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6606232" y="2976802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aixaDeTexto 39"/>
          <p:cNvSpPr txBox="1"/>
          <p:nvPr/>
        </p:nvSpPr>
        <p:spPr>
          <a:xfrm rot="19654810">
            <a:off x="7437205" y="1808156"/>
            <a:ext cx="1252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Função receita</a:t>
            </a:r>
            <a:endParaRPr lang="pt-BR" sz="1400" dirty="0"/>
          </a:p>
        </p:txBody>
      </p:sp>
      <p:sp>
        <p:nvSpPr>
          <p:cNvPr id="41" name="CaixaDeTexto 40"/>
          <p:cNvSpPr txBox="1"/>
          <p:nvPr/>
        </p:nvSpPr>
        <p:spPr>
          <a:xfrm rot="20333205">
            <a:off x="7721481" y="2354982"/>
            <a:ext cx="1142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Função custo</a:t>
            </a:r>
            <a:endParaRPr lang="pt-BR" sz="1400" dirty="0"/>
          </a:p>
        </p:txBody>
      </p:sp>
      <p:cxnSp>
        <p:nvCxnSpPr>
          <p:cNvPr id="42" name="Conector reto 41"/>
          <p:cNvCxnSpPr>
            <a:endCxn id="36" idx="2"/>
          </p:cNvCxnSpPr>
          <p:nvPr/>
        </p:nvCxnSpPr>
        <p:spPr>
          <a:xfrm flipV="1">
            <a:off x="5107883" y="3030802"/>
            <a:ext cx="1498349" cy="1800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4755721" y="288591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520</a:t>
            </a:r>
            <a:endParaRPr lang="pt-BR" dirty="0"/>
          </a:p>
        </p:txBody>
      </p:sp>
      <p:sp>
        <p:nvSpPr>
          <p:cNvPr id="46" name="CaixaDeTexto 45"/>
          <p:cNvSpPr txBox="1"/>
          <p:nvPr/>
        </p:nvSpPr>
        <p:spPr>
          <a:xfrm rot="19654810">
            <a:off x="6431327" y="2725136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PN</a:t>
            </a:r>
            <a:endParaRPr lang="pt-BR" sz="140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3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Conjunto e conceito de função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1.1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2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3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Exercício 3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/>
              <a:t>Um barbeiro verificou que, quando o preço do corte era $ 20,00, o número de clientes era de 100 pessoas por semana. Verificou também que quando o preço passava para $ 15,00, o número de clientes dobrava.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Com base nos dados, obtenha a função de demanda por corte de cabelo (admitindo a mesma como sendo do 1º grau, ou linear).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20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411760" y="4587974"/>
                <a:ext cx="4153188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/>
                  <a:t>Observação: </a:t>
                </a:r>
                <a:r>
                  <a:rPr lang="pt-BR" dirty="0" smtClean="0"/>
                  <a:t>função demanda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𝑝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𝑎𝑥</m:t>
                    </m:r>
                    <m:r>
                      <a:rPr lang="pt-BR" b="0" i="1" smtClean="0">
                        <a:latin typeface="Cambria Math"/>
                      </a:rPr>
                      <m:t>+</m:t>
                    </m:r>
                    <m:r>
                      <a:rPr lang="pt-BR" b="0" i="1" smtClean="0">
                        <a:latin typeface="Cambria Math"/>
                      </a:rPr>
                      <m:t>𝑏</m:t>
                    </m:r>
                  </m:oMath>
                </a14:m>
                <a:endParaRPr lang="pt-BR" b="1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587974"/>
                <a:ext cx="4153188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171" t="-6452" b="-2419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284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Exercício 3 - resolução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Temos os pontos (100, 20) e (200, 15).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21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971600" y="2262398"/>
                <a:ext cx="3672408" cy="260821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𝑦</m:t>
                      </m:r>
                      <m:r>
                        <a:rPr lang="pt-BR" sz="1500" b="0" i="1" smtClean="0">
                          <a:latin typeface="Cambria Math"/>
                        </a:rPr>
                        <m:t>=</m:t>
                      </m:r>
                      <m:r>
                        <a:rPr lang="pt-BR" sz="1500" b="0" i="1" smtClean="0">
                          <a:latin typeface="Cambria Math"/>
                        </a:rPr>
                        <m:t>𝑎𝑥</m:t>
                      </m:r>
                      <m:r>
                        <a:rPr lang="pt-BR" sz="1500" b="0" i="1" smtClean="0">
                          <a:latin typeface="Cambria Math"/>
                        </a:rPr>
                        <m:t>+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dirty="0" smtClean="0"/>
              </a:p>
              <a:p>
                <a:endParaRPr lang="pt-BR" sz="15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𝑎</m:t>
                      </m:r>
                      <m:r>
                        <a:rPr lang="pt-BR" sz="15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pt-BR" sz="15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sz="15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500" b="0" i="1" smtClean="0">
                              <a:latin typeface="Cambria Math"/>
                            </a:rPr>
                            <m:t>15−20</m:t>
                          </m:r>
                        </m:num>
                        <m:den>
                          <m:r>
                            <a:rPr lang="pt-BR" sz="1500" b="0" i="1" smtClean="0">
                              <a:latin typeface="Cambria Math"/>
                            </a:rPr>
                            <m:t>200−100</m:t>
                          </m:r>
                        </m:den>
                      </m:f>
                      <m:r>
                        <a:rPr lang="pt-BR" sz="1500" b="0" i="0" smtClean="0">
                          <a:latin typeface="Cambria Math"/>
                        </a:rPr>
                        <m:t>=−0,05</m:t>
                      </m:r>
                    </m:oMath>
                  </m:oMathPara>
                </a14:m>
                <a:endParaRPr lang="pt-BR" sz="1500" dirty="0" smtClean="0"/>
              </a:p>
              <a:p>
                <a:endParaRPr lang="pt-BR" sz="15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𝑦</m:t>
                      </m:r>
                      <m:r>
                        <a:rPr lang="pt-BR" sz="1500" b="0" i="1" smtClean="0">
                          <a:latin typeface="Cambria Math"/>
                        </a:rPr>
                        <m:t>=−0,05</m:t>
                      </m:r>
                      <m:r>
                        <a:rPr lang="pt-BR" sz="1500" b="0" i="1" smtClean="0">
                          <a:latin typeface="Cambria Math"/>
                        </a:rPr>
                        <m:t>𝑥</m:t>
                      </m:r>
                      <m:r>
                        <a:rPr lang="pt-BR" sz="1500" b="0" i="1" smtClean="0">
                          <a:latin typeface="Cambria Math"/>
                        </a:rPr>
                        <m:t>+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dirty="0" smtClean="0"/>
              </a:p>
              <a:p>
                <a:endParaRPr lang="pt-BR" sz="15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i="1">
                          <a:latin typeface="Cambria Math"/>
                        </a:rPr>
                        <m:t>2</m:t>
                      </m:r>
                      <m:r>
                        <a:rPr lang="pt-BR" sz="1500" b="0" i="1" smtClean="0">
                          <a:latin typeface="Cambria Math"/>
                        </a:rPr>
                        <m:t>0=−0,05∗100+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i="1" smtClean="0">
                          <a:latin typeface="Cambria Math"/>
                        </a:rPr>
                        <m:t>2</m:t>
                      </m:r>
                      <m:r>
                        <a:rPr lang="pt-BR" sz="1500" b="0" i="1" smtClean="0">
                          <a:latin typeface="Cambria Math"/>
                        </a:rPr>
                        <m:t>0=−5+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20+5=</m:t>
                      </m:r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15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500" b="0" i="1" smtClean="0">
                          <a:latin typeface="Cambria Math"/>
                        </a:rPr>
                        <m:t>𝑏</m:t>
                      </m:r>
                      <m:r>
                        <a:rPr lang="pt-BR" sz="1500" b="0" i="1" smtClean="0">
                          <a:latin typeface="Cambria Math"/>
                        </a:rPr>
                        <m:t>=25</m:t>
                      </m:r>
                    </m:oMath>
                  </m:oMathPara>
                </a14:m>
                <a:endParaRPr lang="pt-BR" sz="15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262398"/>
                <a:ext cx="3672408" cy="26082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612721" y="2262398"/>
            <a:ext cx="430887" cy="101303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r"/>
            <a:r>
              <a:rPr lang="pt-BR" sz="1600" b="1" dirty="0" smtClean="0"/>
              <a:t>Resolução:</a:t>
            </a:r>
            <a:endParaRPr lang="pt-BR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5076056" y="3104840"/>
                <a:ext cx="3096344" cy="92333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/>
                  <a:t>Equação demanda:</a:t>
                </a:r>
              </a:p>
              <a:p>
                <a:endParaRPr lang="pt-BR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𝒑</m:t>
                      </m:r>
                      <m:r>
                        <a:rPr lang="pt-BR" b="1" i="1" smtClean="0">
                          <a:latin typeface="Cambria Math"/>
                        </a:rPr>
                        <m:t>=−</m:t>
                      </m:r>
                      <m:r>
                        <a:rPr lang="pt-BR" b="1" i="1" smtClean="0">
                          <a:latin typeface="Cambria Math"/>
                        </a:rPr>
                        <m:t>𝟎</m:t>
                      </m:r>
                      <m:r>
                        <a:rPr lang="pt-BR" b="1" i="1" smtClean="0">
                          <a:latin typeface="Cambria Math"/>
                        </a:rPr>
                        <m:t>,</m:t>
                      </m:r>
                      <m:r>
                        <a:rPr lang="pt-BR" b="1" i="1" smtClean="0">
                          <a:latin typeface="Cambria Math"/>
                        </a:rPr>
                        <m:t>𝟎𝟓</m:t>
                      </m:r>
                      <m:r>
                        <a:rPr lang="pt-BR" b="1" i="1" smtClean="0">
                          <a:latin typeface="Cambria Math"/>
                        </a:rPr>
                        <m:t>𝒙</m:t>
                      </m:r>
                      <m:r>
                        <a:rPr lang="pt-BR" b="1" i="1" smtClean="0">
                          <a:latin typeface="Cambria Math"/>
                        </a:rPr>
                        <m:t>+</m:t>
                      </m:r>
                      <m:r>
                        <a:rPr lang="pt-BR" b="1" i="1" smtClean="0">
                          <a:latin typeface="Cambria Math"/>
                        </a:rPr>
                        <m:t>𝟐𝟓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104840"/>
                <a:ext cx="3096344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569" t="-2597" b="-64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806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Função </a:t>
            </a:r>
            <a:r>
              <a:rPr lang="pt-BR" dirty="0" smtClean="0"/>
              <a:t>quadrática e Sinal, mínimo e máximo da função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Seções </a:t>
            </a:r>
            <a:r>
              <a:rPr lang="pt-BR" dirty="0" smtClean="0"/>
              <a:t>1.3 e 1.4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22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97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Função do 2º grau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pt-B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+</m:t>
                    </m:r>
                    <m:r>
                      <a:rPr lang="pt-BR" b="0" i="1" smtClean="0">
                        <a:latin typeface="Cambria Math"/>
                      </a:rPr>
                      <m:t>𝑏𝑥</m:t>
                    </m:r>
                    <m:r>
                      <a:rPr lang="pt-BR" b="0" i="1" smtClean="0">
                        <a:latin typeface="Cambria Math"/>
                      </a:rPr>
                      <m:t>+</m:t>
                    </m:r>
                    <m:r>
                      <a:rPr lang="pt-BR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pt-BR" dirty="0" smtClean="0"/>
                  <a:t> </a:t>
                </a:r>
              </a:p>
              <a:p>
                <a:pPr marL="0" indent="0" algn="ctr">
                  <a:buNone/>
                </a:pPr>
                <a:endParaRPr lang="pt-BR" dirty="0"/>
              </a:p>
              <a:p>
                <a:r>
                  <a:rPr lang="pt-BR" dirty="0" smtClean="0"/>
                  <a:t>Observações: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𝑎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≠0;</m:t>
                    </m:r>
                  </m:oMath>
                </a14:m>
                <a:r>
                  <a:rPr lang="pt-BR" b="0" i="1" dirty="0" smtClean="0">
                    <a:latin typeface="Cambria Math"/>
                    <a:ea typeface="Cambria Math"/>
                  </a:rPr>
                  <a:t>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𝑎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ℝ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;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pt-BR" dirty="0" smtClean="0"/>
                  <a:t>;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pt-BR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𝑎</m:t>
                    </m:r>
                    <m:r>
                      <a:rPr lang="pt-BR" b="0" i="1" smtClean="0">
                        <a:latin typeface="Cambria Math"/>
                      </a:rPr>
                      <m:t> &gt;0</m:t>
                    </m:r>
                  </m:oMath>
                </a14:m>
                <a:r>
                  <a:rPr lang="pt-BR" dirty="0" smtClean="0"/>
                  <a:t> 	(positivo = parábola voltada para cima)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𝑎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&lt;0</m:t>
                    </m:r>
                  </m:oMath>
                </a14:m>
                <a:r>
                  <a:rPr lang="pt-BR" dirty="0" smtClean="0"/>
                  <a:t> 	(negativo = parábola voltada para baixo)</a:t>
                </a:r>
              </a:p>
              <a:p>
                <a:pPr lvl="1"/>
                <a:endParaRPr lang="pt-BR" dirty="0" smtClean="0"/>
              </a:p>
              <a:p>
                <a:pPr lvl="1"/>
                <a:endParaRPr lang="pt-BR" dirty="0" smtClean="0"/>
              </a:p>
              <a:p>
                <a:pPr marL="0" indent="0" algn="ctr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b="-3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23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b="1" dirty="0" smtClean="0"/>
              <a:t>Gráfico de uma função do 2º grau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Esboçar gráfico da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𝑦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−2</m:t>
                    </m:r>
                  </m:oMath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1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24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733368"/>
              </p:ext>
            </p:extLst>
          </p:nvPr>
        </p:nvGraphicFramePr>
        <p:xfrm>
          <a:off x="1259632" y="2030063"/>
          <a:ext cx="1152128" cy="2819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6064"/>
                <a:gridCol w="576064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x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y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-4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14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-3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-2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-1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-1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-2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-1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14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63541"/>
              </p:ext>
            </p:extLst>
          </p:nvPr>
        </p:nvGraphicFramePr>
        <p:xfrm>
          <a:off x="3367938" y="2067694"/>
          <a:ext cx="4572000" cy="2693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Conector reto 8"/>
          <p:cNvCxnSpPr/>
          <p:nvPr/>
        </p:nvCxnSpPr>
        <p:spPr>
          <a:xfrm flipV="1">
            <a:off x="5760000" y="2625756"/>
            <a:ext cx="0" cy="2214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3528000" y="4140000"/>
            <a:ext cx="4809913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8053613" y="404585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x</a:t>
            </a:r>
            <a:endParaRPr lang="pt-BR" dirty="0"/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5760000" y="2211710"/>
            <a:ext cx="0" cy="257391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5507274" y="20270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7182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Raízes da função do 2º grau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25</a:t>
            </a:fld>
            <a:endParaRPr lang="pt-BR"/>
          </a:p>
        </p:txBody>
      </p:sp>
      <p:pic>
        <p:nvPicPr>
          <p:cNvPr id="4098" name="Picture 2" descr="Resultado de imagem para raizes função 2 gra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7614"/>
            <a:ext cx="5715065" cy="339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165897" y="4011910"/>
            <a:ext cx="222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 raízes reais distintas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165897" y="3003798"/>
            <a:ext cx="1973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 raízes reais iguais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165897" y="1779662"/>
            <a:ext cx="29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Equação não possuí valor real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106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Raízes (zero) da função do 2º grau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𝑦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pt-B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+</m:t>
                    </m:r>
                    <m:r>
                      <a:rPr lang="pt-BR" b="0" i="1" smtClean="0">
                        <a:latin typeface="Cambria Math"/>
                      </a:rPr>
                      <m:t>𝑏𝑥</m:t>
                    </m:r>
                    <m:r>
                      <a:rPr lang="pt-BR" b="0" i="1" smtClean="0">
                        <a:latin typeface="Cambria Math"/>
                      </a:rPr>
                      <m:t>+</m:t>
                    </m:r>
                    <m:r>
                      <a:rPr lang="pt-BR" b="0" i="1" smtClean="0">
                        <a:latin typeface="Cambria Math"/>
                      </a:rPr>
                      <m:t>𝑐</m:t>
                    </m:r>
                  </m:oMath>
                </a14:m>
                <a:endParaRPr lang="pt-BR" dirty="0" smtClean="0"/>
              </a:p>
              <a:p>
                <a:endParaRPr lang="pt-BR" dirty="0" smtClean="0"/>
              </a:p>
              <a:p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/>
                        <a:ea typeface="Cambria Math"/>
                      </a:rPr>
                      <m:t>−4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𝑎𝑐</m:t>
                    </m:r>
                  </m:oMath>
                </a14:m>
                <a:endParaRPr lang="pt-BR" dirty="0" smtClean="0"/>
              </a:p>
              <a:p>
                <a:endParaRPr lang="pt-BR" dirty="0" smtClean="0"/>
              </a:p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𝑥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−</m:t>
                        </m:r>
                        <m:r>
                          <a:rPr lang="pt-BR" b="0" i="1" smtClean="0">
                            <a:latin typeface="Cambria Math"/>
                          </a:rPr>
                          <m:t>𝑏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pt-BR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</m:e>
                        </m:rad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  <m:r>
                          <a:rPr lang="pt-BR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sz="half" idx="2"/>
              </p:nvPr>
            </p:nvSpPr>
            <p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Exemplo: </a:t>
                </a:r>
                <a:r>
                  <a:rPr lang="pt-BR" dirty="0" smtClean="0"/>
                  <a:t>Achar as raízes da seguinte função: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𝑦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+5</m:t>
                    </m:r>
                    <m:r>
                      <a:rPr lang="pt-BR" b="0" i="1" smtClean="0">
                        <a:latin typeface="Cambria Math"/>
                      </a:rPr>
                      <m:t>𝑥</m:t>
                    </m:r>
                    <m:r>
                      <a:rPr lang="pt-BR" b="0" i="1" smtClean="0">
                        <a:latin typeface="Cambria Math"/>
                      </a:rPr>
                      <m:t>+4</m:t>
                    </m:r>
                  </m:oMath>
                </a14:m>
                <a:r>
                  <a:rPr lang="pt-BR" b="1" dirty="0" smtClean="0"/>
                  <a:t>.</a:t>
                </a:r>
              </a:p>
              <a:p>
                <a:endParaRPr lang="pt-BR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−4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=9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e>
                          </m:rad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den>
                      </m:f>
                      <m:r>
                        <a:rPr lang="pt-BR" b="0" i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b="1" dirty="0" smtClean="0"/>
              </a:p>
              <a:p>
                <a:pPr marL="0" indent="0">
                  <a:buNone/>
                </a:pPr>
                <a:endParaRPr lang="pt-BR" b="1" dirty="0"/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560" t="-2504" r="-120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26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7452320" y="3570570"/>
                <a:ext cx="10634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570570"/>
                <a:ext cx="106349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7452320" y="4155926"/>
                <a:ext cx="10688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4155926"/>
                <a:ext cx="106881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ector de seta reta 8"/>
          <p:cNvCxnSpPr>
            <a:endCxn id="6" idx="1"/>
          </p:cNvCxnSpPr>
          <p:nvPr/>
        </p:nvCxnSpPr>
        <p:spPr>
          <a:xfrm flipV="1">
            <a:off x="6948264" y="3755236"/>
            <a:ext cx="504056" cy="328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endCxn id="7" idx="1"/>
          </p:cNvCxnSpPr>
          <p:nvPr/>
        </p:nvCxnSpPr>
        <p:spPr>
          <a:xfrm>
            <a:off x="6948264" y="4083918"/>
            <a:ext cx="504056" cy="256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82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2800" b="1" dirty="0" smtClean="0"/>
              <a:t>Raízes da função do 2º grau (funções incompletas)</a:t>
            </a:r>
            <a:endParaRPr lang="pt-BR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1"/>
              </p:nvPr>
            </p:nvSpPr>
            <p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pt-BR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Sem o coeficiente c (exemplo)</a:t>
                </a:r>
              </a:p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b="0" dirty="0" smtClean="0"/>
              </a:p>
              <a:p>
                <a:pPr marL="0" indent="0">
                  <a:buNone/>
                </a:pPr>
                <a:r>
                  <a:rPr lang="pt-BR" b="1" dirty="0" smtClean="0"/>
                  <a:t>Raiz 1</a:t>
                </a:r>
                <a:r>
                  <a:rPr lang="pt-BR" b="0" dirty="0" smtClean="0"/>
                  <a:t>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pt-BR" b="0" dirty="0" smtClean="0"/>
              </a:p>
              <a:p>
                <a:pPr marL="0" indent="0">
                  <a:buNone/>
                </a:pPr>
                <a:r>
                  <a:rPr lang="pt-BR" b="1" dirty="0" smtClean="0"/>
                  <a:t>Raiz 2: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3</m:t>
                      </m:r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−1=0</m:t>
                      </m:r>
                    </m:oMath>
                  </m:oMathPara>
                </a14:m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pt-BR" b="0" dirty="0" smtClean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053" t="-214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200151"/>
                <a:ext cx="4038600" cy="1587623"/>
              </a:xfr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Sem o coeficiente b (exemplo)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−9=0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e>
                      </m:ra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=±3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200151"/>
                <a:ext cx="4038600" cy="1587623"/>
              </a:xfrm>
              <a:blipFill rotWithShape="1">
                <a:blip r:embed="rId3"/>
                <a:stretch>
                  <a:fillRect l="-1205" t="-458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27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4644008" y="3000351"/>
            <a:ext cx="4038600" cy="15876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1800" b="1" dirty="0" smtClean="0"/>
              <a:t>Sem os coeficiente b e 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800" dirty="0" smtClean="0">
                <a:ea typeface="Cambria Math"/>
              </a:rPr>
              <a:t>Nesta situação, as raízes sempre são iguais a zero.</a:t>
            </a: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8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Vértices da função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t-B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  <m:r>
                          <a:rPr lang="pt-BR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pt-BR" i="1" dirty="0" smtClean="0">
                  <a:latin typeface="Cambria Math"/>
                </a:endParaRPr>
              </a:p>
              <a:p>
                <a:endParaRPr lang="pt-BR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t-B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4</m:t>
                        </m:r>
                        <m:r>
                          <a:rPr lang="pt-BR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28</a:t>
            </a:fld>
            <a:endParaRPr lang="pt-BR"/>
          </a:p>
        </p:txBody>
      </p:sp>
      <p:pic>
        <p:nvPicPr>
          <p:cNvPr id="1026" name="Picture 2" descr="http://www.calculo.iq.unesp.br/sitenovo/Calculo1/figuras/funcao-quadratica/graf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932" y="1475595"/>
            <a:ext cx="3192388" cy="304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5490538" y="3210530"/>
                <a:ext cx="467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538" y="3210530"/>
                <a:ext cx="46717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620482" y="4063334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482" y="4063334"/>
                <a:ext cx="45557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ector reto 7"/>
          <p:cNvCxnSpPr/>
          <p:nvPr/>
        </p:nvCxnSpPr>
        <p:spPr>
          <a:xfrm flipH="1">
            <a:off x="5004048" y="4248000"/>
            <a:ext cx="720080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5688124" y="4211996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reto 11"/>
          <p:cNvCxnSpPr>
            <a:endCxn id="10" idx="0"/>
          </p:cNvCxnSpPr>
          <p:nvPr/>
        </p:nvCxnSpPr>
        <p:spPr>
          <a:xfrm>
            <a:off x="5724127" y="3579862"/>
            <a:ext cx="1" cy="63213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7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Estudo de sinal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29</a:t>
            </a:fld>
            <a:endParaRPr lang="pt-BR"/>
          </a:p>
        </p:txBody>
      </p:sp>
      <p:pic>
        <p:nvPicPr>
          <p:cNvPr id="2050" name="Picture 2" descr="https://s1.static.brasilescola.uol.com.br/be/e/Untitled-6(6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561" y="1635646"/>
            <a:ext cx="663687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55776" y="3622253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-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7380312" y="3398226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-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5580112" y="3363838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-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763688" y="300379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+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444208" y="269453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+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347864" y="300379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+</a:t>
            </a:r>
            <a:endParaRPr lang="pt-BR" b="1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Conjuntos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dirty="0" smtClean="0"/>
                  <a:t>Pode ser conceituado como uma reunião de elementos.</a:t>
                </a:r>
              </a:p>
              <a:p>
                <a:endParaRPr lang="pt-BR" dirty="0"/>
              </a:p>
              <a:p>
                <a:r>
                  <a:rPr lang="pt-BR" dirty="0" smtClean="0"/>
                  <a:t>Exemplos</a:t>
                </a:r>
              </a:p>
              <a:p>
                <a:pPr lvl="1"/>
                <a:r>
                  <a:rPr lang="pt-BR" sz="2400" dirty="0" smtClean="0"/>
                  <a:t>Conjunto das vogais: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/>
                      </a:rPr>
                      <m:t>𝐴</m:t>
                    </m:r>
                    <m:r>
                      <a:rPr lang="pt-BR" sz="24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400" b="0" i="1" smtClean="0">
                            <a:latin typeface="Cambria Math"/>
                          </a:rPr>
                          <m:t>𝑎</m:t>
                        </m:r>
                        <m:r>
                          <a:rPr lang="pt-BR" sz="2400" b="0" i="1" smtClean="0">
                            <a:latin typeface="Cambria Math"/>
                          </a:rPr>
                          <m:t>, </m:t>
                        </m:r>
                        <m:r>
                          <a:rPr lang="pt-BR" sz="2400" b="0" i="1" smtClean="0">
                            <a:latin typeface="Cambria Math"/>
                          </a:rPr>
                          <m:t>𝑒</m:t>
                        </m:r>
                        <m:r>
                          <a:rPr lang="pt-BR" sz="2400" b="0" i="1" smtClean="0">
                            <a:latin typeface="Cambria Math"/>
                          </a:rPr>
                          <m:t>, </m:t>
                        </m:r>
                        <m:r>
                          <a:rPr lang="pt-BR" sz="2400" b="0" i="1" smtClean="0">
                            <a:latin typeface="Cambria Math"/>
                          </a:rPr>
                          <m:t>𝑖</m:t>
                        </m:r>
                        <m:r>
                          <a:rPr lang="pt-BR" sz="2400" b="0" i="1" smtClean="0">
                            <a:latin typeface="Cambria Math"/>
                          </a:rPr>
                          <m:t>, </m:t>
                        </m:r>
                        <m:r>
                          <a:rPr lang="pt-BR" sz="2400" b="0" i="1" smtClean="0">
                            <a:latin typeface="Cambria Math"/>
                          </a:rPr>
                          <m:t>𝑜</m:t>
                        </m:r>
                        <m:r>
                          <a:rPr lang="pt-BR" sz="2400" b="0" i="1" smtClean="0">
                            <a:latin typeface="Cambria Math"/>
                          </a:rPr>
                          <m:t>, </m:t>
                        </m:r>
                        <m:r>
                          <a:rPr lang="pt-BR" sz="2400" b="0" i="1" smtClean="0">
                            <a:latin typeface="Cambria Math"/>
                          </a:rPr>
                          <m:t>𝑢</m:t>
                        </m:r>
                      </m:e>
                    </m:d>
                  </m:oMath>
                </a14:m>
                <a:r>
                  <a:rPr lang="pt-BR" sz="2400" dirty="0" smtClean="0"/>
                  <a:t>.</a:t>
                </a:r>
              </a:p>
              <a:p>
                <a:pPr lvl="1"/>
                <a:r>
                  <a:rPr lang="pt-BR" sz="2400" dirty="0" smtClean="0"/>
                  <a:t>Conjuntos dos meses do ano: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/>
                      </a:rPr>
                      <m:t>𝐵</m:t>
                    </m:r>
                    <m:r>
                      <a:rPr lang="pt-BR" sz="24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400" b="0" i="1" smtClean="0">
                            <a:latin typeface="Cambria Math"/>
                          </a:rPr>
                          <m:t>𝑗𝑎𝑛𝑒𝑖𝑟𝑜</m:t>
                        </m:r>
                        <m:r>
                          <a:rPr lang="pt-BR" sz="2400" b="0" i="1" smtClean="0">
                            <a:latin typeface="Cambria Math"/>
                          </a:rPr>
                          <m:t>, </m:t>
                        </m:r>
                        <m:r>
                          <a:rPr lang="pt-BR" sz="2400" b="0" i="1" smtClean="0">
                            <a:latin typeface="Cambria Math"/>
                          </a:rPr>
                          <m:t>𝑓𝑒𝑣𝑒𝑟𝑒𝑖𝑟𝑜</m:t>
                        </m:r>
                        <m:r>
                          <a:rPr lang="pt-BR" sz="2400" b="0" i="1" smtClean="0">
                            <a:latin typeface="Cambria Math"/>
                          </a:rPr>
                          <m:t>, …, </m:t>
                        </m:r>
                        <m:r>
                          <a:rPr lang="pt-BR" sz="2400" b="0" i="1" smtClean="0">
                            <a:latin typeface="Cambria Math"/>
                          </a:rPr>
                          <m:t>𝑑𝑒𝑧𝑒𝑚𝑏𝑟𝑜</m:t>
                        </m:r>
                      </m:e>
                    </m:d>
                  </m:oMath>
                </a14:m>
                <a:r>
                  <a:rPr lang="pt-BR" dirty="0" smtClean="0"/>
                  <a:t>.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3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Exercício 1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Dadas a função de demanda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𝑝</m:t>
                    </m:r>
                    <m:r>
                      <a:rPr lang="pt-BR" b="0" i="1" smtClean="0">
                        <a:latin typeface="Cambria Math"/>
                      </a:rPr>
                      <m:t>=20−2</m:t>
                    </m:r>
                    <m:r>
                      <a:rPr lang="pt-BR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pt-BR" dirty="0" smtClean="0"/>
                  <a:t> e a função custo total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pt-BR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latin typeface="Cambria Math"/>
                      </a:rPr>
                      <m:t>=5+</m:t>
                    </m:r>
                    <m:r>
                      <a:rPr lang="pt-BR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pt-BR" dirty="0" smtClean="0"/>
                  <a:t>:</a:t>
                </a:r>
              </a:p>
              <a:p>
                <a:endParaRPr lang="pt-BR" dirty="0"/>
              </a:p>
              <a:p>
                <a:pPr marL="514350" indent="-514350">
                  <a:buAutoNum type="alphaLcPeriod"/>
                </a:pPr>
                <a:r>
                  <a:rPr lang="pt-BR" dirty="0" smtClean="0"/>
                  <a:t>Obtenha o valor de x que maximiza a receita (</a:t>
                </a:r>
                <a:r>
                  <a:rPr lang="pt-BR" dirty="0" err="1"/>
                  <a:t>x</a:t>
                </a:r>
                <a:r>
                  <a:rPr lang="pt-BR" dirty="0" err="1" smtClean="0"/>
                  <a:t>v</a:t>
                </a:r>
                <a:r>
                  <a:rPr lang="pt-BR" dirty="0" smtClean="0"/>
                  <a:t>)</a:t>
                </a:r>
              </a:p>
              <a:p>
                <a:pPr marL="514350" indent="-514350">
                  <a:buAutoNum type="alphaLcPeriod"/>
                </a:pPr>
                <a:r>
                  <a:rPr lang="pt-BR" dirty="0" smtClean="0"/>
                  <a:t>Obtenha o valor de x que maximiza o lucro (</a:t>
                </a:r>
                <a:r>
                  <a:rPr lang="pt-BR" dirty="0" err="1" smtClean="0"/>
                  <a:t>xv</a:t>
                </a:r>
                <a:r>
                  <a:rPr lang="pt-BR" dirty="0" smtClean="0"/>
                  <a:t>)</a:t>
                </a:r>
              </a:p>
              <a:p>
                <a:pPr marL="514350" indent="-514350">
                  <a:buAutoNum type="alphaLcPeriod"/>
                </a:pPr>
                <a:r>
                  <a:rPr lang="pt-BR" dirty="0" smtClean="0"/>
                  <a:t>Obtenha o valor do lucro máximo (</a:t>
                </a:r>
                <a:r>
                  <a:rPr lang="pt-BR" dirty="0" err="1" smtClean="0"/>
                  <a:t>yv</a:t>
                </a:r>
                <a:r>
                  <a:rPr lang="pt-BR" dirty="0" smtClean="0"/>
                  <a:t>)</a:t>
                </a:r>
              </a:p>
              <a:p>
                <a:pPr marL="514350" indent="-514350">
                  <a:buAutoNum type="alphaLcPeriod"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b="1" dirty="0" smtClean="0"/>
                  <a:t>Observação: </a:t>
                </a:r>
                <a:r>
                  <a:rPr lang="pt-BR" dirty="0" smtClean="0"/>
                  <a:t>Para obter a função receita, basta multiplicar a função de demanda pela quantidade...</a:t>
                </a:r>
                <a:endParaRPr lang="pt-BR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3232" b="-16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30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439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Exercício 1 – resolução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Letra a (quantidade que maximiza receita):</a:t>
                </a:r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𝑝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20−2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=20</m:t>
                      </m:r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810" t="-28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−20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−20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31</a:t>
            </a:fld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5786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Exercício 1 – resolução (cont.)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Letra b (quantidade que maximiza lucro):</a:t>
                </a:r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𝐿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𝐿</m:t>
                      </m:r>
                      <m:r>
                        <a:rPr lang="pt-BR" b="0" i="1" smtClean="0">
                          <a:latin typeface="Cambria Math"/>
                        </a:rPr>
                        <m:t>=−2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+20</m:t>
                      </m:r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5+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𝐿</m:t>
                      </m:r>
                      <m:r>
                        <a:rPr lang="pt-BR" i="1">
                          <a:latin typeface="Cambria Math"/>
                        </a:rPr>
                        <m:t>=−2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+20</m:t>
                      </m:r>
                      <m:r>
                        <a:rPr lang="pt-BR" i="1">
                          <a:latin typeface="Cambria Math"/>
                        </a:rPr>
                        <m:t>𝑥</m:t>
                      </m:r>
                      <m:r>
                        <a:rPr lang="pt-BR" i="1">
                          <a:latin typeface="Cambria Math"/>
                        </a:rPr>
                        <m:t>−5−</m:t>
                      </m:r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𝐿</m:t>
                      </m:r>
                      <m:r>
                        <a:rPr lang="pt-BR" b="0" i="1" smtClean="0">
                          <a:latin typeface="Cambria Math"/>
                        </a:rPr>
                        <m:t>=−2</m:t>
                      </m:r>
                      <m:sSup>
                        <m:sSupPr>
                          <m:ctrlPr>
                            <a:rPr lang="pt-B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19</m:t>
                      </m:r>
                      <m:r>
                        <a:rPr lang="pt-BR" i="1">
                          <a:latin typeface="Cambria Math"/>
                        </a:rPr>
                        <m:t>𝑥</m:t>
                      </m:r>
                      <m:r>
                        <a:rPr lang="pt-BR" i="1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810" t="-28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−19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−19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=4,75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32</a:t>
            </a:fld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9592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Exercício 1 – resolução (cont.)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pt-BR" sz="4000" b="1" dirty="0" smtClean="0"/>
                  <a:t>Letra c (lucro máximo):</a:t>
                </a:r>
              </a:p>
              <a:p>
                <a:pPr marL="0" indent="0">
                  <a:buNone/>
                </a:pPr>
                <a:endParaRPr lang="pt-BR" sz="40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4000" b="0" i="1" smtClean="0">
                          <a:latin typeface="Cambria Math"/>
                        </a:rPr>
                        <m:t>𝐿</m:t>
                      </m:r>
                      <m:r>
                        <a:rPr lang="pt-BR" sz="4000" b="0" i="1" smtClean="0">
                          <a:latin typeface="Cambria Math"/>
                        </a:rPr>
                        <m:t>=−2</m:t>
                      </m:r>
                      <m:sSup>
                        <m:sSupPr>
                          <m:ctrlPr>
                            <a:rPr lang="pt-BR" sz="4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4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pt-BR" sz="4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4000" i="1">
                          <a:latin typeface="Cambria Math"/>
                        </a:rPr>
                        <m:t>+</m:t>
                      </m:r>
                      <m:r>
                        <a:rPr lang="pt-BR" sz="4000" b="0" i="1" smtClean="0">
                          <a:latin typeface="Cambria Math"/>
                        </a:rPr>
                        <m:t>19</m:t>
                      </m:r>
                      <m:r>
                        <a:rPr lang="pt-BR" sz="4000" i="1">
                          <a:latin typeface="Cambria Math"/>
                        </a:rPr>
                        <m:t>𝑥</m:t>
                      </m:r>
                      <m:r>
                        <a:rPr lang="pt-BR" sz="4000" i="1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pt-BR" sz="400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810" t="-28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19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−4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=361−40=321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−321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4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−321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=40,125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33</a:t>
            </a:fld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09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Conjuntos numéricos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pt-BR" sz="2000" b="1" dirty="0" smtClean="0"/>
                  <a:t>Naturais: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/>
                      </a:rPr>
                      <m:t>𝑁</m:t>
                    </m:r>
                    <m:r>
                      <a:rPr lang="pt-BR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000" b="0" i="1" smtClean="0">
                            <a:latin typeface="Cambria Math"/>
                          </a:rPr>
                          <m:t>1, 2, 3, 4, …, 1000, …</m:t>
                        </m:r>
                      </m:e>
                    </m:d>
                  </m:oMath>
                </a14:m>
                <a:r>
                  <a:rPr lang="pt-BR" sz="2000" dirty="0" smtClean="0"/>
                  <a:t>.</a:t>
                </a:r>
              </a:p>
              <a:p>
                <a:endParaRPr lang="pt-BR" sz="2000" dirty="0" smtClean="0"/>
              </a:p>
              <a:p>
                <a:r>
                  <a:rPr lang="pt-BR" sz="2000" b="1" dirty="0" smtClean="0"/>
                  <a:t>Inteiros: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000" b="0" i="0" smtClean="0">
                        <a:latin typeface="Cambria Math"/>
                      </a:rPr>
                      <m:t>Z</m:t>
                    </m:r>
                    <m:r>
                      <a:rPr lang="pt-BR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000" b="0" i="1" smtClean="0">
                            <a:latin typeface="Cambria Math"/>
                          </a:rPr>
                          <m:t>…, −1000, …, −2, −1, 0, 1, 2, …, 1000, …</m:t>
                        </m:r>
                      </m:e>
                    </m:d>
                  </m:oMath>
                </a14:m>
                <a:r>
                  <a:rPr lang="pt-BR" sz="2000" dirty="0" smtClean="0"/>
                  <a:t>.</a:t>
                </a:r>
              </a:p>
              <a:p>
                <a:endParaRPr lang="pt-BR" sz="2000" dirty="0" smtClean="0"/>
              </a:p>
              <a:p>
                <a:r>
                  <a:rPr lang="pt-BR" sz="2000" b="1" dirty="0" smtClean="0"/>
                  <a:t>Inteiros sem zero: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sz="2000" b="0" i="1" smtClean="0">
                            <a:latin typeface="Cambria Math"/>
                          </a:rPr>
                          <m:t>𝑍</m:t>
                        </m:r>
                      </m:e>
                      <m:sup>
                        <m:r>
                          <a:rPr lang="pt-BR" sz="2000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pt-BR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000" b="0" i="1" smtClean="0">
                            <a:latin typeface="Cambria Math"/>
                          </a:rPr>
                          <m:t>…, −1000, …, −2, −1, 1, 2, …, 1000, …</m:t>
                        </m:r>
                      </m:e>
                    </m:d>
                  </m:oMath>
                </a14:m>
                <a:r>
                  <a:rPr lang="pt-BR" sz="2000" dirty="0" smtClean="0"/>
                  <a:t>.</a:t>
                </a:r>
              </a:p>
              <a:p>
                <a:endParaRPr lang="pt-BR" sz="2000" dirty="0" smtClean="0"/>
              </a:p>
              <a:p>
                <a:r>
                  <a:rPr lang="pt-BR" sz="2000" b="1" dirty="0" smtClean="0"/>
                  <a:t>Racionais: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/>
                      </a:rPr>
                      <m:t>𝑄</m:t>
                    </m:r>
                    <m:r>
                      <a:rPr lang="pt-BR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sz="20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2000" b="0" i="1" smtClean="0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pt-BR" sz="2000" b="0" i="1" smtClean="0">
                                <a:latin typeface="Cambria Math"/>
                              </a:rPr>
                              <m:t>𝑏</m:t>
                            </m:r>
                          </m:den>
                        </m:f>
                        <m:r>
                          <a:rPr lang="pt-BR" sz="2000" b="0" i="1" smtClean="0">
                            <a:latin typeface="Cambria Math"/>
                          </a:rPr>
                          <m:t>|</m:t>
                        </m:r>
                        <m:r>
                          <a:rPr lang="pt-BR" sz="2000" b="0" i="1" smtClean="0">
                            <a:latin typeface="Cambria Math"/>
                          </a:rPr>
                          <m:t>𝑎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𝑍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sSup>
                          <m:sSupPr>
                            <m:ctrlPr>
                              <a:rPr lang="pt-BR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t-BR" sz="2000" b="0" i="1" smtClean="0">
                                <a:latin typeface="Cambria Math"/>
                                <a:ea typeface="Cambria Math"/>
                              </a:rPr>
                              <m:t>𝑍</m:t>
                            </m:r>
                          </m:e>
                          <m:sup>
                            <m:r>
                              <a:rPr lang="pt-BR" sz="2000" b="0" i="1" smtClean="0">
                                <a:latin typeface="Cambria Math"/>
                                <a:ea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pt-BR" sz="2000" dirty="0" smtClean="0"/>
                  <a:t>. (frações, decimais, dizimas periódicas).</a:t>
                </a:r>
              </a:p>
              <a:p>
                <a:endParaRPr lang="pt-BR" sz="2000" dirty="0" smtClean="0"/>
              </a:p>
              <a:p>
                <a:r>
                  <a:rPr lang="pt-BR" sz="2000" b="1" dirty="0" smtClean="0"/>
                  <a:t>Irracionais: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/>
                      </a:rPr>
                      <m:t>𝐼</m:t>
                    </m:r>
                    <m:r>
                      <a:rPr lang="pt-BR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000" b="0" i="1" smtClean="0">
                            <a:latin typeface="Cambria Math"/>
                          </a:rPr>
                          <m:t>𝑥</m:t>
                        </m:r>
                        <m:r>
                          <a:rPr lang="pt-BR" sz="2000" b="0" i="1" smtClean="0">
                            <a:latin typeface="Cambria Math"/>
                          </a:rPr>
                          <m:t>|</m:t>
                        </m:r>
                        <m:r>
                          <a:rPr lang="pt-BR" sz="2000" b="0" i="1" smtClean="0">
                            <a:latin typeface="Cambria Math"/>
                          </a:rPr>
                          <m:t>𝑥</m:t>
                        </m:r>
                        <m:r>
                          <a:rPr lang="pt-BR" sz="2000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∉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</m:d>
                  </m:oMath>
                </a14:m>
                <a:r>
                  <a:rPr lang="pt-BR" sz="2000" dirty="0" smtClean="0"/>
                  <a:t>. (dizimas não periódicas infinitas).</a:t>
                </a:r>
              </a:p>
              <a:p>
                <a:endParaRPr lang="pt-BR" sz="2000" dirty="0"/>
              </a:p>
              <a:p>
                <a:r>
                  <a:rPr lang="pt-BR" sz="2000" b="1" dirty="0" smtClean="0"/>
                  <a:t>Reais: </a:t>
                </a:r>
                <a:r>
                  <a:rPr lang="pt-BR" sz="2000" dirty="0" smtClean="0"/>
                  <a:t>Todos os números. Representado pelo símbolo </a:t>
                </a:r>
                <a14:m>
                  <m:oMath xmlns:m="http://schemas.openxmlformats.org/officeDocument/2006/math">
                    <m:r>
                      <a:rPr lang="pt-BR" sz="2000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pt-BR" sz="2000" dirty="0" smtClean="0"/>
                  <a:t>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9" t="-2334" b="-23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74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Produto cartesiano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𝐴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pt-BR" b="0" i="1" smtClean="0">
                        <a:latin typeface="Cambria Math"/>
                      </a:rPr>
                      <m:t>𝐵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pt-B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pt-BR" b="0" i="1" smtClean="0">
                            <a:latin typeface="Cambria Math"/>
                          </a:rPr>
                          <m:t>|</m:t>
                        </m:r>
                        <m:r>
                          <a:rPr lang="pt-BR" b="0" i="1" smtClean="0">
                            <a:latin typeface="Cambria Math"/>
                          </a:rPr>
                          <m:t>𝑎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 ∈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</m:oMath>
                </a14:m>
                <a:r>
                  <a:rPr lang="pt-BR" dirty="0" smtClean="0"/>
                  <a:t>.</a:t>
                </a:r>
              </a:p>
              <a:p>
                <a:endParaRPr lang="pt-BR" dirty="0"/>
              </a:p>
              <a:p>
                <a:r>
                  <a:rPr lang="pt-BR" dirty="0" smtClean="0"/>
                  <a:t>Exemplo: Dado os conjuntos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𝐴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1, 2</m:t>
                        </m:r>
                      </m:e>
                    </m:d>
                  </m:oMath>
                </a14:m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𝐵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4, 7, 8</m:t>
                        </m:r>
                      </m:e>
                    </m:d>
                  </m:oMath>
                </a14:m>
                <a:r>
                  <a:rPr lang="pt-BR" dirty="0" smtClean="0"/>
                  <a:t>, o produto cartesiano de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𝐴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pt-BR" dirty="0" smtClean="0"/>
                  <a:t> será:</a:t>
                </a:r>
              </a:p>
              <a:p>
                <a:endParaRPr lang="pt-BR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𝑨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𝑩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t-BR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𝟒</m:t>
                              </m:r>
                            </m:e>
                          </m:d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d>
                            <m:dPr>
                              <m:ctrlP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𝟕</m:t>
                              </m:r>
                            </m:e>
                          </m:d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d>
                            <m:dPr>
                              <m:ctrlP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𝟖</m:t>
                              </m:r>
                            </m:e>
                          </m:d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d>
                            <m:dPr>
                              <m:ctrlP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𝟒</m:t>
                              </m:r>
                            </m:e>
                          </m:d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d>
                            <m:dPr>
                              <m:ctrlP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𝟕</m:t>
                              </m:r>
                            </m:e>
                          </m:d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d>
                            <m:dPr>
                              <m:ctrlP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a:rPr lang="pt-BR" b="1" i="1" smtClean="0">
                                  <a:latin typeface="Cambria Math"/>
                                  <a:ea typeface="Cambria Math"/>
                                </a:rPr>
                                <m:t>𝟖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35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5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0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Relação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De modo geral, dados dois conjuntos A e </a:t>
            </a:r>
            <a:r>
              <a:rPr lang="pt-BR" sz="2800" dirty="0" err="1" smtClean="0"/>
              <a:t>Bm</a:t>
            </a:r>
            <a:r>
              <a:rPr lang="pt-BR" sz="2800" dirty="0" smtClean="0"/>
              <a:t> e uma relação entre eles, dizemos que essa relação é uma função de A em B.</a:t>
            </a:r>
          </a:p>
          <a:p>
            <a:endParaRPr lang="pt-BR" sz="2800" dirty="0"/>
          </a:p>
          <a:p>
            <a:r>
              <a:rPr lang="pt-BR" sz="2800" dirty="0" smtClean="0"/>
              <a:t>Para que isso aconteça, pata todo x A existe um único y B, de modo que x se relacione com y.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6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0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de uma relação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sz="2800" dirty="0" smtClean="0"/>
                  <a:t>Dado os conjuntos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/>
                      </a:rPr>
                      <m:t>𝐴</m:t>
                    </m:r>
                    <m:r>
                      <a:rPr lang="pt-BR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800" b="0" i="1" smtClean="0">
                            <a:latin typeface="Cambria Math"/>
                          </a:rPr>
                          <m:t>0, 1, 2</m:t>
                        </m:r>
                      </m:e>
                    </m:d>
                  </m:oMath>
                </a14:m>
                <a:r>
                  <a:rPr lang="pt-BR" sz="2800" dirty="0" smtClean="0"/>
                  <a:t> e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/>
                      </a:rPr>
                      <m:t>𝐵</m:t>
                    </m:r>
                    <m:r>
                      <a:rPr lang="pt-BR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800" b="0" i="1" smtClean="0">
                            <a:latin typeface="Cambria Math"/>
                          </a:rPr>
                          <m:t>1, 2, 3, 4</m:t>
                        </m:r>
                      </m:e>
                    </m:d>
                  </m:oMath>
                </a14:m>
                <a:r>
                  <a:rPr lang="pt-BR" sz="2800" dirty="0" smtClean="0"/>
                  <a:t>, e uma relação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pt-BR" sz="2800" dirty="0" smtClean="0"/>
                  <a:t> entre os conjuntos dada pela equação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/>
                      </a:rPr>
                      <m:t>𝑦</m:t>
                    </m:r>
                    <m:r>
                      <a:rPr lang="pt-BR" sz="2800" b="0" i="1" smtClean="0">
                        <a:latin typeface="Cambria Math"/>
                      </a:rPr>
                      <m:t>=</m:t>
                    </m:r>
                    <m:r>
                      <a:rPr lang="pt-BR" sz="2800" b="0" i="1" smtClean="0">
                        <a:latin typeface="Cambria Math"/>
                      </a:rPr>
                      <m:t>𝑥</m:t>
                    </m:r>
                    <m:r>
                      <a:rPr lang="pt-BR" sz="28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pt-BR" sz="2800" dirty="0" smtClean="0"/>
                  <a:t>, em que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/>
                      </a:rPr>
                      <m:t>𝑥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pt-BR" sz="2800" dirty="0" smtClean="0"/>
                  <a:t> e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/>
                      </a:rPr>
                      <m:t>𝑦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pt-BR" sz="28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pt-BR" sz="2800" dirty="0" smtClean="0"/>
                  <a:t>, a relação entre eles será:</a:t>
                </a:r>
              </a:p>
              <a:p>
                <a:pPr marL="0" indent="0">
                  <a:buNone/>
                </a:pPr>
                <a:endParaRPr lang="pt-BR" sz="2800" dirty="0"/>
              </a:p>
              <a:p>
                <a:pPr marL="0" indent="0">
                  <a:buNone/>
                </a:pPr>
                <a:endParaRPr lang="pt-BR" sz="2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616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100674"/>
              </p:ext>
            </p:extLst>
          </p:nvPr>
        </p:nvGraphicFramePr>
        <p:xfrm>
          <a:off x="1524000" y="3075806"/>
          <a:ext cx="6096000" cy="1493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Elementos de A </a:t>
                      </a:r>
                    </a:p>
                    <a:p>
                      <a:pPr algn="ctr"/>
                      <a:r>
                        <a:rPr lang="pt-BR" sz="1600" dirty="0" smtClean="0"/>
                        <a:t>(x)</a:t>
                      </a:r>
                      <a:endParaRPr lang="pt-BR" sz="16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Elementos de B </a:t>
                      </a:r>
                    </a:p>
                    <a:p>
                      <a:pPr algn="ctr"/>
                      <a:r>
                        <a:rPr lang="pt-BR" sz="1600" dirty="0" smtClean="0"/>
                        <a:t>(y = x + 1)</a:t>
                      </a:r>
                      <a:endParaRPr lang="pt-BR" sz="16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Relação </a:t>
                      </a:r>
                    </a:p>
                    <a:p>
                      <a:pPr algn="ctr"/>
                      <a:r>
                        <a:rPr lang="pt-BR" sz="1600" dirty="0" smtClean="0"/>
                        <a:t>(x,</a:t>
                      </a:r>
                      <a:r>
                        <a:rPr lang="pt-BR" sz="1600" baseline="0" dirty="0" smtClean="0"/>
                        <a:t> y)</a:t>
                      </a:r>
                      <a:endParaRPr lang="pt-BR" sz="16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Y = 0 + 1 = 1</a:t>
                      </a:r>
                      <a:endParaRPr lang="pt-BR" sz="16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(0, 1)</a:t>
                      </a:r>
                      <a:endParaRPr lang="pt-BR" sz="16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</a:t>
                      </a:r>
                      <a:endParaRPr lang="pt-BR" sz="16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Y = 1 + 1 = 2</a:t>
                      </a:r>
                      <a:endParaRPr lang="pt-BR" sz="16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(1, 2)</a:t>
                      </a:r>
                      <a:endParaRPr lang="pt-BR" sz="16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</a:t>
                      </a:r>
                      <a:endParaRPr lang="pt-BR" sz="16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Y = 2 + 1 = 3</a:t>
                      </a:r>
                      <a:endParaRPr lang="pt-BR" sz="16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(2, 3)</a:t>
                      </a:r>
                      <a:endParaRPr lang="pt-BR" sz="16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7</a:t>
            </a:fld>
            <a:endParaRPr lang="pt-BR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 diegofernandes.weebly.com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807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Plano cartesiano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Visualização gráfica de uma relação. Com base nos dados do slide anterior, o nosso plano cartesiano ficaria da seguinte forma: 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8</a:t>
            </a:fld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40543586"/>
              </p:ext>
            </p:extLst>
          </p:nvPr>
        </p:nvGraphicFramePr>
        <p:xfrm>
          <a:off x="1909694" y="2869074"/>
          <a:ext cx="424847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ector de seta reta 9"/>
          <p:cNvCxnSpPr/>
          <p:nvPr/>
        </p:nvCxnSpPr>
        <p:spPr>
          <a:xfrm>
            <a:off x="2197726" y="4093210"/>
            <a:ext cx="4464496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520196" y="401191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x</a:t>
            </a:r>
            <a:endParaRPr lang="pt-BR" dirty="0"/>
          </a:p>
        </p:txBody>
      </p:sp>
      <p:cxnSp>
        <p:nvCxnSpPr>
          <p:cNvPr id="16" name="Conector de seta reta 15"/>
          <p:cNvCxnSpPr/>
          <p:nvPr/>
        </p:nvCxnSpPr>
        <p:spPr>
          <a:xfrm flipV="1">
            <a:off x="2320470" y="2804743"/>
            <a:ext cx="0" cy="139183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2124888" y="257175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y</a:t>
            </a: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0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afim (1º grau)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1.2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11B4-FD87-4487-B4DB-E1BFDA7EC2E2}" type="slidenum">
              <a:rPr lang="pt-BR" smtClean="0"/>
              <a:t>9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Função afim e função quadrática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31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2318</Words>
  <Application>Microsoft Office PowerPoint</Application>
  <PresentationFormat>Apresentação na tela (16:9)</PresentationFormat>
  <Paragraphs>418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 do Office</vt:lpstr>
      <vt:lpstr>Métodos Quantitativos</vt:lpstr>
      <vt:lpstr>Conjunto e conceito de função</vt:lpstr>
      <vt:lpstr>Conjuntos</vt:lpstr>
      <vt:lpstr>Conjuntos numéricos</vt:lpstr>
      <vt:lpstr>Produto cartesiano</vt:lpstr>
      <vt:lpstr>Relação</vt:lpstr>
      <vt:lpstr>Exemplo de uma relação</vt:lpstr>
      <vt:lpstr>Plano cartesiano</vt:lpstr>
      <vt:lpstr>Função afim (1º grau)</vt:lpstr>
      <vt:lpstr>Função do 1º grau</vt:lpstr>
      <vt:lpstr>Gráfico de uma função do 1º grau (reta)</vt:lpstr>
      <vt:lpstr>Função crescente e decrescente</vt:lpstr>
      <vt:lpstr>Obtendo função a com as coordenadas...</vt:lpstr>
      <vt:lpstr>Raiz (zero) da função do 1º grau</vt:lpstr>
      <vt:lpstr>Estudo de sinal</vt:lpstr>
      <vt:lpstr>Exercício 1</vt:lpstr>
      <vt:lpstr>Exercício 1 – resolução</vt:lpstr>
      <vt:lpstr>Exercício 2</vt:lpstr>
      <vt:lpstr>Exercício 2 – resolução</vt:lpstr>
      <vt:lpstr>Exercício 3</vt:lpstr>
      <vt:lpstr>Exercício 3 - resolução</vt:lpstr>
      <vt:lpstr>Função quadrática e Sinal, mínimo e máximo da função</vt:lpstr>
      <vt:lpstr>Função do 2º grau</vt:lpstr>
      <vt:lpstr>Gráfico de uma função do 2º grau</vt:lpstr>
      <vt:lpstr>Raízes da função do 2º grau</vt:lpstr>
      <vt:lpstr>Raízes (zero) da função do 2º grau</vt:lpstr>
      <vt:lpstr>Raízes da função do 2º grau (funções incompletas)</vt:lpstr>
      <vt:lpstr>Vértices da função</vt:lpstr>
      <vt:lpstr>Estudo de sinal</vt:lpstr>
      <vt:lpstr>Exercício 1</vt:lpstr>
      <vt:lpstr>Exercício 1 – resolução</vt:lpstr>
      <vt:lpstr>Exercício 1 – resolução (cont.)</vt:lpstr>
      <vt:lpstr>Exercício 1 – resolução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Quantitativos - unidade 1 -</dc:title>
  <dc:creator>Diego Fernandes Emiliano Silva</dc:creator>
  <cp:lastModifiedBy>Diego Fernandes Emiliano Silva</cp:lastModifiedBy>
  <cp:revision>49</cp:revision>
  <dcterms:created xsi:type="dcterms:W3CDTF">2017-09-18T13:12:17Z</dcterms:created>
  <dcterms:modified xsi:type="dcterms:W3CDTF">2020-09-14T12:36:12Z</dcterms:modified>
</cp:coreProperties>
</file>