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01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57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82726-3E64-4E7C-A5CF-53C1C67045B8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5543F-2BE8-4626-B4C5-8A541D0F5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33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13B8-860C-4DDD-80E6-7593B2567286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 smtClean="0"/>
              <a:t>Comportamento Organizacional - Unidade 1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pt-BR" smtClean="0"/>
              <a:t>2016.2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02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13B8-860C-4DDD-80E6-7593B2567286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 smtClean="0"/>
              <a:t>Comportamento Organizacional - Unidade 1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pt-BR" smtClean="0"/>
              <a:t>2016.2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62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13B8-860C-4DDD-80E6-7593B2567286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 smtClean="0"/>
              <a:t>Comportamento Organizacional - Unidade 1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pt-BR" smtClean="0"/>
              <a:t>2016.2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107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13B8-860C-4DDD-80E6-7593B2567286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 smtClean="0"/>
              <a:t>Comportamento Organizacional - Unidade 1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pt-BR" smtClean="0"/>
              <a:t>2016.2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287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13B8-860C-4DDD-80E6-7593B2567286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 smtClean="0"/>
              <a:t>Comportamento Organizacional - Unidade 1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pt-BR" smtClean="0"/>
              <a:t>2016.2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764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13B8-860C-4DDD-80E6-7593B2567286}" type="slidenum">
              <a:rPr lang="pt-BR" smtClean="0"/>
              <a:t>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 smtClean="0"/>
              <a:t>Comportamento Organizacional - Unidade 1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pt-BR" smtClean="0"/>
              <a:t>2016.2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087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13B8-860C-4DDD-80E6-7593B2567286}" type="slidenum">
              <a:rPr lang="pt-BR" smtClean="0"/>
              <a:t>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 smtClean="0"/>
              <a:t>Comportamento Organizacional - Unidade 1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pt-BR" smtClean="0"/>
              <a:t>2016.2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75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13B8-860C-4DDD-80E6-7593B2567286}" type="slidenum">
              <a:rPr lang="pt-BR" smtClean="0"/>
              <a:t>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</a:t>
            </a:r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 smtClean="0"/>
              <a:t>Comportamento Organizacional - Unidade 1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pt-BR" smtClean="0"/>
              <a:t>2016.2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42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92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62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61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63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56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95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75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92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69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30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99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20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Planejamento Estratégico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Prof. Me. Diego Fernandes Emiliano Silva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303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Dessa 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</a:t>
            </a:r>
            <a:r>
              <a:rPr lang="pt-BR" dirty="0" smtClean="0"/>
              <a:t>rganizações têm buscado melhorias em seus processos e resultados</a:t>
            </a:r>
          </a:p>
          <a:p>
            <a:endParaRPr lang="pt-BR" dirty="0" smtClean="0"/>
          </a:p>
          <a:p>
            <a:r>
              <a:rPr lang="pt-BR" dirty="0" smtClean="0"/>
              <a:t>Os empresários buscam com isso tornarem-se mais competitivos e interconectados</a:t>
            </a:r>
          </a:p>
          <a:p>
            <a:endParaRPr lang="pt-BR" dirty="0"/>
          </a:p>
          <a:p>
            <a:r>
              <a:rPr lang="pt-BR" b="1" dirty="0" smtClean="0">
                <a:solidFill>
                  <a:srgbClr val="FF0000"/>
                </a:solidFill>
              </a:rPr>
              <a:t>Planejamento estratégico é fundamental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F657-4359-4ADA-9895-D037BAB47778}" type="slidenum">
              <a:rPr lang="en-US" smtClean="0"/>
              <a:t>10</a:t>
            </a:fld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 estratégico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Conceitos gerais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11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063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12</a:t>
            </a:fld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539552" y="4742925"/>
            <a:ext cx="2376264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Objetivos</a:t>
            </a:r>
            <a:endParaRPr lang="pt-BR" sz="2800" dirty="0"/>
          </a:p>
        </p:txBody>
      </p:sp>
      <p:sp>
        <p:nvSpPr>
          <p:cNvPr id="7" name="Seta para a direita 6"/>
          <p:cNvSpPr/>
          <p:nvPr/>
        </p:nvSpPr>
        <p:spPr>
          <a:xfrm>
            <a:off x="3303327" y="4742925"/>
            <a:ext cx="2376264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Estratégias</a:t>
            </a:r>
            <a:endParaRPr lang="pt-BR" sz="2800" dirty="0"/>
          </a:p>
        </p:txBody>
      </p:sp>
      <p:sp>
        <p:nvSpPr>
          <p:cNvPr id="11" name="Seta para a direita 10"/>
          <p:cNvSpPr/>
          <p:nvPr/>
        </p:nvSpPr>
        <p:spPr>
          <a:xfrm>
            <a:off x="6156176" y="4742925"/>
            <a:ext cx="2376264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Resultados</a:t>
            </a: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191" y="1455318"/>
            <a:ext cx="4824536" cy="324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6918064" y="2852936"/>
            <a:ext cx="461665" cy="173169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 smtClean="0"/>
              <a:t>Pinto, p. 10, 2016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47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mundial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2800" dirty="0" smtClean="0"/>
              <a:t>1ª Rev. industrial (Inglaterra, 1760-1860)</a:t>
            </a:r>
          </a:p>
          <a:p>
            <a:pPr lvl="1"/>
            <a:r>
              <a:rPr lang="pt-BR" sz="2400" dirty="0" smtClean="0"/>
              <a:t>Tear mecânico e aprimoramento da máquina a vapor</a:t>
            </a:r>
          </a:p>
          <a:p>
            <a:pPr lvl="1"/>
            <a:r>
              <a:rPr lang="pt-BR" sz="2400" dirty="0" smtClean="0"/>
              <a:t>Pequenas empresas familiares pouco mecanizadas</a:t>
            </a:r>
          </a:p>
          <a:p>
            <a:pPr lvl="1"/>
            <a:endParaRPr lang="pt-BR" sz="2400" dirty="0"/>
          </a:p>
          <a:p>
            <a:r>
              <a:rPr lang="pt-BR" sz="2800" dirty="0" smtClean="0"/>
              <a:t>2ª Rev. Industrial (Alemanha, França, Rússia, Itália + Inglaterra, 1860-1900</a:t>
            </a:r>
          </a:p>
          <a:p>
            <a:pPr lvl="1"/>
            <a:r>
              <a:rPr lang="pt-BR" sz="2400" dirty="0" smtClean="0"/>
              <a:t>Aço, energia elétrica, derivados de petróleo, motor a explosão, locomotiva a vapor, produtos químicos</a:t>
            </a:r>
          </a:p>
          <a:p>
            <a:pPr lvl="1"/>
            <a:r>
              <a:rPr lang="pt-BR" sz="2400" dirty="0" smtClean="0"/>
              <a:t>Maior capacidade de produção</a:t>
            </a:r>
          </a:p>
          <a:p>
            <a:pPr lvl="1"/>
            <a:endParaRPr lang="pt-BR" sz="2400" dirty="0"/>
          </a:p>
          <a:p>
            <a:r>
              <a:rPr lang="pt-BR" sz="2800" dirty="0" smtClean="0"/>
              <a:t>3ª Ver. Industrial (XX-XXI)</a:t>
            </a:r>
          </a:p>
          <a:p>
            <a:pPr lvl="1"/>
            <a:r>
              <a:rPr lang="pt-BR" sz="2400" dirty="0" smtClean="0"/>
              <a:t>Computador, celular, engenharia genética, etc.</a:t>
            </a:r>
          </a:p>
          <a:p>
            <a:pPr lvl="1"/>
            <a:r>
              <a:rPr lang="pt-BR" sz="2400" dirty="0" smtClean="0"/>
              <a:t>Maior capacidade de produção, comunicação e mercado de massa</a:t>
            </a:r>
          </a:p>
          <a:p>
            <a:pPr lvl="1"/>
            <a:endParaRPr lang="pt-BR" sz="2400" dirty="0"/>
          </a:p>
          <a:p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917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da estratégia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800" dirty="0" smtClean="0"/>
              <a:t>Governo Getúlio Vargas (1930-1945; 1951-1954) </a:t>
            </a:r>
          </a:p>
          <a:p>
            <a:pPr lvl="1"/>
            <a:r>
              <a:rPr lang="pt-BR" sz="2400" dirty="0" smtClean="0"/>
              <a:t>Décadas de 30 e 40... do rural para o urbano industrial: siderurgia + combustíveis</a:t>
            </a:r>
          </a:p>
          <a:p>
            <a:pPr lvl="1"/>
            <a:endParaRPr lang="pt-BR" dirty="0"/>
          </a:p>
          <a:p>
            <a:r>
              <a:rPr lang="pt-BR" sz="2800" dirty="0" smtClean="0"/>
              <a:t>Governo Juscelino Kubitschek (1956-1961)</a:t>
            </a:r>
          </a:p>
          <a:p>
            <a:pPr lvl="1"/>
            <a:r>
              <a:rPr lang="pt-BR" sz="2400" dirty="0" smtClean="0"/>
              <a:t>Plano de Metas; Brasília; desenvolvimento indústria de bens duráveis (Volkswagen 23.03.1953)</a:t>
            </a:r>
          </a:p>
          <a:p>
            <a:pPr lvl="1"/>
            <a:endParaRPr lang="pt-BR" sz="2400" dirty="0"/>
          </a:p>
          <a:p>
            <a:r>
              <a:rPr lang="pt-BR" sz="2800" dirty="0" smtClean="0"/>
              <a:t>Ampliação dos mercados → Desenvolvimento empresarial → Concentração industrial</a:t>
            </a:r>
          </a:p>
          <a:p>
            <a:endParaRPr lang="pt-BR" sz="2800" dirty="0"/>
          </a:p>
          <a:p>
            <a:r>
              <a:rPr lang="pt-BR" sz="2800" dirty="0" smtClean="0"/>
              <a:t>Surgimento da estratégia como forma de moldar forças de mercado, ambiente competitivo, político e econômico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14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90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Vantagem competitiva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Vantagem competitiva também se relaciona com estratégia</a:t>
            </a:r>
          </a:p>
          <a:p>
            <a:endParaRPr lang="pt-BR" dirty="0"/>
          </a:p>
          <a:p>
            <a:r>
              <a:rPr lang="pt-BR" dirty="0" smtClean="0"/>
              <a:t>Fazer algo melhor ou diferente que os meus concorrentes para agregar valor para os meus clientes e </a:t>
            </a:r>
            <a:r>
              <a:rPr lang="pt-BR" i="1" dirty="0" err="1" smtClean="0"/>
              <a:t>Stakeholders</a:t>
            </a:r>
            <a:r>
              <a:rPr lang="pt-BR" dirty="0" smtClean="0"/>
              <a:t> (interessados e/ ou intervenientes)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15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058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estratégia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GM (1923-1946) identificou forças e fraquezas da FORD (concorrente)</a:t>
            </a:r>
          </a:p>
          <a:p>
            <a:pPr lvl="1"/>
            <a:r>
              <a:rPr lang="pt-BR" dirty="0" smtClean="0"/>
              <a:t>Força: Linha de produção + preço baixo</a:t>
            </a:r>
          </a:p>
          <a:p>
            <a:pPr lvl="1"/>
            <a:r>
              <a:rPr lang="pt-BR" dirty="0" smtClean="0"/>
              <a:t>Fraqueza: Modelo T padronizado e preto</a:t>
            </a:r>
          </a:p>
          <a:p>
            <a:pPr lvl="1"/>
            <a:r>
              <a:rPr lang="pt-BR" dirty="0" smtClean="0"/>
              <a:t>Estratégia (baseadas em pesquisas junto aos clientes): Modelos e cores diferentes, renovados periodicamente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16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1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Perspectivas estratégicas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562057" y="1412776"/>
            <a:ext cx="461665" cy="173169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 smtClean="0"/>
              <a:t>Pinto, p. 14, 2016</a:t>
            </a:r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53" y="1412776"/>
            <a:ext cx="80010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58040" y="3693337"/>
            <a:ext cx="86677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Modelo das cinco forças de Porter</a:t>
            </a:r>
          </a:p>
          <a:p>
            <a:r>
              <a:rPr lang="pt-BR" sz="2800" dirty="0"/>
              <a:t>	</a:t>
            </a:r>
            <a:r>
              <a:rPr lang="pt-BR" sz="2800" dirty="0" smtClean="0"/>
              <a:t>Ameaça de </a:t>
            </a:r>
            <a:r>
              <a:rPr lang="pt-BR" sz="2800" b="1" dirty="0" smtClean="0">
                <a:solidFill>
                  <a:srgbClr val="FF0000"/>
                </a:solidFill>
              </a:rPr>
              <a:t>ENTRANTES POTENCIAIS</a:t>
            </a:r>
          </a:p>
          <a:p>
            <a:r>
              <a:rPr lang="pt-BR" sz="2800" dirty="0"/>
              <a:t>	</a:t>
            </a:r>
            <a:r>
              <a:rPr lang="pt-BR" sz="2800" dirty="0" smtClean="0"/>
              <a:t>Poder de negociação </a:t>
            </a:r>
            <a:r>
              <a:rPr lang="pt-BR" sz="2800" b="1" dirty="0" smtClean="0">
                <a:solidFill>
                  <a:srgbClr val="FF0000"/>
                </a:solidFill>
              </a:rPr>
              <a:t>COMPRADORES</a:t>
            </a:r>
          </a:p>
          <a:p>
            <a:r>
              <a:rPr lang="pt-BR" sz="2800" dirty="0"/>
              <a:t>	</a:t>
            </a:r>
            <a:r>
              <a:rPr lang="pt-BR" sz="2800" dirty="0" smtClean="0"/>
              <a:t>Poder de negociação </a:t>
            </a:r>
            <a:r>
              <a:rPr lang="pt-BR" sz="2800" b="1" dirty="0" smtClean="0">
                <a:solidFill>
                  <a:srgbClr val="FF0000"/>
                </a:solidFill>
              </a:rPr>
              <a:t>FORNECEDORES</a:t>
            </a:r>
          </a:p>
          <a:p>
            <a:r>
              <a:rPr lang="pt-BR" sz="2800" dirty="0"/>
              <a:t>	</a:t>
            </a:r>
            <a:r>
              <a:rPr lang="pt-BR" sz="2800" dirty="0" smtClean="0"/>
              <a:t>Ameaça de bens e serviços </a:t>
            </a:r>
            <a:r>
              <a:rPr lang="pt-BR" sz="2800" b="1" dirty="0" smtClean="0">
                <a:solidFill>
                  <a:srgbClr val="FF0000"/>
                </a:solidFill>
              </a:rPr>
              <a:t>SUBSTITUTOS</a:t>
            </a:r>
          </a:p>
          <a:p>
            <a:r>
              <a:rPr lang="pt-BR" sz="2800" dirty="0"/>
              <a:t>	</a:t>
            </a:r>
            <a:r>
              <a:rPr lang="pt-BR" sz="2800" dirty="0" smtClean="0"/>
              <a:t>Rivalidade entre os </a:t>
            </a:r>
            <a:r>
              <a:rPr lang="pt-BR" sz="2800" b="1" dirty="0" smtClean="0">
                <a:solidFill>
                  <a:srgbClr val="FF0000"/>
                </a:solidFill>
              </a:rPr>
              <a:t>CONCORRENTES NA INDÚSTRIA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5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Perspectivas estratégicas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562057" y="1412776"/>
            <a:ext cx="461665" cy="173169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 smtClean="0"/>
              <a:t>Pinto, p. 14, 2016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3687510"/>
            <a:ext cx="829291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Visão baseada em recursos (</a:t>
            </a:r>
            <a:r>
              <a:rPr lang="pt-BR" sz="2800" i="1" dirty="0" err="1" smtClean="0"/>
              <a:t>resource-based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view</a:t>
            </a:r>
            <a:r>
              <a:rPr lang="pt-BR" sz="2800" i="1" dirty="0" smtClean="0"/>
              <a:t> </a:t>
            </a:r>
            <a:r>
              <a:rPr lang="pt-BR" sz="2800" dirty="0" smtClean="0"/>
              <a:t>- RBV)</a:t>
            </a:r>
          </a:p>
          <a:p>
            <a:r>
              <a:rPr lang="pt-BR" sz="2800" dirty="0" smtClean="0"/>
              <a:t>    </a:t>
            </a:r>
            <a:r>
              <a:rPr lang="pt-BR" sz="2400" b="1" dirty="0" smtClean="0">
                <a:solidFill>
                  <a:srgbClr val="FF0000"/>
                </a:solidFill>
              </a:rPr>
              <a:t>Capital físico:</a:t>
            </a:r>
            <a:r>
              <a:rPr lang="pt-BR" sz="2400" b="1" dirty="0" smtClean="0"/>
              <a:t> </a:t>
            </a:r>
            <a:r>
              <a:rPr lang="pt-BR" sz="2400" dirty="0" smtClean="0"/>
              <a:t>tecnologia, equipamentos, localização</a:t>
            </a:r>
          </a:p>
          <a:p>
            <a:r>
              <a:rPr lang="pt-BR" sz="2400" b="1" dirty="0" smtClean="0"/>
              <a:t>    </a:t>
            </a:r>
            <a:r>
              <a:rPr lang="pt-BR" sz="2400" b="1" dirty="0" smtClean="0">
                <a:solidFill>
                  <a:srgbClr val="FF0000"/>
                </a:solidFill>
              </a:rPr>
              <a:t>Capital humano:</a:t>
            </a:r>
            <a:r>
              <a:rPr lang="pt-BR" sz="2400" b="1" dirty="0" smtClean="0"/>
              <a:t> </a:t>
            </a:r>
            <a:r>
              <a:rPr lang="pt-BR" sz="2400" dirty="0" smtClean="0"/>
              <a:t>intelectual e relacional</a:t>
            </a:r>
          </a:p>
          <a:p>
            <a:r>
              <a:rPr lang="pt-BR" sz="2400" b="1" dirty="0" smtClean="0"/>
              <a:t>    </a:t>
            </a:r>
            <a:r>
              <a:rPr lang="pt-BR" sz="2400" b="1" dirty="0" smtClean="0">
                <a:solidFill>
                  <a:srgbClr val="FF0000"/>
                </a:solidFill>
              </a:rPr>
              <a:t>Capital organizacional:  </a:t>
            </a:r>
            <a:r>
              <a:rPr lang="pt-BR" sz="2400" dirty="0" smtClean="0"/>
              <a:t>estrutura, controle, coordenação</a:t>
            </a:r>
            <a:endParaRPr lang="pt-BR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31" y="1420060"/>
            <a:ext cx="80391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4870" y="5606814"/>
            <a:ext cx="90991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P</a:t>
            </a:r>
            <a:r>
              <a:rPr lang="pt-BR" sz="2800" dirty="0" smtClean="0"/>
              <a:t>ara </a:t>
            </a:r>
            <a:r>
              <a:rPr lang="pt-BR" sz="2800" b="1" dirty="0"/>
              <a:t>v</a:t>
            </a:r>
            <a:r>
              <a:rPr lang="pt-BR" sz="2800" b="1" dirty="0" smtClean="0"/>
              <a:t>antagem competitiva sustentável</a:t>
            </a:r>
            <a:r>
              <a:rPr lang="pt-BR" sz="2800" dirty="0" smtClean="0"/>
              <a:t>, recursos devem ter: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</a:t>
            </a:r>
            <a:r>
              <a:rPr lang="pt-BR" sz="2400" b="1" dirty="0" smtClean="0">
                <a:solidFill>
                  <a:srgbClr val="FF0000"/>
                </a:solidFill>
              </a:rPr>
              <a:t>VALOR ; RARIDADE ; DIFÍCIL DE IMITAR ; DIFÍCIL DE SUBSTITUIR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18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0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Perspectivas estratégicas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562057" y="1412776"/>
            <a:ext cx="461665" cy="173169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 smtClean="0"/>
              <a:t>Pinto, p. 14, 2016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157035" y="3979030"/>
            <a:ext cx="4756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Pessoas + Questões intangíveis</a:t>
            </a:r>
            <a:endParaRPr lang="pt-BR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28" y="1412776"/>
            <a:ext cx="80105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4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/>
              <a:t>Evolução do conceito de estratégia</a:t>
            </a:r>
            <a:r>
              <a:rPr lang="pt-BR" sz="3100" dirty="0" smtClean="0"/>
              <a:t>. Principais escolas e pensadores de estratégia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993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Níveis de estratégia na organização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1.2</a:t>
            </a:r>
            <a:endParaRPr lang="pt-BR" sz="24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800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 (UNILEVER)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Empresa anglo-holandesa</a:t>
            </a:r>
          </a:p>
          <a:p>
            <a:endParaRPr lang="pt-BR" dirty="0" smtClean="0"/>
          </a:p>
          <a:p>
            <a:r>
              <a:rPr lang="pt-BR" dirty="0" smtClean="0"/>
              <a:t>1929: Inicio da atividades no Brasil – Lever</a:t>
            </a:r>
          </a:p>
          <a:p>
            <a:endParaRPr lang="pt-BR" dirty="0" smtClean="0"/>
          </a:p>
          <a:p>
            <a:r>
              <a:rPr lang="pt-BR" dirty="0" smtClean="0"/>
              <a:t>Década 1960: Compra da Gessy, fabricante de sabão em pó, e passa a se chamar Gessy Lever</a:t>
            </a:r>
          </a:p>
          <a:p>
            <a:endParaRPr lang="pt-BR" dirty="0" smtClean="0"/>
          </a:p>
          <a:p>
            <a:r>
              <a:rPr lang="pt-BR" dirty="0" smtClean="0"/>
              <a:t>Década 1970: Compra Doriana e entra no mercado de margarinas</a:t>
            </a:r>
          </a:p>
          <a:p>
            <a:endParaRPr lang="pt-BR" dirty="0" smtClean="0"/>
          </a:p>
          <a:p>
            <a:r>
              <a:rPr lang="pt-BR" dirty="0" smtClean="0"/>
              <a:t>Década 1990: Compra Cica e Kibon</a:t>
            </a:r>
          </a:p>
          <a:p>
            <a:endParaRPr lang="pt-BR" dirty="0" smtClean="0"/>
          </a:p>
          <a:p>
            <a:r>
              <a:rPr lang="pt-BR" dirty="0" smtClean="0"/>
              <a:t>Década 2000: Compra </a:t>
            </a:r>
            <a:r>
              <a:rPr lang="pt-BR" dirty="0" err="1" smtClean="0"/>
              <a:t>Bestfoods</a:t>
            </a:r>
            <a:r>
              <a:rPr lang="pt-BR" dirty="0" smtClean="0"/>
              <a:t>; participação na </a:t>
            </a:r>
            <a:r>
              <a:rPr lang="pt-BR" dirty="0" err="1" smtClean="0"/>
              <a:t>Hellmann’s</a:t>
            </a:r>
            <a:r>
              <a:rPr lang="pt-BR" dirty="0" smtClean="0"/>
              <a:t> e </a:t>
            </a:r>
            <a:r>
              <a:rPr lang="pt-BR" dirty="0" err="1" smtClean="0"/>
              <a:t>Knor</a:t>
            </a:r>
            <a:r>
              <a:rPr lang="pt-BR" dirty="0" smtClean="0"/>
              <a:t>, Maisena, Ades e Arisco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549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 (UNILEVER)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Atualmente: </a:t>
            </a:r>
          </a:p>
          <a:p>
            <a:pPr lvl="1"/>
            <a:r>
              <a:rPr lang="pt-BR" dirty="0" smtClean="0"/>
              <a:t>2ª maior empresa de alimentos do Brasil</a:t>
            </a:r>
          </a:p>
          <a:p>
            <a:pPr lvl="1"/>
            <a:r>
              <a:rPr lang="pt-BR" dirty="0" smtClean="0"/>
              <a:t>Atua nos segmentos de higiene, limpeza e alimentação</a:t>
            </a:r>
          </a:p>
          <a:p>
            <a:pPr lvl="1"/>
            <a:r>
              <a:rPr lang="pt-BR" dirty="0" smtClean="0"/>
              <a:t>Possui + de 400 marcas</a:t>
            </a:r>
          </a:p>
          <a:p>
            <a:pPr lvl="1"/>
            <a:endParaRPr lang="pt-BR" dirty="0"/>
          </a:p>
          <a:p>
            <a:r>
              <a:rPr lang="pt-BR" dirty="0" smtClean="0"/>
              <a:t>Crescimento baseado na entrada de novos negócios, </a:t>
            </a:r>
            <a:r>
              <a:rPr lang="pt-BR" dirty="0" smtClean="0">
                <a:sym typeface="Symbol"/>
              </a:rPr>
              <a:t>s do original</a:t>
            </a:r>
          </a:p>
          <a:p>
            <a:endParaRPr lang="pt-BR" dirty="0">
              <a:sym typeface="Symbol"/>
            </a:endParaRPr>
          </a:p>
          <a:p>
            <a:r>
              <a:rPr lang="pt-BR" dirty="0" smtClean="0">
                <a:sym typeface="Symbol"/>
              </a:rPr>
              <a:t>Estratégia corporativa: Definição de portfólio de negócios em que </a:t>
            </a:r>
            <a:r>
              <a:rPr lang="pt-BR" dirty="0" err="1" smtClean="0">
                <a:sym typeface="Symbol"/>
              </a:rPr>
              <a:t>eempresa</a:t>
            </a:r>
            <a:r>
              <a:rPr lang="pt-BR" dirty="0" smtClean="0">
                <a:sym typeface="Symbol"/>
              </a:rPr>
              <a:t> deseja competir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446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de estratégia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23</a:t>
            </a:fld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29" y="1628800"/>
            <a:ext cx="7951711" cy="4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131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Níveis de estratégia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Essencialmente ocorre em 3 níveis</a:t>
            </a:r>
          </a:p>
          <a:p>
            <a:endParaRPr lang="pt-BR" dirty="0" smtClean="0"/>
          </a:p>
          <a:p>
            <a:r>
              <a:rPr lang="pt-BR" dirty="0" smtClean="0"/>
              <a:t>Independente do nível, a formulação de estratégia visa obter vantagem competitiva para a empresa</a:t>
            </a:r>
          </a:p>
          <a:p>
            <a:endParaRPr lang="pt-BR" dirty="0"/>
          </a:p>
          <a:p>
            <a:r>
              <a:rPr lang="pt-BR" dirty="0" smtClean="0"/>
              <a:t>Vantagem Competitiva: Fazer algo diferente e/ou melhor que seus concorrentes, criando maior valor para consumidores e demais partes interessadas no negócio (</a:t>
            </a:r>
            <a:r>
              <a:rPr lang="pt-BR" dirty="0" err="1" smtClean="0"/>
              <a:t>stakeholders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746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Nível corporativo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de estratégia (Produção)</a:t>
            </a:r>
          </a:p>
          <a:p>
            <a:pPr lvl="1"/>
            <a:r>
              <a:rPr lang="pt-BR" dirty="0" smtClean="0"/>
              <a:t>Economia de escala: </a:t>
            </a:r>
            <a:r>
              <a:rPr lang="pt-BR" dirty="0" smtClean="0">
                <a:sym typeface="Symbol"/>
              </a:rPr>
              <a:t> custo unitário com  de produção. Para isso, empresa essencialmente desenvolve tecnologia ou realiza compras de insumos em larga escala</a:t>
            </a:r>
          </a:p>
          <a:p>
            <a:pPr lvl="1"/>
            <a:r>
              <a:rPr lang="pt-BR" dirty="0" smtClean="0">
                <a:sym typeface="Symbol"/>
              </a:rPr>
              <a:t>Economia de escopo:  custo de produção com produção conjunta</a:t>
            </a:r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459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Nível corporativo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de estratégia (Crescimento)</a:t>
            </a:r>
          </a:p>
          <a:p>
            <a:pPr lvl="1"/>
            <a:r>
              <a:rPr lang="pt-BR" dirty="0" smtClean="0"/>
              <a:t>Ampliar atuação empresarial no mesmo negócio: focado em </a:t>
            </a:r>
            <a:r>
              <a:rPr lang="pt-BR" dirty="0" smtClean="0">
                <a:sym typeface="Symbol"/>
              </a:rPr>
              <a:t> concentração de mercado, obtendo ganhos com conhecimento, especialização, etc.</a:t>
            </a:r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29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Nível corporativo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 de estratégia (Novos negócios)</a:t>
            </a:r>
          </a:p>
          <a:p>
            <a:pPr lvl="1"/>
            <a:r>
              <a:rPr lang="pt-BR" dirty="0" smtClean="0"/>
              <a:t>Integração vertical</a:t>
            </a:r>
          </a:p>
          <a:p>
            <a:pPr lvl="2"/>
            <a:r>
              <a:rPr lang="pt-BR" dirty="0" smtClean="0"/>
              <a:t>A montante (para trás) – com fabricação ou aquisição de unidades que fornecem matéria –prima</a:t>
            </a:r>
          </a:p>
          <a:p>
            <a:pPr lvl="2"/>
            <a:r>
              <a:rPr lang="pt-BR" dirty="0" smtClean="0"/>
              <a:t>A jusante (para frente) – com aquisição de unidades de distribuição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Integração horizontal: comprar empresas que fazer produtos iguais ou parecidos</a:t>
            </a:r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432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Nível corporativo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Exemplos de estratégia (Novos negócios)</a:t>
            </a:r>
          </a:p>
          <a:p>
            <a:pPr lvl="1"/>
            <a:r>
              <a:rPr lang="pt-BR" dirty="0"/>
              <a:t>Diversificação: diversificar portfólio de produtos, com desenvolvimento de produtos ou comprando outras marcas e empresas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Fusões: junção do patrimônio de duas ou mais empresas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Joint ventures: Cooperação entre duas ou mais empresas</a:t>
            </a:r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825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 de planejamento estratégico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1.3</a:t>
            </a:r>
            <a:endParaRPr lang="pt-BR" sz="24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43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EMPRESA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que é uma empresa...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F657-4359-4ADA-9895-D037BAB47778}" type="slidenum">
              <a:rPr lang="en-US" smtClean="0"/>
              <a:t>3</a:t>
            </a:fld>
            <a:endParaRPr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Etapas do planejamento estratégico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13" y="1416836"/>
            <a:ext cx="7012479" cy="496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43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BCG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31</a:t>
            </a:fld>
            <a:endParaRPr lang="pt-BR"/>
          </a:p>
        </p:txBody>
      </p:sp>
      <p:pic>
        <p:nvPicPr>
          <p:cNvPr id="2050" name="Picture 2" descr="Resultado de image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54" y="1814921"/>
            <a:ext cx="6126492" cy="409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532440" y="1296083"/>
            <a:ext cx="461665" cy="46531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/>
              <a:t>Fonte: https://pt.wikipedia.org/wiki/Matriz_BCG</a:t>
            </a:r>
          </a:p>
        </p:txBody>
      </p:sp>
    </p:spTree>
    <p:extLst>
      <p:ext uri="{BB962C8B-B14F-4D97-AF65-F5344CB8AC3E}">
        <p14:creationId xmlns:p14="http://schemas.microsoft.com/office/powerpoint/2010/main" val="834234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BCG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Análise gráfica desenvolvida por Bruce Henderson em 1970</a:t>
            </a:r>
          </a:p>
          <a:p>
            <a:endParaRPr lang="pt-BR" dirty="0"/>
          </a:p>
          <a:p>
            <a:r>
              <a:rPr lang="pt-BR" dirty="0" smtClean="0"/>
              <a:t>Itens</a:t>
            </a:r>
          </a:p>
          <a:p>
            <a:pPr lvl="1"/>
            <a:r>
              <a:rPr lang="pt-BR" dirty="0" smtClean="0"/>
              <a:t>Estrela: Lucro alto, investimento alto para que se alcance bom desempenho de vendas</a:t>
            </a:r>
          </a:p>
          <a:p>
            <a:pPr lvl="1"/>
            <a:r>
              <a:rPr lang="pt-BR" dirty="0" smtClean="0"/>
              <a:t>Vaca leiteira: Lucro alto sem grande necessidade de investimentos. Produtos que se aproveitam de sua qualidade ou reputação junto ao mercado</a:t>
            </a:r>
          </a:p>
          <a:p>
            <a:pPr lvl="1"/>
            <a:r>
              <a:rPr lang="pt-BR" dirty="0" smtClean="0"/>
              <a:t>Ponto de interrogação: Ainda não gera muita receita, mesmo com alto investimento. Costumam se tratar de produtos recém lançados</a:t>
            </a:r>
          </a:p>
          <a:p>
            <a:pPr lvl="1"/>
            <a:r>
              <a:rPr lang="pt-BR" dirty="0" smtClean="0"/>
              <a:t>Abacaxi: Baixa performance de venda e margem de retorno ruim. Produtos nesta categoria devem ser submetidos a análises de viabilidade, e descontinuação deve ser considerada.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286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</a:t>
            </a:r>
            <a:r>
              <a:rPr lang="pt-BR" dirty="0" err="1" smtClean="0"/>
              <a:t>Ansoff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33</a:t>
            </a:fld>
            <a:endParaRPr lang="pt-BR"/>
          </a:p>
        </p:txBody>
      </p:sp>
      <p:pic>
        <p:nvPicPr>
          <p:cNvPr id="3074" name="Picture 2" descr="https://upload.wikimedia.org/wikipedia/commons/7/70/Matriz_Ansoff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54" y="1828637"/>
            <a:ext cx="6126492" cy="406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430815" y="836712"/>
            <a:ext cx="461665" cy="521886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/>
              <a:t>Fonte: https://pt.wikipedia.org/wiki/Matriz_de_Ansoff</a:t>
            </a:r>
          </a:p>
        </p:txBody>
      </p:sp>
    </p:spTree>
    <p:extLst>
      <p:ext uri="{BB962C8B-B14F-4D97-AF65-F5344CB8AC3E}">
        <p14:creationId xmlns:p14="http://schemas.microsoft.com/office/powerpoint/2010/main" val="3607980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</a:t>
            </a:r>
            <a:r>
              <a:rPr lang="pt-BR" dirty="0" err="1" smtClean="0"/>
              <a:t>Ansoff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Penetração de mercado: conquistar clientes (da concorrência)</a:t>
            </a:r>
          </a:p>
          <a:p>
            <a:endParaRPr lang="pt-BR" dirty="0" smtClean="0"/>
          </a:p>
          <a:p>
            <a:r>
              <a:rPr lang="pt-BR" dirty="0" smtClean="0"/>
              <a:t>Desenvolvimento de mercado: desenvolver novos mercados (com produtos existentes)</a:t>
            </a:r>
          </a:p>
          <a:p>
            <a:endParaRPr lang="pt-BR" dirty="0" smtClean="0"/>
          </a:p>
          <a:p>
            <a:r>
              <a:rPr lang="pt-BR" dirty="0" smtClean="0"/>
              <a:t>Desenvolvimento de produtos: criar novos produtos e serviços (ao seu mercado habitual)</a:t>
            </a:r>
          </a:p>
          <a:p>
            <a:endParaRPr lang="pt-BR" dirty="0" smtClean="0"/>
          </a:p>
          <a:p>
            <a:r>
              <a:rPr lang="pt-BR" dirty="0" smtClean="0"/>
              <a:t>Diversificação: Mais arriscado. Empresa comunica porque está entrando em novos mercados com novos produtos (visa ganhar credibilidade)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0822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Estratégias genéricas – Michael Porter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Estratégias genéricas</a:t>
            </a:r>
          </a:p>
          <a:p>
            <a:pPr lvl="1"/>
            <a:r>
              <a:rPr lang="pt-BR" dirty="0" smtClean="0"/>
              <a:t>Liderança em custo</a:t>
            </a:r>
          </a:p>
          <a:p>
            <a:pPr lvl="1"/>
            <a:r>
              <a:rPr lang="pt-BR" dirty="0" smtClean="0"/>
              <a:t>Diferenciação</a:t>
            </a:r>
          </a:p>
          <a:p>
            <a:pPr lvl="1"/>
            <a:r>
              <a:rPr lang="pt-BR" dirty="0" smtClean="0"/>
              <a:t>Enfoque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8401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Estratégias competitivas – M. Porter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pic>
        <p:nvPicPr>
          <p:cNvPr id="4098" name="Picture 2" descr="Resultado de imagem para cinco forças competitiv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612" y="1600200"/>
            <a:ext cx="522477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316416" y="792088"/>
            <a:ext cx="738664" cy="60212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dirty="0"/>
              <a:t>Fonte: https://pt.wikipedia.org/wiki/Cinco_for%C3%A7as_de_Porter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015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Mapa estratégico – exemplo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pic>
        <p:nvPicPr>
          <p:cNvPr id="5122" name="Picture 2" descr="Resultado de imagem para mapa estratégic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00200"/>
            <a:ext cx="768168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7815842" y="284455"/>
            <a:ext cx="1292662" cy="645691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smtClean="0"/>
              <a:t>http</a:t>
            </a:r>
            <a:r>
              <a:rPr lang="pt-BR" dirty="0"/>
              <a:t>://www.sabesp.com.br/Calandraweb/CalandraRedirect/?temp=4&amp;proj=investidoresnovo&amp;pub=T&amp;docid=C4859F0185CE6CCE832577A100538290&amp;docidPai=1698C08F24239E5A8325768C00517EF8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2805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Diretrizes estratégicas: missão, visão e valores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1.4</a:t>
            </a:r>
            <a:endParaRPr lang="pt-BR" sz="2400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3336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dirty="0"/>
              <a:t>Razão pela qual a empresa existe</a:t>
            </a:r>
            <a:endParaRPr lang="pt-BR" sz="2800" dirty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Por </a:t>
            </a:r>
            <a:r>
              <a:rPr lang="pt-BR" dirty="0"/>
              <a:t>meio de </a:t>
            </a:r>
            <a:r>
              <a:rPr lang="pt-BR" dirty="0" smtClean="0"/>
              <a:t>declaração</a:t>
            </a:r>
            <a:r>
              <a:rPr lang="pt-BR" dirty="0"/>
              <a:t>, </a:t>
            </a:r>
            <a:r>
              <a:rPr lang="pt-BR" dirty="0" smtClean="0"/>
              <a:t>empresa deve </a:t>
            </a:r>
            <a:r>
              <a:rPr lang="pt-BR" dirty="0"/>
              <a:t>apresentar os propósitos que a tornam única e diferente das outras </a:t>
            </a:r>
            <a:r>
              <a:rPr lang="pt-BR" dirty="0" smtClean="0"/>
              <a:t>organizações</a:t>
            </a:r>
            <a:endParaRPr lang="pt-BR" sz="2800" dirty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Definição </a:t>
            </a:r>
            <a:r>
              <a:rPr lang="pt-BR" dirty="0"/>
              <a:t>da missão é essencial, dado que isso ajuda a concentrar esforços no desenvolvimento dos objetivos </a:t>
            </a:r>
            <a:r>
              <a:rPr lang="pt-BR" dirty="0" smtClean="0"/>
              <a:t>organizacionais</a:t>
            </a:r>
            <a:endParaRPr lang="pt-BR" sz="2800" dirty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Cada </a:t>
            </a:r>
            <a:r>
              <a:rPr lang="pt-BR" dirty="0"/>
              <a:t>empresa possui a sua missão, entretanto alguns traços comuns são observados:</a:t>
            </a:r>
            <a:endParaRPr lang="pt-BR" sz="2800" dirty="0"/>
          </a:p>
          <a:p>
            <a:pPr lvl="1"/>
            <a:r>
              <a:rPr lang="pt-BR" dirty="0"/>
              <a:t>Definição da atuação da empresa</a:t>
            </a:r>
            <a:endParaRPr lang="pt-BR" sz="2400" dirty="0"/>
          </a:p>
          <a:p>
            <a:pPr lvl="1"/>
            <a:r>
              <a:rPr lang="pt-BR" dirty="0"/>
              <a:t>Forma como ela atua no mercado</a:t>
            </a:r>
            <a:endParaRPr lang="pt-BR" sz="2400" dirty="0"/>
          </a:p>
          <a:p>
            <a:pPr lvl="1"/>
            <a:r>
              <a:rPr lang="pt-BR" dirty="0"/>
              <a:t>Clientes que empresa deseja alcançar</a:t>
            </a:r>
            <a:endParaRPr lang="pt-BR" sz="2400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39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Uma empresa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Organização formal</a:t>
            </a:r>
          </a:p>
          <a:p>
            <a:r>
              <a:rPr lang="pt-BR" dirty="0" smtClean="0"/>
              <a:t>Disponibilizar / vender bens e serviços</a:t>
            </a:r>
          </a:p>
          <a:p>
            <a:r>
              <a:rPr lang="pt-BR" dirty="0" smtClean="0"/>
              <a:t>Finalidade: Gerar resultado (lucro)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F657-4359-4ADA-9895-D037BAB4777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7" name="Elipse 26"/>
          <p:cNvSpPr/>
          <p:nvPr/>
        </p:nvSpPr>
        <p:spPr>
          <a:xfrm>
            <a:off x="3532180" y="4293096"/>
            <a:ext cx="1872208" cy="122413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EMPRESA</a:t>
            </a:r>
            <a:endParaRPr lang="pt-BR" dirty="0"/>
          </a:p>
        </p:txBody>
      </p:sp>
      <p:sp>
        <p:nvSpPr>
          <p:cNvPr id="28" name="Retângulo 27"/>
          <p:cNvSpPr/>
          <p:nvPr/>
        </p:nvSpPr>
        <p:spPr>
          <a:xfrm>
            <a:off x="4932040" y="5517232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Finanças/ Contabilidade</a:t>
            </a:r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2423592" y="5517232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RH</a:t>
            </a:r>
            <a:endParaRPr lang="pt-BR" dirty="0"/>
          </a:p>
        </p:txBody>
      </p:sp>
      <p:sp>
        <p:nvSpPr>
          <p:cNvPr id="30" name="Retângulo 29"/>
          <p:cNvSpPr/>
          <p:nvPr/>
        </p:nvSpPr>
        <p:spPr>
          <a:xfrm>
            <a:off x="2446431" y="3717032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Produção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4932040" y="3717032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Vendas/ marketing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/>
              <a:t>Associada à imagem pela qual a organização quer ser reconhecida no </a:t>
            </a:r>
            <a:r>
              <a:rPr lang="pt-BR" dirty="0" smtClean="0"/>
              <a:t>futuro</a:t>
            </a:r>
            <a:endParaRPr lang="pt-BR" dirty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Deve </a:t>
            </a:r>
            <a:r>
              <a:rPr lang="pt-BR" dirty="0"/>
              <a:t>ser compartilhada com todos os </a:t>
            </a:r>
            <a:r>
              <a:rPr lang="pt-BR" dirty="0" smtClean="0"/>
              <a:t>colaboradores</a:t>
            </a:r>
            <a:endParaRPr lang="pt-BR" dirty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Para </a:t>
            </a:r>
            <a:r>
              <a:rPr lang="pt-BR" dirty="0"/>
              <a:t>isso, pode ser descrita por meio de uma declaração de visão, que expressa uma situação futura que a organização pretende </a:t>
            </a:r>
            <a:r>
              <a:rPr lang="pt-BR" dirty="0" smtClean="0"/>
              <a:t>alcançar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3443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Crenças e atitudes que norteiam o padrão de comportamento da </a:t>
            </a:r>
            <a:r>
              <a:rPr lang="pt-BR" dirty="0" smtClean="0"/>
              <a:t>organização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Os valores como um todo, personalizam a </a:t>
            </a:r>
            <a:r>
              <a:rPr lang="pt-BR" dirty="0" smtClean="0"/>
              <a:t>empresa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São fundamentais para que a missão e a visão sejam alcançadas com mais </a:t>
            </a:r>
            <a:r>
              <a:rPr lang="pt-BR" dirty="0" smtClean="0"/>
              <a:t>facilidade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6316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Missão, visão e valores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42</a:t>
            </a:fld>
            <a:endParaRPr lang="pt-B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1615281"/>
            <a:ext cx="63531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947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Missão visão e valores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</a:t>
            </a:r>
            <a:r>
              <a:rPr lang="pt-BR" dirty="0" smtClean="0"/>
              <a:t>roporcionam </a:t>
            </a:r>
            <a:r>
              <a:rPr lang="pt-BR" dirty="0"/>
              <a:t>a base para a organização formular:</a:t>
            </a:r>
          </a:p>
          <a:p>
            <a:pPr lvl="1"/>
            <a:r>
              <a:rPr lang="pt-BR" dirty="0"/>
              <a:t>Suas estratégias</a:t>
            </a:r>
          </a:p>
          <a:p>
            <a:pPr lvl="1"/>
            <a:r>
              <a:rPr lang="pt-BR" dirty="0"/>
              <a:t>Definir as diretrizes </a:t>
            </a:r>
            <a:r>
              <a:rPr lang="pt-BR" dirty="0" smtClean="0"/>
              <a:t>organizacionais</a:t>
            </a:r>
          </a:p>
          <a:p>
            <a:pPr lvl="1"/>
            <a:r>
              <a:rPr lang="pt-BR" dirty="0" smtClean="0"/>
              <a:t>Objetivos &amp; Metas</a:t>
            </a:r>
          </a:p>
          <a:p>
            <a:pPr lvl="2"/>
            <a:r>
              <a:rPr lang="pt-BR" dirty="0"/>
              <a:t>OBJETIVO: Descrição daquilo que se pretende alcançar</a:t>
            </a:r>
            <a:endParaRPr lang="pt-BR" sz="2000" dirty="0"/>
          </a:p>
          <a:p>
            <a:pPr lvl="2"/>
            <a:r>
              <a:rPr lang="pt-BR" dirty="0"/>
              <a:t>META: Definição do objetivo em termos quantitativos</a:t>
            </a:r>
            <a:endParaRPr lang="pt-BR" sz="2000" dirty="0"/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3916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Áreas-chave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Para objetivos, devemos considerar:</a:t>
            </a:r>
          </a:p>
          <a:p>
            <a:pPr lvl="1"/>
            <a:r>
              <a:rPr lang="pt-BR" dirty="0"/>
              <a:t>Posicionamento no mercado</a:t>
            </a:r>
          </a:p>
          <a:p>
            <a:pPr lvl="1"/>
            <a:r>
              <a:rPr lang="pt-BR" dirty="0"/>
              <a:t>Inovação</a:t>
            </a:r>
          </a:p>
          <a:p>
            <a:pPr lvl="1"/>
            <a:r>
              <a:rPr lang="pt-BR" dirty="0"/>
              <a:t>Produtividade</a:t>
            </a:r>
          </a:p>
          <a:p>
            <a:pPr lvl="1"/>
            <a:r>
              <a:rPr lang="pt-BR" dirty="0"/>
              <a:t>Níveis de recursos</a:t>
            </a:r>
          </a:p>
          <a:p>
            <a:pPr lvl="1"/>
            <a:r>
              <a:rPr lang="pt-BR" dirty="0"/>
              <a:t>Lucratividade</a:t>
            </a:r>
          </a:p>
          <a:p>
            <a:pPr lvl="1"/>
            <a:r>
              <a:rPr lang="pt-BR" dirty="0"/>
              <a:t>Desempenho e desenvolvimento do gestor</a:t>
            </a:r>
          </a:p>
          <a:p>
            <a:pPr lvl="1"/>
            <a:r>
              <a:rPr lang="pt-BR" dirty="0"/>
              <a:t>Desempenho e atitudes dos funcionários</a:t>
            </a:r>
          </a:p>
          <a:p>
            <a:pPr lvl="1"/>
            <a:r>
              <a:rPr lang="pt-BR" dirty="0"/>
              <a:t>Responsabilidade social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79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Isso, através de uma gestão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214422"/>
            <a:ext cx="5051328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16200000">
            <a:off x="5693939" y="3012507"/>
            <a:ext cx="5994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Fonte: FNQ, caderno introdutório, 2008, p. 10</a:t>
            </a:r>
            <a:endParaRPr lang="en-US" sz="2400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F657-4359-4ADA-9895-D037BAB47778}" type="slidenum">
              <a:rPr lang="en-US" smtClean="0"/>
              <a:t>5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 com o seguinte funcionamento básico</a:t>
            </a:r>
            <a:endParaRPr lang="pt-BR" sz="3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F657-4359-4ADA-9895-D037BAB47778}" type="slidenum">
              <a:rPr lang="en-US" smtClean="0"/>
              <a:t>6</a:t>
            </a:fld>
            <a:endParaRPr lang="en-US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68083" y="1988840"/>
            <a:ext cx="1728192" cy="33843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Recursos tangíveis</a:t>
            </a:r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Recursos intangíveis</a:t>
            </a:r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Recursos humanos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04248" y="1988840"/>
            <a:ext cx="1728192" cy="33843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Bens</a:t>
            </a:r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Serviços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com Canto Aparado do Mesmo Lado 8"/>
          <p:cNvSpPr/>
          <p:nvPr/>
        </p:nvSpPr>
        <p:spPr>
          <a:xfrm>
            <a:off x="2987824" y="3068960"/>
            <a:ext cx="3096344" cy="1224136"/>
          </a:xfrm>
          <a:prstGeom prst="snip2Same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EMPRESA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Processos de transformação</a:t>
            </a:r>
            <a:endParaRPr lang="pt-BR" dirty="0"/>
          </a:p>
        </p:txBody>
      </p:sp>
      <p:cxnSp>
        <p:nvCxnSpPr>
          <p:cNvPr id="12" name="Conector de seta reta 11"/>
          <p:cNvCxnSpPr>
            <a:stCxn id="7" idx="3"/>
            <a:endCxn id="9" idx="2"/>
          </p:cNvCxnSpPr>
          <p:nvPr/>
        </p:nvCxnSpPr>
        <p:spPr>
          <a:xfrm>
            <a:off x="2196275" y="3681028"/>
            <a:ext cx="791549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9" idx="0"/>
            <a:endCxn id="8" idx="1"/>
          </p:cNvCxnSpPr>
          <p:nvPr/>
        </p:nvCxnSpPr>
        <p:spPr>
          <a:xfrm>
            <a:off x="6084168" y="3681028"/>
            <a:ext cx="72008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774117" y="5445224"/>
            <a:ext cx="111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Inputs ou </a:t>
            </a:r>
          </a:p>
          <a:p>
            <a:pPr algn="ctr"/>
            <a:r>
              <a:rPr lang="pt-BR" b="1" dirty="0" smtClean="0"/>
              <a:t>entradas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993269" y="5445224"/>
            <a:ext cx="135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Outputs ou </a:t>
            </a:r>
          </a:p>
          <a:p>
            <a:pPr algn="ctr"/>
            <a:r>
              <a:rPr lang="pt-BR" b="1" dirty="0" smtClean="0"/>
              <a:t>saídas</a:t>
            </a:r>
            <a:endParaRPr lang="pt-BR" b="1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Tendo como contexto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Novas exigências dos mercados consumidores</a:t>
            </a:r>
          </a:p>
          <a:p>
            <a:r>
              <a:rPr lang="pt-BR" dirty="0" smtClean="0"/>
              <a:t>Desequilíbrios entre oferta e demanda</a:t>
            </a:r>
          </a:p>
          <a:p>
            <a:r>
              <a:rPr lang="pt-BR" dirty="0" smtClean="0"/>
              <a:t>Globalização</a:t>
            </a:r>
          </a:p>
          <a:p>
            <a:r>
              <a:rPr lang="pt-BR" dirty="0" smtClean="0"/>
              <a:t>Aumento da competitividade</a:t>
            </a:r>
          </a:p>
          <a:p>
            <a:r>
              <a:rPr lang="pt-BR" dirty="0" smtClean="0"/>
              <a:t>Evolução da tecnologia</a:t>
            </a:r>
          </a:p>
          <a:p>
            <a:r>
              <a:rPr lang="pt-BR" dirty="0" smtClean="0"/>
              <a:t>Disputa por recursos escassos</a:t>
            </a:r>
          </a:p>
          <a:p>
            <a:endParaRPr lang="en-US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F657-4359-4ADA-9895-D037BAB47778}" type="slidenum">
              <a:rPr lang="en-US" smtClean="0"/>
              <a:t>7</a:t>
            </a:fld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 que pede uma revolução organizacional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Operações sob a forma de redes (ecossistemas) dinâmicas e abertas</a:t>
            </a:r>
          </a:p>
          <a:p>
            <a:pPr lvl="1"/>
            <a:r>
              <a:rPr lang="pt-BR" dirty="0" smtClean="0"/>
              <a:t>Visa auto regulação</a:t>
            </a:r>
          </a:p>
          <a:p>
            <a:pPr lvl="1"/>
            <a:r>
              <a:rPr lang="pt-BR" dirty="0" smtClean="0"/>
              <a:t>Colaboração em grande escala</a:t>
            </a:r>
          </a:p>
          <a:p>
            <a:pPr lvl="1"/>
            <a:r>
              <a:rPr lang="pt-BR" dirty="0" smtClean="0"/>
              <a:t>Agrupamento</a:t>
            </a:r>
          </a:p>
          <a:p>
            <a:pPr lvl="1"/>
            <a:r>
              <a:rPr lang="pt-BR" dirty="0" smtClean="0"/>
              <a:t>Cooperação</a:t>
            </a:r>
          </a:p>
          <a:p>
            <a:pPr lvl="1"/>
            <a:r>
              <a:rPr lang="pt-BR" dirty="0" smtClean="0"/>
              <a:t>Adaptação das pessoas</a:t>
            </a:r>
          </a:p>
          <a:p>
            <a:pPr lvl="1"/>
            <a:r>
              <a:rPr lang="pt-BR" b="1" dirty="0" smtClean="0"/>
              <a:t>Integrantes conscientes de sua interdependência investem no desenvolvimento de relações mutuamente vantajosas </a:t>
            </a:r>
          </a:p>
          <a:p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F657-4359-4ADA-9895-D037BAB47778}" type="slidenum">
              <a:rPr lang="en-US" smtClean="0"/>
              <a:t>8</a:t>
            </a:fld>
            <a:endParaRPr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Não esquecendo das interações empresarias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85720" y="1340198"/>
            <a:ext cx="8501122" cy="4357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57356" y="2268892"/>
            <a:ext cx="5500726" cy="27146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14678" y="2983272"/>
            <a:ext cx="328614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Processo</a:t>
            </a:r>
          </a:p>
          <a:p>
            <a:pPr algn="ctr"/>
            <a:r>
              <a:rPr lang="pt-BR" sz="2400" dirty="0" smtClean="0"/>
              <a:t>Sistema Empresa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348333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ENTRADAS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348333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SAÍDAS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79228" y="1268760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AMBIENTE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 rot="19465123">
            <a:off x="7072330" y="4197718"/>
            <a:ext cx="1127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política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86380" y="4962446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sociedade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71670" y="4912098"/>
            <a:ext cx="1516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tecnologia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57620" y="1625950"/>
            <a:ext cx="1439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e</a:t>
            </a:r>
            <a:r>
              <a:rPr lang="pt-BR" sz="2400" b="1" dirty="0" smtClean="0"/>
              <a:t>conomia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 rot="20338347">
            <a:off x="1379367" y="2066765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concorrência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 rot="1203607">
            <a:off x="6037817" y="2261972"/>
            <a:ext cx="2365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recursos naturais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 rot="2397634">
            <a:off x="300373" y="3751440"/>
            <a:ext cx="2026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Leis, conceitos</a:t>
            </a:r>
          </a:p>
          <a:p>
            <a:r>
              <a:rPr lang="pt-BR" sz="2400" b="1" dirty="0" smtClean="0"/>
              <a:t> e padrões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175486" y="5697916"/>
            <a:ext cx="261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Fonte: Batista, 2006, p.19</a:t>
            </a:r>
            <a:endParaRPr lang="en-US" b="1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F657-4359-4ADA-9895-D037BAB47778}" type="slidenum">
              <a:rPr lang="en-US" smtClean="0"/>
              <a:t>9</a:t>
            </a:fld>
            <a:endParaRPr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Estratégia empresarial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2135</Words>
  <Application>Microsoft Office PowerPoint</Application>
  <PresentationFormat>Apresentação na tela (4:3)</PresentationFormat>
  <Paragraphs>418</Paragraphs>
  <Slides>44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Tema do Office</vt:lpstr>
      <vt:lpstr>Planejamento Estratégico </vt:lpstr>
      <vt:lpstr>Evolução do conceito de estratégia. Principais escolas e pensadores de estratégia </vt:lpstr>
      <vt:lpstr>EMPRESA</vt:lpstr>
      <vt:lpstr>Uma empresa</vt:lpstr>
      <vt:lpstr>Isso, através de uma gestão</vt:lpstr>
      <vt:lpstr>E com o seguinte funcionamento básico</vt:lpstr>
      <vt:lpstr>Tendo como contexto</vt:lpstr>
      <vt:lpstr>O que pede uma revolução organizacional</vt:lpstr>
      <vt:lpstr>Não esquecendo das interações empresarias</vt:lpstr>
      <vt:lpstr>Dessa forma</vt:lpstr>
      <vt:lpstr>Planejamento estratégico</vt:lpstr>
      <vt:lpstr>Estratégia</vt:lpstr>
      <vt:lpstr>Contexto mundial</vt:lpstr>
      <vt:lpstr>Contexto da estratégia no Brasil</vt:lpstr>
      <vt:lpstr>Vantagem competitiva</vt:lpstr>
      <vt:lpstr>Exemplo de estratégia</vt:lpstr>
      <vt:lpstr>Perspectivas estratégicas</vt:lpstr>
      <vt:lpstr>Perspectivas estratégicas</vt:lpstr>
      <vt:lpstr>Perspectivas estratégicas</vt:lpstr>
      <vt:lpstr>Níveis de estratégia na organização</vt:lpstr>
      <vt:lpstr>Estudo de caso (UNILEVER)</vt:lpstr>
      <vt:lpstr>Estudo de caso (UNILEVER)</vt:lpstr>
      <vt:lpstr>Níveis de estratégia</vt:lpstr>
      <vt:lpstr>Níveis de estratégia</vt:lpstr>
      <vt:lpstr>Nível corporativo</vt:lpstr>
      <vt:lpstr>Nível corporativo</vt:lpstr>
      <vt:lpstr>Nível corporativo</vt:lpstr>
      <vt:lpstr>Nível corporativo</vt:lpstr>
      <vt:lpstr>Processo de planejamento estratégico</vt:lpstr>
      <vt:lpstr>Etapas do planejamento estratégico</vt:lpstr>
      <vt:lpstr>Matriz BCG</vt:lpstr>
      <vt:lpstr>Matriz BCG</vt:lpstr>
      <vt:lpstr>Matriz Ansoff</vt:lpstr>
      <vt:lpstr>Matriz Ansoff</vt:lpstr>
      <vt:lpstr>Estratégias genéricas – Michael Porter</vt:lpstr>
      <vt:lpstr>Estratégias competitivas – M. Porter</vt:lpstr>
      <vt:lpstr>Mapa estratégico – exemplo</vt:lpstr>
      <vt:lpstr>Diretrizes estratégicas: missão, visão e valores</vt:lpstr>
      <vt:lpstr>Missão</vt:lpstr>
      <vt:lpstr>Visão</vt:lpstr>
      <vt:lpstr>Valores</vt:lpstr>
      <vt:lpstr>Missão, visão e valores</vt:lpstr>
      <vt:lpstr>Missão visão e valores</vt:lpstr>
      <vt:lpstr>Áreas-chave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</dc:title>
  <dc:creator>Diego Fernandes Emiliano Silva</dc:creator>
  <cp:lastModifiedBy>Diego Fernandes Emiliano Silva</cp:lastModifiedBy>
  <cp:revision>17</cp:revision>
  <dcterms:created xsi:type="dcterms:W3CDTF">2016-08-02T19:19:33Z</dcterms:created>
  <dcterms:modified xsi:type="dcterms:W3CDTF">2020-09-20T17:10:50Z</dcterms:modified>
</cp:coreProperties>
</file>