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30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09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310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311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AA8F2-0148-4268-8721-9E16D87F4E29}" type="datetimeFigureOut">
              <a:rPr lang="pt-BR" smtClean="0"/>
              <a:t>13/09/2020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6F0D9-CFE3-4226-BB6A-3FE53B8EEBC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218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34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040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902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867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53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78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57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607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007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880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488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634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Análise de Investimento e </a:t>
            </a:r>
            <a:br>
              <a:rPr lang="pt-BR" b="1" dirty="0" smtClean="0"/>
            </a:br>
            <a:r>
              <a:rPr lang="pt-BR" b="1" dirty="0" smtClean="0"/>
              <a:t>Fontes de Financiamento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Prof. Me. Diego Fernandes Emiliano Silva</a:t>
            </a:r>
            <a:endParaRPr lang="pt-BR" sz="2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301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</a:t>
            </a:r>
            <a:r>
              <a:rPr lang="pt-BR" b="1" dirty="0" smtClean="0"/>
              <a:t>da atividade (b)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1"/>
                <a:ext cx="8229600" cy="1101569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𝑃𝐸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𝐶𝐹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𝑡𝑜𝑡𝑎𝑙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𝑉𝑎𝑙𝑜𝑟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𝑑𝑒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𝑣𝑒𝑛𝑑𝑎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𝐶𝑉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𝑢𝑛𝑖𝑡</m:t>
                          </m:r>
                          <m:r>
                            <a:rPr lang="pt-BR" i="1">
                              <a:latin typeface="Cambria Math"/>
                            </a:rPr>
                            <m:t>á</m:t>
                          </m:r>
                          <m:r>
                            <a:rPr lang="pt-BR" i="1">
                              <a:latin typeface="Cambria Math"/>
                            </a:rPr>
                            <m:t>𝑟𝑖𝑜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𝑃𝐸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5</m:t>
                          </m:r>
                          <m:r>
                            <a:rPr lang="pt-BR" i="1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5−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3,5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33,33 </m:t>
                      </m:r>
                      <m:r>
                        <a:rPr lang="pt-BR" b="0" i="1" smtClean="0">
                          <a:latin typeface="Cambria Math"/>
                        </a:rPr>
                        <m:t>𝑢𝑛𝑖𝑑𝑎𝑑𝑒𝑠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46875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10</a:t>
            </a:fld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54934"/>
              </p:ext>
            </p:extLst>
          </p:nvPr>
        </p:nvGraphicFramePr>
        <p:xfrm>
          <a:off x="327959" y="2613444"/>
          <a:ext cx="8568952" cy="1805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7942"/>
                <a:gridCol w="3285505"/>
                <a:gridCol w="3285505"/>
              </a:tblGrid>
              <a:tr h="4800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LAJIR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Observação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Receita de vendas – CF total – CV total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Receita com vendas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50 * 5,00 =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</a:t>
                      </a:r>
                      <a:r>
                        <a:rPr lang="pt-BR" sz="1400" baseline="0" dirty="0" smtClean="0"/>
                        <a:t> 250,00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CV total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50 *</a:t>
                      </a:r>
                      <a:r>
                        <a:rPr lang="pt-BR" sz="1400" baseline="0" dirty="0" smtClean="0"/>
                        <a:t> 3,50 =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R$ 175,00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 gridSpan="2"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CF total</a:t>
                      </a:r>
                      <a:endParaRPr lang="pt-BR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R$ 50,00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LAJIR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250 – 175 – 50 =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R$ 25,00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7392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da atividade (c)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1"/>
                <a:ext cx="8229600" cy="1101569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𝑃𝐸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𝐶𝐹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𝑡𝑜𝑡𝑎𝑙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𝑉𝑎𝑙𝑜𝑟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𝑑𝑒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𝑣𝑒𝑛𝑑𝑎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𝐶𝑉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𝑢𝑛𝑖𝑡</m:t>
                          </m:r>
                          <m:r>
                            <a:rPr lang="pt-BR" i="1">
                              <a:latin typeface="Cambria Math"/>
                            </a:rPr>
                            <m:t>á</m:t>
                          </m:r>
                          <m:r>
                            <a:rPr lang="pt-BR" i="1">
                              <a:latin typeface="Cambria Math"/>
                            </a:rPr>
                            <m:t>𝑟𝑖𝑜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𝑃𝐸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5</m:t>
                          </m:r>
                          <m:r>
                            <a:rPr lang="pt-BR" i="1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6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16,67 </m:t>
                      </m:r>
                      <m:r>
                        <a:rPr lang="pt-BR" b="0" i="1" smtClean="0">
                          <a:latin typeface="Cambria Math"/>
                        </a:rPr>
                        <m:t>𝑢𝑛𝑖𝑑𝑎𝑑𝑒𝑠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46875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11</a:t>
            </a:fld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296663"/>
              </p:ext>
            </p:extLst>
          </p:nvPr>
        </p:nvGraphicFramePr>
        <p:xfrm>
          <a:off x="327959" y="2571750"/>
          <a:ext cx="8568952" cy="1805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7942"/>
                <a:gridCol w="3285505"/>
                <a:gridCol w="3285505"/>
              </a:tblGrid>
              <a:tr h="4800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LAJIR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Observação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Receita de vendas – CF total – CV total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Receita com vendas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50 * 6,00 =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</a:t>
                      </a:r>
                      <a:r>
                        <a:rPr lang="pt-BR" sz="1400" baseline="0" dirty="0" smtClean="0"/>
                        <a:t> 300,00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CV total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50 *</a:t>
                      </a:r>
                      <a:r>
                        <a:rPr lang="pt-BR" sz="1400" baseline="0" dirty="0" smtClean="0"/>
                        <a:t> 3,00 =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R$ 150,00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 gridSpan="2"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CF total</a:t>
                      </a:r>
                      <a:endParaRPr lang="pt-BR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R$ 50,00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LAJIR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300 – 150 – 50 =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R$ 100,00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0494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Grau de alavancagem operacional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Para medir o grau de alavancagem operacional: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𝐺𝐴𝑂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𝑉𝑎𝑟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.%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𝐿𝐴𝐽𝐼𝑅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𝑉𝑎𝑟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. %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𝑛𝑎𝑠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𝑣𝑒𝑛𝑑𝑎𝑠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0688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Grau de alavancagem operacional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Vamos supor que o LAJIR para uma empresa no exercício X0 foi de R$ 100,00 e para o período X1 foi de R$ 150,00. 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 smtClean="0"/>
                  <a:t>Suponha ainda que as vendas para o exercício X0 e X1 foram iguais, e o volume vendido foi de 200 unidades.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Calcular o grau de alavancagem financeira.</a:t>
                </a:r>
              </a:p>
              <a:p>
                <a:pPr marL="0" indent="0" algn="ctr">
                  <a:buNone/>
                </a:pPr>
                <a:endParaRPr lang="pt-BR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𝐺𝐴𝑂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150−100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200−200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200</m:t>
                              </m:r>
                            </m:den>
                          </m:f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0,5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𝑆𝑒𝑚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𝑠𝑜𝑙𝑢</m:t>
                      </m:r>
                      <m:r>
                        <a:rPr lang="pt-BR" b="0" i="1" smtClean="0">
                          <a:latin typeface="Cambria Math"/>
                        </a:rPr>
                        <m:t>çã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695" r="-4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5508104" y="3574635"/>
            <a:ext cx="3519874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/>
              <a:t>Não houve alavancagem!</a:t>
            </a:r>
          </a:p>
          <a:p>
            <a:r>
              <a:rPr lang="pt-BR" sz="1600" dirty="0" smtClean="0"/>
              <a:t>Apenas uma variação (positiva) no LAJIR</a:t>
            </a:r>
            <a:endParaRPr lang="pt-BR" sz="1600" dirty="0"/>
          </a:p>
        </p:txBody>
      </p:sp>
      <p:cxnSp>
        <p:nvCxnSpPr>
          <p:cNvPr id="11" name="Conector de seta reta 10"/>
          <p:cNvCxnSpPr>
            <a:endCxn id="9" idx="1"/>
          </p:cNvCxnSpPr>
          <p:nvPr/>
        </p:nvCxnSpPr>
        <p:spPr>
          <a:xfrm flipV="1">
            <a:off x="5004048" y="3867023"/>
            <a:ext cx="504056" cy="144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8035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Grau de alavancagem operacional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Vamos supor que o LAJIR para uma empresa nos exercícios de X0 e X1 foram de R$ 100,00. 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 smtClean="0"/>
                  <a:t>Suponha ainda que as vendas para o exercício X0 e X1 foram respectivamente de 200 e de 250 unidades.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Calcular o grau de alavancagem financeira.</a:t>
                </a:r>
              </a:p>
              <a:p>
                <a:pPr marL="0" indent="0" algn="ctr">
                  <a:buNone/>
                </a:pPr>
                <a:endParaRPr lang="pt-BR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𝐺𝐴𝑂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100−100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250−200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200</m:t>
                              </m:r>
                            </m:den>
                          </m:f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0,25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6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4638627" y="3651870"/>
            <a:ext cx="3738396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1600" dirty="0" smtClean="0"/>
              <a:t>Não houve alavancagem!</a:t>
            </a:r>
          </a:p>
          <a:p>
            <a:r>
              <a:rPr lang="pt-BR" sz="1600" dirty="0" smtClean="0"/>
              <a:t>Apenas uma variação (positiva) nas vendas</a:t>
            </a:r>
            <a:endParaRPr lang="pt-BR" sz="1600" dirty="0"/>
          </a:p>
        </p:txBody>
      </p:sp>
      <p:cxnSp>
        <p:nvCxnSpPr>
          <p:cNvPr id="11" name="Conector de seta reta 10"/>
          <p:cNvCxnSpPr>
            <a:endCxn id="9" idx="1"/>
          </p:cNvCxnSpPr>
          <p:nvPr/>
        </p:nvCxnSpPr>
        <p:spPr>
          <a:xfrm flipV="1">
            <a:off x="3923928" y="3944258"/>
            <a:ext cx="714699" cy="67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7479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Grau de alavancagem operacional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Vamos supor que o LAJIR para uma empresa no exercício X0 foi de R$ 100,00 e para o período X1 foi de R$ 150,00. 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 smtClean="0"/>
                  <a:t>Suponha ainda que as vendas para o exercício X0 foi de 200 unidades e no período X1 foi de 250.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Calcular o grau de alavancagem financeira.</a:t>
                </a:r>
              </a:p>
              <a:p>
                <a:pPr marL="0" indent="0" algn="ctr">
                  <a:buNone/>
                </a:pPr>
                <a:endParaRPr lang="pt-BR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𝐺𝐴𝑂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150−100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250−200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200</m:t>
                              </m:r>
                            </m:den>
                          </m:f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0,5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0,25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4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5436096" y="3507854"/>
            <a:ext cx="3600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Houve alavancagem! Cada 1% de aumento no volume de vendas aumentou o LAJIR em 2</a:t>
            </a:r>
            <a:endParaRPr lang="pt-BR" sz="1600" dirty="0"/>
          </a:p>
        </p:txBody>
      </p:sp>
      <p:cxnSp>
        <p:nvCxnSpPr>
          <p:cNvPr id="11" name="Conector de seta reta 10"/>
          <p:cNvCxnSpPr>
            <a:endCxn id="9" idx="1"/>
          </p:cNvCxnSpPr>
          <p:nvPr/>
        </p:nvCxnSpPr>
        <p:spPr>
          <a:xfrm flipV="1">
            <a:off x="3923928" y="3923353"/>
            <a:ext cx="1512168" cy="885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332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Resumo - GAO</a:t>
            </a:r>
            <a:endParaRPr lang="pt-BR" b="1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949316"/>
              </p:ext>
            </p:extLst>
          </p:nvPr>
        </p:nvGraphicFramePr>
        <p:xfrm>
          <a:off x="179511" y="1200150"/>
          <a:ext cx="878497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9716"/>
                <a:gridCol w="2820685"/>
                <a:gridCol w="1670585"/>
                <a:gridCol w="1756996"/>
                <a:gridCol w="1756996"/>
              </a:tblGrid>
              <a:tr h="297180">
                <a:tc>
                  <a:txBody>
                    <a:bodyPr/>
                    <a:lstStyle/>
                    <a:p>
                      <a:endParaRPr lang="pt-BR" sz="15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DRE</a:t>
                      </a:r>
                      <a:endParaRPr lang="pt-BR" sz="15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Atual</a:t>
                      </a:r>
                      <a:endParaRPr lang="pt-BR" sz="15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+</a:t>
                      </a:r>
                      <a:r>
                        <a:rPr lang="pt-BR" sz="1500" b="1" baseline="0" dirty="0" smtClean="0"/>
                        <a:t> 10%</a:t>
                      </a:r>
                      <a:endParaRPr lang="pt-BR" sz="15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- 20%</a:t>
                      </a:r>
                      <a:endParaRPr lang="pt-BR" sz="1500" b="1" dirty="0"/>
                    </a:p>
                  </a:txBody>
                  <a:tcPr marT="34290" marB="34290"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(=)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Faturamento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R$ 1.000,00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R$ 1.100,00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R$ 800,00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(-)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Custos</a:t>
                      </a:r>
                      <a:r>
                        <a:rPr lang="pt-BR" sz="1500" b="0" baseline="0" dirty="0" smtClean="0"/>
                        <a:t> e despesas</a:t>
                      </a:r>
                      <a:r>
                        <a:rPr lang="pt-BR" sz="1500" b="0" dirty="0" smtClean="0"/>
                        <a:t> variáveis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</a:t>
                      </a:r>
                      <a:r>
                        <a:rPr lang="pt-BR" sz="1500" b="0" baseline="0" dirty="0" smtClean="0"/>
                        <a:t> 500,00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R$ 550,00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R$ 400,00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(=)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Margem de contribuição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R$ 500,00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R$ 550,00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R$ 400,00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(-)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Custos e despesas fixas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R$ 400,00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R$ 400,00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R$ 400,00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(=)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Resultado operacional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R$ 100,00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R$ 150,00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R$ 0,00</a:t>
                      </a:r>
                      <a:endParaRPr lang="pt-BR" sz="1500" b="0" dirty="0"/>
                    </a:p>
                  </a:txBody>
                  <a:tcPr marT="34290" marB="342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074307" y="3219822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+50%</a:t>
            </a:r>
            <a:endParaRPr lang="pt-BR" sz="24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78327" y="3219822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-100%</a:t>
            </a:r>
            <a:endParaRPr lang="pt-BR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ixaDeTexto 16"/>
              <p:cNvSpPr txBox="1"/>
              <p:nvPr/>
            </p:nvSpPr>
            <p:spPr>
              <a:xfrm>
                <a:off x="214402" y="3450654"/>
                <a:ext cx="2240485" cy="61837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𝑀𝑎𝑟𝑔𝑒𝑚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𝐿𝑢𝑐𝑟𝑜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500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02" y="3450654"/>
                <a:ext cx="2240485" cy="6183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aixaDeTexto 17"/>
              <p:cNvSpPr txBox="1"/>
              <p:nvPr/>
            </p:nvSpPr>
            <p:spPr>
              <a:xfrm>
                <a:off x="214402" y="4155926"/>
                <a:ext cx="2416815" cy="66133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𝐿𝑢𝑐𝑟𝑜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𝑀𝑎𝑟𝑔𝑒𝑚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500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=0,2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02" y="4155926"/>
                <a:ext cx="2416815" cy="6613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aixaDeTexto 19"/>
          <p:cNvSpPr txBox="1"/>
          <p:nvPr/>
        </p:nvSpPr>
        <p:spPr>
          <a:xfrm>
            <a:off x="3635897" y="3724602"/>
            <a:ext cx="5424467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5 é o meu grau de alavancagem</a:t>
            </a:r>
          </a:p>
          <a:p>
            <a:endParaRPr lang="pt-BR" sz="1600" dirty="0"/>
          </a:p>
          <a:p>
            <a:r>
              <a:rPr lang="pt-BR" sz="1600" dirty="0" smtClean="0"/>
              <a:t>Invertendo o raciocínio, posso mostrar em até quanto as minhas  vendas podem cair... No caso, 0,2 ou 20% (ponto equilíbrio)</a:t>
            </a:r>
            <a:endParaRPr lang="pt-BR" sz="1600" dirty="0"/>
          </a:p>
        </p:txBody>
      </p:sp>
      <p:cxnSp>
        <p:nvCxnSpPr>
          <p:cNvPr id="10" name="Conector de seta reta 9"/>
          <p:cNvCxnSpPr>
            <a:endCxn id="8" idx="1"/>
          </p:cNvCxnSpPr>
          <p:nvPr/>
        </p:nvCxnSpPr>
        <p:spPr>
          <a:xfrm>
            <a:off x="5364088" y="3219822"/>
            <a:ext cx="710219" cy="230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5364088" y="3219822"/>
            <a:ext cx="2414239" cy="158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571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Alavancagem financeira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2.2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7443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557327"/>
              </p:ext>
            </p:extLst>
          </p:nvPr>
        </p:nvGraphicFramePr>
        <p:xfrm>
          <a:off x="107504" y="249492"/>
          <a:ext cx="8856984" cy="47320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6912768"/>
              </a:tblGrid>
              <a:tr h="342900">
                <a:tc rowSpan="5">
                  <a:txBody>
                    <a:bodyPr/>
                    <a:lstStyle/>
                    <a:p>
                      <a:r>
                        <a:rPr lang="pt-BR" sz="1800" dirty="0" smtClean="0"/>
                        <a:t>Alavancagem operacional</a:t>
                      </a:r>
                      <a:endParaRPr lang="pt-BR" sz="1800" dirty="0"/>
                    </a:p>
                  </a:txBody>
                  <a:tcPr marT="34290" marB="3429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Receita de vendas</a:t>
                      </a:r>
                      <a:endParaRPr lang="pt-BR" sz="180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(-) CMV</a:t>
                      </a:r>
                      <a:endParaRPr lang="pt-BR" sz="180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= Lucro Bruto</a:t>
                      </a:r>
                      <a:endParaRPr lang="pt-BR" sz="180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(-) Despesas operacionais</a:t>
                      </a:r>
                      <a:endParaRPr lang="pt-BR" sz="180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=</a:t>
                      </a:r>
                      <a:r>
                        <a:rPr lang="pt-BR" sz="1800" baseline="0" dirty="0" smtClean="0"/>
                        <a:t> LAJIR ou lucro operacional (Lucro antes do IR)</a:t>
                      </a:r>
                      <a:endParaRPr lang="pt-BR" sz="180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342900">
                <a:tc rowSpan="8">
                  <a:txBody>
                    <a:bodyPr/>
                    <a:lstStyle/>
                    <a:p>
                      <a:r>
                        <a:rPr lang="pt-BR" sz="1800" dirty="0" smtClean="0"/>
                        <a:t>Alavancagem financeira</a:t>
                      </a:r>
                      <a:endParaRPr lang="pt-BR" sz="1800" dirty="0"/>
                    </a:p>
                  </a:txBody>
                  <a:tcPr marT="34290" marB="3429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(-) Juros</a:t>
                      </a:r>
                      <a:endParaRPr lang="pt-BR" sz="1800" dirty="0"/>
                    </a:p>
                  </a:txBody>
                  <a:tcPr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= Lucro líquido antes de juros e IR</a:t>
                      </a:r>
                      <a:endParaRPr lang="pt-BR" sz="1800" dirty="0"/>
                    </a:p>
                  </a:txBody>
                  <a:tcPr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(-) IR</a:t>
                      </a:r>
                      <a:endParaRPr lang="pt-BR" sz="1800" dirty="0"/>
                    </a:p>
                  </a:txBody>
                  <a:tcPr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= Lucro líquido após o IR</a:t>
                      </a:r>
                      <a:endParaRPr lang="pt-BR" sz="1800" dirty="0"/>
                    </a:p>
                  </a:txBody>
                  <a:tcPr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(-) Dividendos</a:t>
                      </a:r>
                      <a:endParaRPr lang="pt-BR" sz="1800" dirty="0"/>
                    </a:p>
                  </a:txBody>
                  <a:tcPr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72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= Lucro disponível</a:t>
                      </a:r>
                      <a:r>
                        <a:rPr lang="pt-BR" sz="1800" baseline="0" dirty="0" smtClean="0"/>
                        <a:t> para os acionistas de ações ordinárias</a:t>
                      </a:r>
                      <a:endParaRPr lang="pt-BR" sz="1800" dirty="0"/>
                    </a:p>
                  </a:txBody>
                  <a:tcPr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÷ número de ações ordinárias</a:t>
                      </a:r>
                      <a:endParaRPr lang="pt-BR" sz="1800" dirty="0"/>
                    </a:p>
                  </a:txBody>
                  <a:tcPr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= LPA (Lucro por ação ordinária)</a:t>
                      </a:r>
                      <a:endParaRPr lang="pt-BR" sz="1800" dirty="0"/>
                    </a:p>
                  </a:txBody>
                  <a:tcPr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2879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Alavancagem financeira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Capacidade </a:t>
            </a:r>
            <a:r>
              <a:rPr lang="pt-BR" dirty="0"/>
              <a:t>da </a:t>
            </a:r>
            <a:r>
              <a:rPr lang="pt-BR" dirty="0" smtClean="0"/>
              <a:t>organização em </a:t>
            </a:r>
            <a:r>
              <a:rPr lang="pt-BR" dirty="0"/>
              <a:t>usar os encargos financeiros fixos para maximizar os efeitos </a:t>
            </a:r>
            <a:r>
              <a:rPr lang="pt-BR" dirty="0" smtClean="0"/>
              <a:t>do LAJIR </a:t>
            </a:r>
            <a:r>
              <a:rPr lang="pt-BR" dirty="0"/>
              <a:t>sobre o lucro por </a:t>
            </a:r>
            <a:r>
              <a:rPr lang="pt-BR" dirty="0" smtClean="0"/>
              <a:t>ação (LPA).</a:t>
            </a:r>
          </a:p>
          <a:p>
            <a:endParaRPr lang="pt-BR" dirty="0"/>
          </a:p>
          <a:p>
            <a:r>
              <a:rPr lang="pt-BR" dirty="0"/>
              <a:t>A alavancagem financeira mede o </a:t>
            </a:r>
            <a:r>
              <a:rPr lang="pt-BR" dirty="0" smtClean="0"/>
              <a:t>nível </a:t>
            </a:r>
            <a:r>
              <a:rPr lang="pt-BR" dirty="0"/>
              <a:t>de alavancagem do lucro por </a:t>
            </a:r>
            <a:r>
              <a:rPr lang="pt-BR" dirty="0" smtClean="0"/>
              <a:t>ação sobre </a:t>
            </a:r>
            <a:r>
              <a:rPr lang="pt-BR" dirty="0"/>
              <a:t>o LAJIR, ou seja, quanto o lucro por </a:t>
            </a:r>
            <a:r>
              <a:rPr lang="pt-BR" dirty="0" smtClean="0"/>
              <a:t>ação </a:t>
            </a:r>
            <a:r>
              <a:rPr lang="pt-BR" dirty="0"/>
              <a:t>e </a:t>
            </a:r>
            <a:r>
              <a:rPr lang="pt-BR" dirty="0" smtClean="0"/>
              <a:t>impulsionado </a:t>
            </a:r>
            <a:r>
              <a:rPr lang="pt-BR" dirty="0"/>
              <a:t>pelo </a:t>
            </a:r>
            <a:r>
              <a:rPr lang="pt-BR" dirty="0" smtClean="0"/>
              <a:t>custo fixo </a:t>
            </a:r>
            <a:r>
              <a:rPr lang="pt-BR" dirty="0"/>
              <a:t>financeiro.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03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Alavancagem operacional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6119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- DRE</a:t>
            </a:r>
            <a:endParaRPr lang="pt-BR" b="1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44034"/>
              </p:ext>
            </p:extLst>
          </p:nvPr>
        </p:nvGraphicFramePr>
        <p:xfrm>
          <a:off x="457200" y="1059582"/>
          <a:ext cx="8228922" cy="377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461"/>
                <a:gridCol w="4114461"/>
              </a:tblGrid>
              <a:tr h="34290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Receita de vendas</a:t>
                      </a:r>
                      <a:endParaRPr lang="pt-BR" sz="18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846.000</a:t>
                      </a:r>
                      <a:endParaRPr lang="pt-BR" sz="1800" b="1" dirty="0"/>
                    </a:p>
                  </a:txBody>
                  <a:tcPr marL="89203" marR="89203" marT="34290" marB="34290"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(-) CMV</a:t>
                      </a:r>
                      <a:endParaRPr lang="pt-BR" sz="1800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494.700</a:t>
                      </a:r>
                      <a:endParaRPr lang="pt-BR" sz="1800" dirty="0"/>
                    </a:p>
                  </a:txBody>
                  <a:tcPr marL="89203" marR="89203" marT="34290" marB="34290"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LUCRO BRUTO</a:t>
                      </a:r>
                      <a:endParaRPr lang="pt-BR" sz="18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351.300</a:t>
                      </a:r>
                      <a:endParaRPr lang="pt-BR" sz="1800" b="1" dirty="0"/>
                    </a:p>
                  </a:txBody>
                  <a:tcPr marL="89203" marR="89203" marT="34290" marB="34290"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(-)</a:t>
                      </a:r>
                      <a:r>
                        <a:rPr lang="pt-BR" sz="1800" b="1" baseline="0" dirty="0" smtClean="0"/>
                        <a:t> Despesas financeiras</a:t>
                      </a:r>
                      <a:endParaRPr lang="pt-BR" sz="18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203.400</a:t>
                      </a:r>
                      <a:endParaRPr lang="pt-BR" sz="18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    Vendas</a:t>
                      </a:r>
                      <a:endParaRPr lang="pt-BR" sz="180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102.000</a:t>
                      </a:r>
                      <a:endParaRPr lang="pt-BR" sz="180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    Administrativas e gerais</a:t>
                      </a:r>
                      <a:endParaRPr lang="pt-BR" sz="180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41.400</a:t>
                      </a:r>
                      <a:endParaRPr lang="pt-BR" sz="180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    Comissões</a:t>
                      </a:r>
                      <a:endParaRPr lang="pt-BR" sz="180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3.600</a:t>
                      </a:r>
                      <a:endParaRPr lang="pt-BR" sz="180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    Despesas financeiras</a:t>
                      </a:r>
                      <a:endParaRPr lang="pt-BR" sz="180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56.400</a:t>
                      </a:r>
                      <a:endParaRPr lang="pt-BR" sz="180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LUCRO OPERACIONAL</a:t>
                      </a:r>
                      <a:endParaRPr lang="pt-BR" sz="18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147.900</a:t>
                      </a:r>
                      <a:endParaRPr lang="pt-BR" sz="18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(-) IR (34%)</a:t>
                      </a:r>
                      <a:endParaRPr lang="pt-BR" sz="180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50.286</a:t>
                      </a:r>
                      <a:endParaRPr lang="pt-BR" sz="180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LUCRO LÍQUIDO</a:t>
                      </a:r>
                      <a:endParaRPr lang="pt-BR" sz="18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97.614</a:t>
                      </a:r>
                      <a:endParaRPr lang="pt-BR" sz="18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52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Vamos supor agora que companhia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Emitiu R</a:t>
            </a:r>
            <a:r>
              <a:rPr lang="pt-BR" dirty="0"/>
              <a:t>$ 300.000 em debentures a um custo anual de 10</a:t>
            </a:r>
            <a:r>
              <a:rPr lang="pt-BR" dirty="0" smtClean="0"/>
              <a:t>% </a:t>
            </a:r>
          </a:p>
          <a:p>
            <a:r>
              <a:rPr lang="pt-BR" dirty="0" smtClean="0"/>
              <a:t>Possui 10.000 ações </a:t>
            </a:r>
            <a:r>
              <a:rPr lang="pt-BR" dirty="0"/>
              <a:t>preferenciais com dividendo anual de R$ 2,5 por </a:t>
            </a:r>
            <a:r>
              <a:rPr lang="pt-BR" dirty="0" smtClean="0"/>
              <a:t>ação</a:t>
            </a:r>
          </a:p>
          <a:p>
            <a:r>
              <a:rPr lang="pt-BR" dirty="0" smtClean="0"/>
              <a:t>Possui 15.000 ações ordinárias.</a:t>
            </a:r>
          </a:p>
          <a:p>
            <a:endParaRPr lang="pt-BR" dirty="0"/>
          </a:p>
          <a:p>
            <a:r>
              <a:rPr lang="pt-BR" dirty="0" smtClean="0"/>
              <a:t>Dessa forma temos os seguintes gastos financeiros:</a:t>
            </a:r>
          </a:p>
          <a:p>
            <a:pPr lvl="1"/>
            <a:r>
              <a:rPr lang="pt-BR" dirty="0" smtClean="0"/>
              <a:t>R$ 30.000: custo anual </a:t>
            </a:r>
            <a:r>
              <a:rPr lang="pt-BR" dirty="0"/>
              <a:t>das </a:t>
            </a:r>
            <a:r>
              <a:rPr lang="pt-BR" dirty="0" smtClean="0"/>
              <a:t>debentures (</a:t>
            </a:r>
            <a:r>
              <a:rPr lang="pt-BR" dirty="0"/>
              <a:t>0,1 x R$ </a:t>
            </a:r>
            <a:r>
              <a:rPr lang="pt-BR" dirty="0" smtClean="0"/>
              <a:t>300.000) </a:t>
            </a:r>
          </a:p>
          <a:p>
            <a:pPr lvl="1"/>
            <a:r>
              <a:rPr lang="pt-BR" dirty="0" smtClean="0"/>
              <a:t>R$ 25.000: dividendos </a:t>
            </a:r>
            <a:r>
              <a:rPr lang="pt-BR" dirty="0"/>
              <a:t>anuais </a:t>
            </a:r>
            <a:r>
              <a:rPr lang="pt-BR" dirty="0" smtClean="0"/>
              <a:t>de ações preferenciais (2,5 </a:t>
            </a:r>
            <a:r>
              <a:rPr lang="pt-BR" dirty="0"/>
              <a:t>x </a:t>
            </a:r>
            <a:r>
              <a:rPr lang="pt-BR" dirty="0" smtClean="0"/>
              <a:t>10.000)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96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Calculando o lucro por ação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22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040916"/>
              </p:ext>
            </p:extLst>
          </p:nvPr>
        </p:nvGraphicFramePr>
        <p:xfrm>
          <a:off x="457200" y="1200150"/>
          <a:ext cx="8228922" cy="3360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4880"/>
                <a:gridCol w="3394042"/>
              </a:tblGrid>
              <a:tr h="34290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LUCRO OPERACIONAL</a:t>
                      </a:r>
                      <a:r>
                        <a:rPr lang="pt-BR" sz="1800" b="1" baseline="0" dirty="0" smtClean="0"/>
                        <a:t> (LAJIR)</a:t>
                      </a:r>
                      <a:endParaRPr lang="pt-BR" sz="18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147.900</a:t>
                      </a:r>
                      <a:endParaRPr lang="pt-BR" sz="1800" b="1" dirty="0"/>
                    </a:p>
                  </a:txBody>
                  <a:tcPr marL="89203" marR="89203" marT="34290" marB="34290"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(-) Juros</a:t>
                      </a:r>
                      <a:endParaRPr lang="pt-BR" sz="1800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30.000</a:t>
                      </a:r>
                      <a:endParaRPr lang="pt-BR" sz="1800" dirty="0"/>
                    </a:p>
                  </a:txBody>
                  <a:tcPr marL="89203" marR="89203" marT="34290" marB="34290"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LUCRO LÍQUIDO</a:t>
                      </a:r>
                      <a:r>
                        <a:rPr lang="pt-BR" sz="1800" b="1" baseline="0" dirty="0" smtClean="0"/>
                        <a:t> ANTES DO IR</a:t>
                      </a:r>
                      <a:endParaRPr lang="pt-BR" sz="18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117.900</a:t>
                      </a:r>
                      <a:endParaRPr lang="pt-BR" sz="1800" b="1" dirty="0"/>
                    </a:p>
                  </a:txBody>
                  <a:tcPr marL="89203" marR="89203" marT="34290" marB="34290"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b="0" dirty="0" smtClean="0"/>
                        <a:t>(-)</a:t>
                      </a:r>
                      <a:r>
                        <a:rPr lang="pt-BR" sz="1800" b="0" baseline="0" dirty="0" smtClean="0"/>
                        <a:t> IR 34% </a:t>
                      </a:r>
                      <a:endParaRPr lang="pt-BR" sz="1800" b="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40.086</a:t>
                      </a:r>
                      <a:endParaRPr lang="pt-BR" sz="1800" b="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LUCRO</a:t>
                      </a:r>
                      <a:r>
                        <a:rPr lang="pt-BR" sz="1800" b="1" baseline="0" dirty="0" smtClean="0"/>
                        <a:t> LÍQUIDO APÓS IR</a:t>
                      </a:r>
                      <a:endParaRPr lang="pt-BR" sz="18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77.814</a:t>
                      </a:r>
                      <a:endParaRPr lang="pt-BR" sz="18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(-)</a:t>
                      </a:r>
                      <a:r>
                        <a:rPr lang="pt-BR" sz="1800" baseline="0" dirty="0" smtClean="0"/>
                        <a:t> Dividendos</a:t>
                      </a:r>
                      <a:endParaRPr lang="pt-BR" sz="180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25.000</a:t>
                      </a:r>
                      <a:endParaRPr lang="pt-BR" sz="180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LUCR</a:t>
                      </a:r>
                      <a:r>
                        <a:rPr lang="pt-BR" sz="1800" b="1" baseline="0" dirty="0" smtClean="0"/>
                        <a:t>O DISPONÍVEL para acionistas de ações ordinárias</a:t>
                      </a:r>
                      <a:endParaRPr lang="pt-BR" sz="18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52.814</a:t>
                      </a:r>
                      <a:endParaRPr lang="pt-BR" sz="18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b="0" dirty="0" smtClean="0"/>
                        <a:t>(÷) Número</a:t>
                      </a:r>
                      <a:r>
                        <a:rPr lang="pt-BR" sz="1800" b="0" baseline="0" dirty="0" smtClean="0"/>
                        <a:t> de ações ordinárias</a:t>
                      </a:r>
                      <a:endParaRPr lang="pt-BR" sz="1800" b="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15.000</a:t>
                      </a:r>
                      <a:endParaRPr lang="pt-BR" sz="180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LPA</a:t>
                      </a:r>
                      <a:endParaRPr lang="pt-BR" sz="18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3,52</a:t>
                      </a:r>
                      <a:endParaRPr lang="pt-BR" sz="18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Alavancagem financeira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entendermos alavancagem financeira, vamos supor variação de 30% para mais ou para menos no LAJIR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0803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Com variação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24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218303"/>
              </p:ext>
            </p:extLst>
          </p:nvPr>
        </p:nvGraphicFramePr>
        <p:xfrm>
          <a:off x="313864" y="1113588"/>
          <a:ext cx="8578617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8057"/>
                <a:gridCol w="1162798"/>
                <a:gridCol w="1938881"/>
                <a:gridCol w="1938881"/>
              </a:tblGrid>
              <a:tr h="297180">
                <a:tc>
                  <a:txBody>
                    <a:bodyPr/>
                    <a:lstStyle/>
                    <a:p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Original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+30%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-30%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LUCRO OPERACIONAL</a:t>
                      </a:r>
                      <a:r>
                        <a:rPr lang="pt-BR" sz="1500" b="1" baseline="0" dirty="0" smtClean="0"/>
                        <a:t> (LAJIR)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147.900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192.270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103.530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(-) Juros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30.000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30.000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30.000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LUCRO LÍQUIDO</a:t>
                      </a:r>
                      <a:r>
                        <a:rPr lang="pt-BR" sz="1500" b="1" baseline="0" dirty="0" smtClean="0"/>
                        <a:t> ANTES DO IR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117.900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162.270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73.530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(-)</a:t>
                      </a:r>
                      <a:r>
                        <a:rPr lang="pt-BR" sz="1500" b="0" baseline="0" dirty="0" smtClean="0"/>
                        <a:t> IR 34% </a:t>
                      </a:r>
                      <a:endParaRPr lang="pt-BR" sz="1500" b="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40.086</a:t>
                      </a:r>
                      <a:endParaRPr lang="pt-BR" sz="1500" b="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55.172</a:t>
                      </a:r>
                      <a:endParaRPr lang="pt-BR" sz="1500" b="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25.000</a:t>
                      </a:r>
                      <a:endParaRPr lang="pt-BR" sz="1500" b="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LUCRO</a:t>
                      </a:r>
                      <a:r>
                        <a:rPr lang="pt-BR" sz="1500" b="1" baseline="0" dirty="0" smtClean="0"/>
                        <a:t> LÍQUIDO APÓS IR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77.814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107.098,20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48.529,80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(-)</a:t>
                      </a:r>
                      <a:r>
                        <a:rPr lang="pt-BR" sz="1500" baseline="0" dirty="0" smtClean="0"/>
                        <a:t> Dividendos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25.000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25.000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25.000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LUCR</a:t>
                      </a:r>
                      <a:r>
                        <a:rPr lang="pt-BR" sz="1500" b="1" baseline="0" dirty="0" smtClean="0"/>
                        <a:t>O DISPONÍVEL para acionistas de ações ordinárias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52.814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82.098,20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23.529,80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(÷) Número</a:t>
                      </a:r>
                      <a:r>
                        <a:rPr lang="pt-BR" sz="1500" b="0" baseline="0" dirty="0" smtClean="0"/>
                        <a:t> de ações ordinárias</a:t>
                      </a:r>
                      <a:endParaRPr lang="pt-BR" sz="1500" b="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15.000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15.000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15.000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LPA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3,52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5,47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1,57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052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Considerações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Importante notar que existem gastos financeiros fixos, como por exemplo, </a:t>
            </a:r>
            <a:r>
              <a:rPr lang="pt-BR" b="1" dirty="0" smtClean="0"/>
              <a:t>juros</a:t>
            </a:r>
            <a:r>
              <a:rPr lang="pt-BR" dirty="0" smtClean="0"/>
              <a:t> e </a:t>
            </a:r>
            <a:r>
              <a:rPr lang="pt-BR" b="1" dirty="0" smtClean="0"/>
              <a:t>dividendos</a:t>
            </a:r>
          </a:p>
          <a:p>
            <a:endParaRPr lang="pt-BR" b="1" dirty="0"/>
          </a:p>
          <a:p>
            <a:r>
              <a:rPr lang="pt-BR" dirty="0" smtClean="0"/>
              <a:t>Cada aumento percentual no LAJIR tem como consequência um aumento mais do que proporcional no LPA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2656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Medindo o grau </a:t>
            </a:r>
            <a:r>
              <a:rPr lang="pt-BR" b="1" dirty="0" smtClean="0"/>
              <a:t>de alavancagem </a:t>
            </a:r>
            <a:r>
              <a:rPr lang="pt-BR" b="1" dirty="0" smtClean="0"/>
              <a:t>financeira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Para calcular o grau de alavancagem financeira usaremos a fórmula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𝐺𝐴𝐹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𝑉𝑎𝑟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. %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𝑛𝑜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𝐿𝑃𝐴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𝑉𝑎𝑟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. %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𝑛𝑜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𝐿𝐴𝐽𝐼𝑅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8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98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No nosso exemplo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pt-BR" b="0" dirty="0" smtClean="0"/>
                  <a:t>Tanto para o aumento quanto para a redução de 30%, temos: </a:t>
                </a:r>
              </a:p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𝐺𝐴𝐹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5,47−3,52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3,52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192.270−147.900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147.900</m:t>
                              </m:r>
                            </m:den>
                          </m:f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0,5540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0,3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1,85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𝐺𝐴𝐹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7−3,52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,52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103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53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0−147.900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</a:rPr>
                                <m:t>147.900</m:t>
                              </m:r>
                            </m:den>
                          </m:f>
                        </m:den>
                      </m:f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0,5540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0,3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≅1,85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r>
                  <a:rPr lang="pt-BR" dirty="0" smtClean="0"/>
                  <a:t>Para cada aumento de 1% no LAJIR, o LPA aumenta 1,85%</a:t>
                </a: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3415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 – supor o seguinte caso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Uma empresa registrou no seu DRE o valor de R$ 200.000,00 para o lucro operacional (LAJIR)</a:t>
            </a:r>
          </a:p>
          <a:p>
            <a:endParaRPr lang="pt-BR" dirty="0"/>
          </a:p>
          <a:p>
            <a:r>
              <a:rPr lang="pt-BR" dirty="0" smtClean="0"/>
              <a:t>Sabe-se ainda que ela:</a:t>
            </a:r>
          </a:p>
          <a:p>
            <a:pPr lvl="1"/>
            <a:r>
              <a:rPr lang="pt-BR" dirty="0"/>
              <a:t>Emitiu R$ </a:t>
            </a:r>
            <a:r>
              <a:rPr lang="pt-BR" dirty="0" smtClean="0"/>
              <a:t>150.000 </a:t>
            </a:r>
            <a:r>
              <a:rPr lang="pt-BR" dirty="0"/>
              <a:t>em debentures a um custo anual de 8</a:t>
            </a:r>
            <a:r>
              <a:rPr lang="pt-BR" dirty="0" smtClean="0"/>
              <a:t>% </a:t>
            </a:r>
            <a:endParaRPr lang="pt-BR" dirty="0"/>
          </a:p>
          <a:p>
            <a:pPr lvl="1"/>
            <a:r>
              <a:rPr lang="pt-BR" dirty="0"/>
              <a:t>Possui 10.000 ações preferenciais com dividendo anual de R$ </a:t>
            </a:r>
            <a:r>
              <a:rPr lang="pt-BR" dirty="0" smtClean="0"/>
              <a:t>2,00 </a:t>
            </a:r>
            <a:r>
              <a:rPr lang="pt-BR" dirty="0"/>
              <a:t>por ação</a:t>
            </a:r>
          </a:p>
          <a:p>
            <a:pPr lvl="1"/>
            <a:r>
              <a:rPr lang="pt-BR" dirty="0"/>
              <a:t>Possui </a:t>
            </a:r>
            <a:r>
              <a:rPr lang="pt-BR" dirty="0" smtClean="0"/>
              <a:t>18.000 </a:t>
            </a:r>
            <a:r>
              <a:rPr lang="pt-BR" dirty="0"/>
              <a:t>ações </a:t>
            </a:r>
            <a:r>
              <a:rPr lang="pt-BR" dirty="0" smtClean="0"/>
              <a:t>ordinárias</a:t>
            </a:r>
          </a:p>
          <a:p>
            <a:pPr lvl="1"/>
            <a:r>
              <a:rPr lang="pt-BR" dirty="0" smtClean="0"/>
              <a:t>Ela pagou a alíquota de 34% de IR</a:t>
            </a:r>
            <a:endParaRPr lang="pt-BR" dirty="0"/>
          </a:p>
          <a:p>
            <a:endParaRPr lang="pt-BR" dirty="0"/>
          </a:p>
          <a:p>
            <a:r>
              <a:rPr lang="pt-BR" dirty="0" smtClean="0"/>
              <a:t>Com os dados disponíveis, pede-se para:</a:t>
            </a:r>
            <a:endParaRPr lang="pt-BR" dirty="0"/>
          </a:p>
          <a:p>
            <a:pPr lvl="1"/>
            <a:r>
              <a:rPr lang="pt-BR" dirty="0" smtClean="0"/>
              <a:t>Montar o DRE</a:t>
            </a:r>
          </a:p>
          <a:p>
            <a:pPr lvl="1"/>
            <a:r>
              <a:rPr lang="pt-BR" dirty="0" smtClean="0"/>
              <a:t>Supor um aumento de 40% no LAJIR</a:t>
            </a:r>
          </a:p>
          <a:p>
            <a:pPr lvl="1"/>
            <a:r>
              <a:rPr lang="pt-BR" dirty="0" smtClean="0"/>
              <a:t>Calcular o grau de alavancagem financeira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562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702078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Atividade - resolução</a:t>
            </a:r>
            <a:endParaRPr lang="pt-BR" b="1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392781"/>
              </p:ext>
            </p:extLst>
          </p:nvPr>
        </p:nvGraphicFramePr>
        <p:xfrm>
          <a:off x="179515" y="843558"/>
          <a:ext cx="8784975" cy="29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8630"/>
                <a:gridCol w="1584176"/>
                <a:gridCol w="1512169"/>
              </a:tblGrid>
              <a:tr h="297180">
                <a:tc>
                  <a:txBody>
                    <a:bodyPr/>
                    <a:lstStyle/>
                    <a:p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Original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+40%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LUCRO OPERACIONAL</a:t>
                      </a:r>
                      <a:r>
                        <a:rPr lang="pt-BR" sz="1500" b="1" baseline="0" dirty="0" smtClean="0"/>
                        <a:t> (LAJIR)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200.000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280.000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(-) Juros (150.000 * 8%)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12.000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12.000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LUCRO LÍQUIDO</a:t>
                      </a:r>
                      <a:r>
                        <a:rPr lang="pt-BR" sz="1500" b="1" baseline="0" dirty="0" smtClean="0"/>
                        <a:t> ANTES DO IR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188.000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268.000</a:t>
                      </a:r>
                      <a:endParaRPr lang="pt-BR" sz="1500" b="1" dirty="0"/>
                    </a:p>
                  </a:txBody>
                  <a:tcPr marL="89203" marR="89203" marT="34290" marB="34290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(-)</a:t>
                      </a:r>
                      <a:r>
                        <a:rPr lang="pt-BR" sz="1500" b="0" baseline="0" dirty="0" smtClean="0"/>
                        <a:t> IR 34% </a:t>
                      </a:r>
                      <a:endParaRPr lang="pt-BR" sz="1500" b="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63.920</a:t>
                      </a:r>
                      <a:endParaRPr lang="pt-BR" sz="1500" b="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dirty="0" smtClean="0"/>
                        <a:t>91.120</a:t>
                      </a:r>
                      <a:endParaRPr lang="pt-BR" sz="1500" b="0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LUCRO</a:t>
                      </a:r>
                      <a:r>
                        <a:rPr lang="pt-BR" sz="1500" b="1" baseline="0" dirty="0" smtClean="0"/>
                        <a:t> LÍQUIDO APÓS IR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124.080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176.880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(-)</a:t>
                      </a:r>
                      <a:r>
                        <a:rPr lang="pt-BR" sz="1500" baseline="0" dirty="0" smtClean="0"/>
                        <a:t> Dividendos (10.000 * 2)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20.000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20.000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LUCR</a:t>
                      </a:r>
                      <a:r>
                        <a:rPr lang="pt-BR" sz="1500" b="1" baseline="0" dirty="0" smtClean="0"/>
                        <a:t>O DISPONÍVEL p/ acionistas de a. ordinárias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104.080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156.880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0" dirty="0" smtClean="0"/>
                        <a:t>(÷) Número</a:t>
                      </a:r>
                      <a:r>
                        <a:rPr lang="pt-BR" sz="1500" b="0" baseline="0" dirty="0" smtClean="0"/>
                        <a:t> de ações ordinárias</a:t>
                      </a:r>
                      <a:endParaRPr lang="pt-BR" sz="1500" b="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18.000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18.000</a:t>
                      </a:r>
                      <a:endParaRPr lang="pt-BR" sz="1500" dirty="0"/>
                    </a:p>
                  </a:txBody>
                  <a:tcPr marL="89203" marR="89203" marT="34290" marB="34290">
                    <a:solidFill>
                      <a:srgbClr val="FFFF00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LPA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5,78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/>
                        <a:t>8,72</a:t>
                      </a:r>
                      <a:endParaRPr lang="pt-BR" sz="1500" b="1" dirty="0"/>
                    </a:p>
                  </a:txBody>
                  <a:tcPr marL="89203" marR="89203" marT="34290" marB="3429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179512" y="3921900"/>
                <a:ext cx="4713150" cy="1331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𝐺𝐴𝐹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8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72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−5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,78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5,78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280.000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200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00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200.000</m:t>
                              </m:r>
                            </m:den>
                          </m:f>
                        </m:den>
                      </m:f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0,5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087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0,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≅1,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27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229200"/>
                <a:ext cx="4689104" cy="133100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5436096" y="4029912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Observação: Para </a:t>
            </a:r>
            <a:r>
              <a:rPr lang="pt-BR" dirty="0"/>
              <a:t>cada aumento de 1% no LAJIR, o LPA aumenta </a:t>
            </a:r>
            <a:r>
              <a:rPr lang="pt-BR" dirty="0" smtClean="0"/>
              <a:t>1,27%</a:t>
            </a:r>
            <a:endParaRPr lang="pt-BR" dirty="0"/>
          </a:p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461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Alavancagem operacional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Nada mais é do que calcular o lucro operacional em relação as vendas</a:t>
            </a:r>
          </a:p>
          <a:p>
            <a:endParaRPr lang="pt-BR" dirty="0"/>
          </a:p>
          <a:p>
            <a:r>
              <a:rPr lang="pt-BR" dirty="0" smtClean="0"/>
              <a:t>Esse entendimento irá ajudar a definir em quanto o lucro irá mudar sempre que as vendas mudarem</a:t>
            </a:r>
          </a:p>
          <a:p>
            <a:endParaRPr lang="pt-BR" dirty="0"/>
          </a:p>
          <a:p>
            <a:r>
              <a:rPr lang="pt-BR" dirty="0" smtClean="0"/>
              <a:t>Também ajuda a entender em até quanto as minhas vendas podem cair para que eu fique pelo menos no ponto de equilíbrio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5328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Fontes de financiamento a curto e longo prazo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2.3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70611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200" b="1" dirty="0" smtClean="0"/>
              <a:t>Fontes de financiamento a CP não garantidas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Fontes de financiamento de CP: </a:t>
            </a:r>
          </a:p>
          <a:p>
            <a:pPr lvl="1"/>
            <a:r>
              <a:rPr lang="pt-BR" dirty="0" smtClean="0"/>
              <a:t>Vencem em até um ano e dão suporte a grande parte do ativo circulante</a:t>
            </a:r>
          </a:p>
          <a:p>
            <a:pPr lvl="1"/>
            <a:r>
              <a:rPr lang="pt-BR" b="1" dirty="0" smtClean="0"/>
              <a:t>Exemplo: </a:t>
            </a:r>
            <a:r>
              <a:rPr lang="pt-BR" dirty="0" smtClean="0"/>
              <a:t>Caixa, duplicatas e estoque</a:t>
            </a:r>
          </a:p>
          <a:p>
            <a:pPr lvl="1"/>
            <a:endParaRPr lang="pt-BR" dirty="0"/>
          </a:p>
          <a:p>
            <a:r>
              <a:rPr lang="pt-BR" b="1" dirty="0" smtClean="0"/>
              <a:t>Fontes de financiamento de CP não garantidas: </a:t>
            </a:r>
          </a:p>
          <a:p>
            <a:pPr lvl="1"/>
            <a:r>
              <a:rPr lang="pt-BR" dirty="0" smtClean="0"/>
              <a:t>Se tratam de recursos que a empresa obtém sem oferecer garantias. São identificadas no balanço, como:</a:t>
            </a:r>
          </a:p>
          <a:p>
            <a:pPr lvl="1"/>
            <a:r>
              <a:rPr lang="pt-BR" b="1" dirty="0" smtClean="0"/>
              <a:t>Exemplo:</a:t>
            </a:r>
            <a:r>
              <a:rPr lang="pt-BR" dirty="0" smtClean="0"/>
              <a:t> contas a pagar (fornecedores) e despesas a pagar (salários e impostos)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3707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Duplicata de fornecedor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As condições </a:t>
            </a:r>
            <a:r>
              <a:rPr lang="pt-BR" dirty="0"/>
              <a:t>de </a:t>
            </a:r>
            <a:r>
              <a:rPr lang="pt-BR" dirty="0" smtClean="0"/>
              <a:t>crédito</a:t>
            </a:r>
            <a:r>
              <a:rPr lang="pt-BR" dirty="0"/>
              <a:t>, o </a:t>
            </a:r>
            <a:r>
              <a:rPr lang="pt-BR" dirty="0" smtClean="0"/>
              <a:t>período de crédito</a:t>
            </a:r>
            <a:r>
              <a:rPr lang="pt-BR" dirty="0"/>
              <a:t>, os descontos financeiros, o </a:t>
            </a:r>
            <a:r>
              <a:rPr lang="pt-BR" dirty="0" smtClean="0"/>
              <a:t>período </a:t>
            </a:r>
            <a:r>
              <a:rPr lang="pt-BR" dirty="0"/>
              <a:t>do desconto </a:t>
            </a:r>
            <a:r>
              <a:rPr lang="pt-BR" dirty="0" smtClean="0"/>
              <a:t>financeiro e </a:t>
            </a:r>
            <a:r>
              <a:rPr lang="pt-BR" dirty="0"/>
              <a:t>as </a:t>
            </a:r>
            <a:r>
              <a:rPr lang="pt-BR" dirty="0" smtClean="0"/>
              <a:t>condições </a:t>
            </a:r>
            <a:r>
              <a:rPr lang="pt-BR" dirty="0"/>
              <a:t>de recebimento </a:t>
            </a:r>
            <a:r>
              <a:rPr lang="pt-BR" dirty="0" smtClean="0"/>
              <a:t>são </a:t>
            </a:r>
            <a:r>
              <a:rPr lang="pt-BR" dirty="0"/>
              <a:t>as </a:t>
            </a:r>
            <a:r>
              <a:rPr lang="pt-BR" dirty="0" smtClean="0"/>
              <a:t>características </a:t>
            </a:r>
            <a:r>
              <a:rPr lang="pt-BR" dirty="0"/>
              <a:t>mais </a:t>
            </a:r>
            <a:r>
              <a:rPr lang="pt-BR" dirty="0" smtClean="0"/>
              <a:t>importantes da </a:t>
            </a:r>
            <a:r>
              <a:rPr lang="pt-BR" dirty="0"/>
              <a:t>conta fornecedores ou duplicatas a pagar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Exemplo: </a:t>
            </a:r>
            <a:r>
              <a:rPr lang="pt-BR" dirty="0"/>
              <a:t>Uma empresa comprou mercadorias no valor de R$ 30.000,00 em 20/10 e o fornecedor ofereceu</a:t>
            </a:r>
            <a:r>
              <a:rPr lang="pt-BR" dirty="0" smtClean="0"/>
              <a:t>: </a:t>
            </a:r>
            <a:r>
              <a:rPr lang="pt-BR" b="1" dirty="0" smtClean="0"/>
              <a:t>“3% de desconto para pagamento em 15 dias ou pagamento cheio em até 30 dias, a contar </a:t>
            </a:r>
            <a:r>
              <a:rPr lang="pt-BR" b="1" dirty="0"/>
              <a:t>do final do </a:t>
            </a:r>
            <a:r>
              <a:rPr lang="pt-BR" b="1" dirty="0" smtClean="0"/>
              <a:t>mês (31/10).</a:t>
            </a:r>
          </a:p>
          <a:p>
            <a:pPr marL="0" indent="0" algn="ctr">
              <a:buNone/>
            </a:pPr>
            <a:endParaRPr lang="pt-BR" dirty="0"/>
          </a:p>
          <a:p>
            <a:r>
              <a:rPr lang="pt-BR" dirty="0" smtClean="0"/>
              <a:t>Nessa situação, a empresa pode:</a:t>
            </a:r>
          </a:p>
          <a:p>
            <a:pPr lvl="1"/>
            <a:r>
              <a:rPr lang="pt-BR" dirty="0" smtClean="0"/>
              <a:t>Saldar a sua dívida no dia 15/11 com um desconto de 3% no valor de $ 29.000,00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Ou pagar no dia 30/11 o valor da duplicata no valor sem desconto de $ 30.000,00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7662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Despesas a pagar com salários e impostos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 smtClean="0"/>
              <a:t>Salários: </a:t>
            </a:r>
            <a:r>
              <a:rPr lang="pt-BR" dirty="0" smtClean="0"/>
              <a:t>Essa </a:t>
            </a:r>
            <a:r>
              <a:rPr lang="pt-BR" dirty="0"/>
              <a:t>categoria de contas </a:t>
            </a:r>
            <a:r>
              <a:rPr lang="pt-BR" dirty="0" smtClean="0"/>
              <a:t>são </a:t>
            </a:r>
            <a:r>
              <a:rPr lang="pt-BR" dirty="0"/>
              <a:t>fontes </a:t>
            </a:r>
            <a:r>
              <a:rPr lang="pt-BR" dirty="0" smtClean="0"/>
              <a:t>espontâneas </a:t>
            </a:r>
            <a:r>
              <a:rPr lang="pt-BR" dirty="0"/>
              <a:t>de financiamento </a:t>
            </a:r>
            <a:r>
              <a:rPr lang="pt-BR" dirty="0" smtClean="0"/>
              <a:t>de CP, são </a:t>
            </a:r>
            <a:r>
              <a:rPr lang="pt-BR" dirty="0"/>
              <a:t>passivos gerados por </a:t>
            </a:r>
            <a:r>
              <a:rPr lang="pt-BR" dirty="0" smtClean="0"/>
              <a:t>serviços </a:t>
            </a:r>
            <a:r>
              <a:rPr lang="pt-BR" dirty="0"/>
              <a:t>utilizados que ainda </a:t>
            </a:r>
            <a:r>
              <a:rPr lang="pt-BR" dirty="0" smtClean="0"/>
              <a:t>não foram </a:t>
            </a:r>
            <a:r>
              <a:rPr lang="pt-BR" dirty="0"/>
              <a:t>pagos. 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Impostos: </a:t>
            </a:r>
            <a:r>
              <a:rPr lang="pt-BR" dirty="0" smtClean="0"/>
              <a:t>No </a:t>
            </a:r>
            <a:r>
              <a:rPr lang="pt-BR" dirty="0"/>
              <a:t>caso dos impostos, esses </a:t>
            </a:r>
            <a:r>
              <a:rPr lang="pt-BR" dirty="0" smtClean="0"/>
              <a:t>são </a:t>
            </a:r>
            <a:r>
              <a:rPr lang="pt-BR" dirty="0"/>
              <a:t>pagos aos governos e </a:t>
            </a:r>
            <a:r>
              <a:rPr lang="pt-BR" dirty="0" smtClean="0"/>
              <a:t>não podem </a:t>
            </a:r>
            <a:r>
              <a:rPr lang="pt-BR" dirty="0"/>
              <a:t>ser manipulados, ou seja, </a:t>
            </a:r>
            <a:r>
              <a:rPr lang="pt-BR" dirty="0" smtClean="0"/>
              <a:t>acumulados.</a:t>
            </a:r>
          </a:p>
          <a:p>
            <a:endParaRPr lang="pt-BR" dirty="0"/>
          </a:p>
          <a:p>
            <a:r>
              <a:rPr lang="pt-BR" b="1" dirty="0" smtClean="0"/>
              <a:t>Acumulação: </a:t>
            </a:r>
            <a:r>
              <a:rPr lang="pt-BR" dirty="0" smtClean="0"/>
              <a:t>No </a:t>
            </a:r>
            <a:r>
              <a:rPr lang="pt-BR" dirty="0"/>
              <a:t>caso dos </a:t>
            </a:r>
            <a:r>
              <a:rPr lang="pt-BR" dirty="0" smtClean="0"/>
              <a:t>salários, apesar </a:t>
            </a:r>
            <a:r>
              <a:rPr lang="pt-BR" dirty="0"/>
              <a:t>da </a:t>
            </a:r>
            <a:r>
              <a:rPr lang="pt-BR" dirty="0" smtClean="0"/>
              <a:t>legislação </a:t>
            </a:r>
            <a:r>
              <a:rPr lang="pt-BR" dirty="0"/>
              <a:t>vigente, existe certa margem para </a:t>
            </a:r>
            <a:r>
              <a:rPr lang="pt-BR" dirty="0" smtClean="0"/>
              <a:t>acumulação (esticar o prazo de pagamento).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480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Acumulação de salários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Empresa recebe </a:t>
            </a:r>
            <a:r>
              <a:rPr lang="pt-BR" dirty="0"/>
              <a:t>um </a:t>
            </a:r>
            <a:r>
              <a:rPr lang="pt-BR" dirty="0" smtClean="0"/>
              <a:t>empréstimo </a:t>
            </a:r>
            <a:r>
              <a:rPr lang="pt-BR" dirty="0"/>
              <a:t>dos </a:t>
            </a:r>
            <a:r>
              <a:rPr lang="pt-BR" dirty="0" smtClean="0"/>
              <a:t>funcionários </a:t>
            </a:r>
            <a:r>
              <a:rPr lang="pt-BR" dirty="0"/>
              <a:t>sem juros, que recebem </a:t>
            </a:r>
            <a:r>
              <a:rPr lang="pt-BR" dirty="0" smtClean="0"/>
              <a:t>seus salários após: </a:t>
            </a:r>
          </a:p>
          <a:p>
            <a:endParaRPr lang="pt-BR" dirty="0"/>
          </a:p>
          <a:p>
            <a:pPr lvl="1"/>
            <a:r>
              <a:rPr lang="pt-BR" dirty="0" smtClean="0"/>
              <a:t>30 </a:t>
            </a:r>
            <a:r>
              <a:rPr lang="pt-BR" dirty="0"/>
              <a:t>dias da </a:t>
            </a:r>
            <a:r>
              <a:rPr lang="pt-BR" dirty="0" smtClean="0"/>
              <a:t>prestação </a:t>
            </a:r>
            <a:r>
              <a:rPr lang="pt-BR" dirty="0"/>
              <a:t>dos </a:t>
            </a:r>
            <a:r>
              <a:rPr lang="pt-BR" dirty="0" smtClean="0"/>
              <a:t>serviços </a:t>
            </a:r>
            <a:r>
              <a:rPr lang="pt-BR" dirty="0"/>
              <a:t>mais um prazo de </a:t>
            </a:r>
            <a:r>
              <a:rPr lang="pt-BR" dirty="0" smtClean="0"/>
              <a:t>alguns dias </a:t>
            </a:r>
            <a:r>
              <a:rPr lang="pt-BR" dirty="0"/>
              <a:t>ú</a:t>
            </a:r>
            <a:r>
              <a:rPr lang="pt-BR" dirty="0" smtClean="0"/>
              <a:t>teis </a:t>
            </a:r>
            <a:r>
              <a:rPr lang="pt-BR" dirty="0"/>
              <a:t>na maioria dos </a:t>
            </a:r>
            <a:r>
              <a:rPr lang="pt-BR" dirty="0" smtClean="0"/>
              <a:t>casos.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Exemplo: Muitas empresas pagam o salário do mês anterior no quinto dia útil.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89396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200" b="1" dirty="0" smtClean="0"/>
              <a:t>Formas comuns de cobrir déficit temporário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Vimos a possibilidade com fornecedores e salários</a:t>
            </a:r>
          </a:p>
          <a:p>
            <a:endParaRPr lang="pt-BR" dirty="0"/>
          </a:p>
          <a:p>
            <a:r>
              <a:rPr lang="pt-BR" dirty="0" smtClean="0"/>
              <a:t>Além destas, empresa também pode solicitar empréstimos em bancos ou emissão de notas promissórias, sendo essas as formas mais comuns</a:t>
            </a:r>
          </a:p>
          <a:p>
            <a:endParaRPr lang="pt-BR" dirty="0"/>
          </a:p>
          <a:p>
            <a:r>
              <a:rPr lang="pt-BR" dirty="0" smtClean="0"/>
              <a:t>A medida que as contas a receber e os estoques são transformados em caixa, a empresa líquida os seus empréstimos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10888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No caso de empréstimos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Devemos considerar os seguintes itens básicos:</a:t>
            </a:r>
          </a:p>
          <a:p>
            <a:pPr lvl="1"/>
            <a:r>
              <a:rPr lang="pt-BR" dirty="0" smtClean="0"/>
              <a:t>Capital</a:t>
            </a:r>
          </a:p>
          <a:p>
            <a:pPr lvl="1"/>
            <a:r>
              <a:rPr lang="pt-BR" dirty="0" smtClean="0"/>
              <a:t>Juro</a:t>
            </a:r>
          </a:p>
          <a:p>
            <a:pPr lvl="1"/>
            <a:r>
              <a:rPr lang="pt-BR" dirty="0" smtClean="0"/>
              <a:t>Montante</a:t>
            </a:r>
          </a:p>
          <a:p>
            <a:pPr lvl="1"/>
            <a:r>
              <a:rPr lang="pt-BR" dirty="0" smtClean="0"/>
              <a:t>Taxa de juros</a:t>
            </a:r>
          </a:p>
          <a:p>
            <a:pPr lvl="1"/>
            <a:r>
              <a:rPr lang="pt-BR" dirty="0" smtClean="0"/>
              <a:t>Período da operação</a:t>
            </a:r>
          </a:p>
          <a:p>
            <a:pPr lvl="1"/>
            <a:endParaRPr lang="pt-BR" dirty="0"/>
          </a:p>
          <a:p>
            <a:r>
              <a:rPr lang="pt-BR" dirty="0" smtClean="0"/>
              <a:t>Dependendo da operação e do contrato, será necessário ainda considerar outras demandas, como:</a:t>
            </a:r>
          </a:p>
          <a:p>
            <a:pPr lvl="1"/>
            <a:r>
              <a:rPr lang="pt-BR" dirty="0" smtClean="0"/>
              <a:t>Documentos</a:t>
            </a:r>
          </a:p>
          <a:p>
            <a:pPr lvl="1"/>
            <a:r>
              <a:rPr lang="pt-BR" dirty="0" smtClean="0"/>
              <a:t>TAC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09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Uma empresa pegou um empréstimo de $ 1.000,00 em um banco à uma taxa de juros de 5% a.m. durante o prazo de 5 meses. Pede-se:</a:t>
            </a:r>
          </a:p>
          <a:p>
            <a:endParaRPr lang="pt-BR" dirty="0"/>
          </a:p>
          <a:p>
            <a:pPr lvl="1"/>
            <a:r>
              <a:rPr lang="pt-BR" dirty="0" smtClean="0"/>
              <a:t>Determinar o valor devolvido (considerando pagamento único)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Determinar o valor devolvido no caso de pagamentos mensais com amortização pelo sistema PRICE 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79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– resolução do item </a:t>
            </a:r>
            <a:r>
              <a:rPr lang="pt-BR" b="1" dirty="0" smtClean="0"/>
              <a:t>1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39552" y="1834571"/>
            <a:ext cx="252028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Dados:</a:t>
            </a:r>
          </a:p>
          <a:p>
            <a:endParaRPr lang="pt-BR" sz="2400" b="1" dirty="0"/>
          </a:p>
          <a:p>
            <a:r>
              <a:rPr lang="pt-BR" sz="2400" dirty="0" smtClean="0"/>
              <a:t>C = 1.000</a:t>
            </a:r>
          </a:p>
          <a:p>
            <a:r>
              <a:rPr lang="pt-BR" sz="2400" dirty="0"/>
              <a:t>i</a:t>
            </a:r>
            <a:r>
              <a:rPr lang="pt-BR" sz="2400" dirty="0" smtClean="0"/>
              <a:t> = 5% a.m.</a:t>
            </a:r>
          </a:p>
          <a:p>
            <a:r>
              <a:rPr lang="pt-BR" sz="2400" dirty="0"/>
              <a:t>n</a:t>
            </a:r>
            <a:r>
              <a:rPr lang="pt-BR" sz="2400" dirty="0" smtClean="0"/>
              <a:t> = 5 meses</a:t>
            </a:r>
          </a:p>
          <a:p>
            <a:r>
              <a:rPr lang="pt-BR" sz="2400" dirty="0" smtClean="0"/>
              <a:t>M = ?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419872" y="1834571"/>
                <a:ext cx="5256584" cy="194316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400" b="1" dirty="0" smtClean="0"/>
                  <a:t>Resolução:</a:t>
                </a:r>
              </a:p>
              <a:p>
                <a:endParaRPr lang="pt-BR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𝑀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t-BR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/>
                        </a:rPr>
                        <m:t>𝑀</m:t>
                      </m:r>
                      <m:r>
                        <a:rPr lang="pt-BR" sz="2400" i="1">
                          <a:latin typeface="Cambria Math"/>
                        </a:rPr>
                        <m:t>=1.000</m:t>
                      </m:r>
                      <m:sSup>
                        <m:sSupPr>
                          <m:ctrlPr>
                            <a:rPr lang="pt-BR" sz="24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0,05</m:t>
                              </m:r>
                            </m:e>
                          </m:d>
                        </m:e>
                        <m:sup>
                          <m:r>
                            <a:rPr lang="pt-BR" sz="24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pt-BR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𝑀</m:t>
                      </m:r>
                      <m:r>
                        <a:rPr lang="pt-BR" sz="2400" b="0" i="1" smtClean="0">
                          <a:latin typeface="Cambria Math"/>
                        </a:rPr>
                        <m:t>=$ 1.276,28</m:t>
                      </m:r>
                    </m:oMath>
                  </m:oMathPara>
                </a14:m>
                <a:endParaRPr lang="pt-BR" sz="2400" b="0" dirty="0" smtClean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446094"/>
                <a:ext cx="5256584" cy="1943161"/>
              </a:xfrm>
              <a:prstGeom prst="rect">
                <a:avLst/>
              </a:prstGeom>
              <a:blipFill rotWithShape="1">
                <a:blip r:embed="rId2"/>
                <a:stretch>
                  <a:fillRect l="-1620" t="-2181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89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Exemplo – resolução do item </a:t>
            </a:r>
            <a:r>
              <a:rPr lang="pt-BR" b="1" dirty="0" err="1" smtClean="0"/>
              <a:t>item</a:t>
            </a:r>
            <a:r>
              <a:rPr lang="pt-BR" b="1" dirty="0" smtClean="0"/>
              <a:t> </a:t>
            </a:r>
            <a:r>
              <a:rPr lang="pt-BR" b="1" dirty="0" smtClean="0"/>
              <a:t>2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07504" y="1030163"/>
                <a:ext cx="3240360" cy="4414157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Dados:</a:t>
                </a:r>
              </a:p>
              <a:p>
                <a:endParaRPr lang="pt-BR" sz="2000" b="1" dirty="0"/>
              </a:p>
              <a:p>
                <a:r>
                  <a:rPr lang="pt-BR" sz="2000" dirty="0" smtClean="0"/>
                  <a:t>C = 1.000</a:t>
                </a:r>
              </a:p>
              <a:p>
                <a:r>
                  <a:rPr lang="pt-BR" sz="2000" dirty="0"/>
                  <a:t>i</a:t>
                </a:r>
                <a:r>
                  <a:rPr lang="pt-BR" sz="2000" dirty="0" smtClean="0"/>
                  <a:t> = 5% a.m.</a:t>
                </a:r>
              </a:p>
              <a:p>
                <a:r>
                  <a:rPr lang="pt-BR" sz="2000" dirty="0"/>
                  <a:t>n</a:t>
                </a:r>
                <a:r>
                  <a:rPr lang="pt-BR" sz="2000" dirty="0" smtClean="0"/>
                  <a:t> = 5 meses</a:t>
                </a:r>
              </a:p>
              <a:p>
                <a:r>
                  <a:rPr lang="pt-BR" sz="2000" dirty="0" smtClean="0"/>
                  <a:t>Tabela PRICE = ?</a:t>
                </a:r>
              </a:p>
              <a:p>
                <a:endParaRPr lang="pt-BR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𝑃𝑀𝑇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r>
                        <a:rPr lang="pt-BR" sz="2000" i="1">
                          <a:latin typeface="Cambria Math"/>
                        </a:rPr>
                        <m:t>𝐶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0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2000" i="1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pt-BR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pt-BR" sz="20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pt-BR" sz="2000" i="1">
                                  <a:latin typeface="Cambria Math"/>
                                </a:rPr>
                                <m:t>∗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𝑖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2000" i="1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pt-BR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pt-BR" sz="20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pt-BR" sz="2000" i="1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2000" dirty="0"/>
              </a:p>
              <a:p>
                <a:endParaRPr lang="pt-BR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i="1">
                          <a:latin typeface="Cambria Math"/>
                        </a:rPr>
                        <m:t>𝑃𝑀𝑇</m:t>
                      </m:r>
                      <m:r>
                        <a:rPr lang="pt-BR" sz="1600" i="1">
                          <a:latin typeface="Cambria Math"/>
                        </a:rPr>
                        <m:t>=1.000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6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6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sz="1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16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i="1">
                                          <a:latin typeface="Cambria Math"/>
                                        </a:rPr>
                                        <m:t>1+0,05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pt-BR" sz="1600" i="1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pt-BR" sz="1600" i="1">
                                  <a:latin typeface="Cambria Math"/>
                                </a:rPr>
                                <m:t>∗0,05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sz="1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16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600" i="1">
                                          <a:latin typeface="Cambria Math"/>
                                        </a:rPr>
                                        <m:t>1+0,05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pt-BR" sz="1600" i="1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pt-BR" sz="1600" i="1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1600" dirty="0"/>
              </a:p>
              <a:p>
                <a:endParaRPr lang="pt-BR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𝑃𝑀𝑇</m:t>
                      </m:r>
                      <m:r>
                        <a:rPr lang="pt-BR" sz="2000" i="1">
                          <a:latin typeface="Cambria Math"/>
                        </a:rPr>
                        <m:t>=$ 230,97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373550"/>
                <a:ext cx="3240360" cy="4414157"/>
              </a:xfrm>
              <a:prstGeom prst="rect">
                <a:avLst/>
              </a:prstGeom>
              <a:blipFill rotWithShape="1">
                <a:blip r:embed="rId2"/>
                <a:stretch>
                  <a:fillRect l="-1876" t="-551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39</a:t>
            </a:fld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967195"/>
              </p:ext>
            </p:extLst>
          </p:nvPr>
        </p:nvGraphicFramePr>
        <p:xfrm>
          <a:off x="3491883" y="1274430"/>
          <a:ext cx="5519935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987"/>
                <a:gridCol w="1103987"/>
                <a:gridCol w="1103987"/>
                <a:gridCol w="1103987"/>
                <a:gridCol w="1103987"/>
              </a:tblGrid>
              <a:tr h="297180">
                <a:tc>
                  <a:txBody>
                    <a:bodyPr/>
                    <a:lstStyle/>
                    <a:p>
                      <a:r>
                        <a:rPr lang="pt-BR" sz="1500" b="1" i="0" dirty="0" smtClean="0"/>
                        <a:t>n</a:t>
                      </a:r>
                      <a:endParaRPr lang="pt-BR" sz="1500" b="1" i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dirty="0" smtClean="0"/>
                        <a:t>SD</a:t>
                      </a:r>
                      <a:endParaRPr lang="pt-BR" sz="1500" b="1" i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dirty="0" smtClean="0"/>
                        <a:t>A</a:t>
                      </a:r>
                      <a:endParaRPr lang="pt-BR" sz="1500" b="1" i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dirty="0" smtClean="0"/>
                        <a:t>J</a:t>
                      </a:r>
                      <a:endParaRPr lang="pt-BR" sz="1500" b="1" i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dirty="0" smtClean="0"/>
                        <a:t>PMT</a:t>
                      </a:r>
                      <a:endParaRPr lang="pt-BR" sz="1500" b="1" i="0" dirty="0"/>
                    </a:p>
                  </a:txBody>
                  <a:tcPr marT="34290" marB="34290"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0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1.000,00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-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-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-</a:t>
                      </a:r>
                      <a:endParaRPr lang="pt-BR" sz="1500" dirty="0"/>
                    </a:p>
                  </a:txBody>
                  <a:tcPr marT="34290" marB="34290"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1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819,03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180,97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50,00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230,97</a:t>
                      </a:r>
                      <a:endParaRPr lang="pt-BR" sz="1500" dirty="0"/>
                    </a:p>
                  </a:txBody>
                  <a:tcPr marT="34290" marB="34290"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2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629,00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190,02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40,95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230,97</a:t>
                      </a:r>
                      <a:endParaRPr lang="pt-BR" sz="1500" dirty="0"/>
                    </a:p>
                  </a:txBody>
                  <a:tcPr marT="34290" marB="34290"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3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429,48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199,52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31,45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230,97</a:t>
                      </a:r>
                      <a:endParaRPr lang="pt-BR" sz="1500" dirty="0"/>
                    </a:p>
                  </a:txBody>
                  <a:tcPr marT="34290" marB="34290"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4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219,98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209,50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21,47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230,97</a:t>
                      </a:r>
                      <a:endParaRPr lang="pt-BR" sz="1500" dirty="0"/>
                    </a:p>
                  </a:txBody>
                  <a:tcPr marT="34290" marB="34290"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5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0,00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219,98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11,00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230,97</a:t>
                      </a:r>
                      <a:endParaRPr lang="pt-BR" sz="1500" dirty="0"/>
                    </a:p>
                  </a:txBody>
                  <a:tcPr marT="34290" marB="34290"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Total</a:t>
                      </a:r>
                      <a:endParaRPr lang="pt-BR" sz="15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pt-BR" sz="15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1.000,00</a:t>
                      </a:r>
                      <a:endParaRPr lang="pt-BR" sz="15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154,87</a:t>
                      </a:r>
                      <a:endParaRPr lang="pt-BR" sz="1500" b="1" i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/>
                        <a:t>1.154,87</a:t>
                      </a:r>
                      <a:endParaRPr lang="pt-BR" sz="1500" b="1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08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Ponto de equilíbrio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O </a:t>
            </a:r>
            <a:r>
              <a:rPr lang="pt-BR" b="1" dirty="0" smtClean="0"/>
              <a:t>ponto de equilíbrio </a:t>
            </a:r>
            <a:r>
              <a:rPr lang="pt-BR" dirty="0" smtClean="0"/>
              <a:t>se refere ao nível de vendas necessário para cobrir os custos operacionais</a:t>
            </a:r>
          </a:p>
          <a:p>
            <a:endParaRPr lang="pt-BR" dirty="0"/>
          </a:p>
          <a:p>
            <a:r>
              <a:rPr lang="pt-BR" dirty="0" smtClean="0"/>
              <a:t>Com esse volume de vendas, o lucro antes do imposto de renda (LAJIR) é igual a zero</a:t>
            </a:r>
          </a:p>
          <a:p>
            <a:endParaRPr lang="pt-BR" dirty="0"/>
          </a:p>
          <a:p>
            <a:r>
              <a:rPr lang="pt-BR" dirty="0" smtClean="0"/>
              <a:t>Para entendermos isso, precisamos primeiro diferenciar:</a:t>
            </a:r>
          </a:p>
          <a:p>
            <a:endParaRPr lang="pt-BR" dirty="0" smtClean="0"/>
          </a:p>
          <a:p>
            <a:pPr lvl="1"/>
            <a:r>
              <a:rPr lang="pt-BR" b="1" dirty="0" smtClean="0"/>
              <a:t>Custos fixos: </a:t>
            </a:r>
            <a:r>
              <a:rPr lang="pt-BR" dirty="0" smtClean="0"/>
              <a:t>ou gastos que não variam quando a quantidade produzida varia como o valor de aluguéis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Custos variáveis: </a:t>
            </a:r>
            <a:r>
              <a:rPr lang="pt-BR" dirty="0" smtClean="0"/>
              <a:t>se trata de valores que mudam de acordo com a quantidade produzida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71658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7775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Considerando as seguintes informações contábeis de uma empresa, identifique as fontes de financiamento de CP não garantidas.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40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644" y="2085696"/>
            <a:ext cx="6471495" cy="2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3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 - resolução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Fontes de financiamento de CP não garantidas:</a:t>
            </a:r>
          </a:p>
          <a:p>
            <a:pPr lvl="1"/>
            <a:r>
              <a:rPr lang="pt-BR" sz="2000" dirty="0" smtClean="0"/>
              <a:t>Fornecedores </a:t>
            </a:r>
            <a:r>
              <a:rPr lang="pt-BR" sz="2000" dirty="0" smtClean="0"/>
              <a:t>no valor de $ 217.500,00</a:t>
            </a:r>
          </a:p>
          <a:p>
            <a:pPr lvl="1"/>
            <a:r>
              <a:rPr lang="pt-BR" sz="2000" dirty="0" smtClean="0"/>
              <a:t>Salários </a:t>
            </a:r>
            <a:r>
              <a:rPr lang="pt-BR" sz="2000" dirty="0" smtClean="0"/>
              <a:t>e contribuições a pagar no valor de $ 188.100,00</a:t>
            </a:r>
          </a:p>
          <a:p>
            <a:pPr lvl="1"/>
            <a:r>
              <a:rPr lang="pt-BR" sz="2000" dirty="0" smtClean="0"/>
              <a:t>Impostos a receber no valor de $ 136.800,00</a:t>
            </a:r>
          </a:p>
          <a:p>
            <a:pPr lvl="1"/>
            <a:r>
              <a:rPr lang="pt-BR" sz="2000" dirty="0" smtClean="0"/>
              <a:t>Fontes bancárias (financiamentos) no valor de $ 429.600,00</a:t>
            </a:r>
            <a:endParaRPr lang="pt-BR" sz="2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495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Ferramentas de financiamento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2.4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1793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Roteiro de estudo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aula passada vimos o que são fontes de financiamento de CP não garantidas.</a:t>
            </a:r>
          </a:p>
          <a:p>
            <a:endParaRPr lang="pt-BR" dirty="0"/>
          </a:p>
          <a:p>
            <a:r>
              <a:rPr lang="pt-BR" dirty="0" smtClean="0"/>
              <a:t>Agora vamos entender o que são fontes de financiamento de CP com garantia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6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200" b="1" dirty="0" smtClean="0"/>
              <a:t>Fontes de financiamento de CP com garantia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De acordo com </a:t>
            </a:r>
            <a:r>
              <a:rPr lang="pt-BR" dirty="0" err="1" smtClean="0"/>
              <a:t>Gitman</a:t>
            </a:r>
            <a:r>
              <a:rPr lang="pt-BR" dirty="0" smtClean="0"/>
              <a:t> </a:t>
            </a:r>
            <a:r>
              <a:rPr lang="pt-BR" dirty="0"/>
              <a:t>(2006), as fontes </a:t>
            </a:r>
            <a:r>
              <a:rPr lang="pt-BR" dirty="0" smtClean="0"/>
              <a:t>de financiamento de CP </a:t>
            </a:r>
            <a:r>
              <a:rPr lang="pt-BR" dirty="0"/>
              <a:t>com garantia </a:t>
            </a:r>
            <a:r>
              <a:rPr lang="pt-BR" dirty="0" smtClean="0"/>
              <a:t>poderão </a:t>
            </a:r>
            <a:r>
              <a:rPr lang="pt-BR" dirty="0"/>
              <a:t>ser utilizadas </a:t>
            </a:r>
            <a:r>
              <a:rPr lang="pt-BR" dirty="0" smtClean="0"/>
              <a:t>após </a:t>
            </a:r>
            <a:r>
              <a:rPr lang="pt-BR" dirty="0"/>
              <a:t>esgotadas </a:t>
            </a:r>
            <a:r>
              <a:rPr lang="pt-BR" dirty="0" smtClean="0"/>
              <a:t>as fontes </a:t>
            </a:r>
            <a:r>
              <a:rPr lang="pt-BR" dirty="0"/>
              <a:t>de financiamento </a:t>
            </a:r>
            <a:r>
              <a:rPr lang="pt-BR" dirty="0" smtClean="0"/>
              <a:t>a CP sem </a:t>
            </a:r>
            <a:r>
              <a:rPr lang="pt-BR" dirty="0"/>
              <a:t>garantias.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Neste </a:t>
            </a:r>
            <a:r>
              <a:rPr lang="pt-BR" dirty="0"/>
              <a:t>caso, </a:t>
            </a:r>
            <a:r>
              <a:rPr lang="pt-BR" dirty="0" smtClean="0"/>
              <a:t>ao usarmos </a:t>
            </a:r>
            <a:r>
              <a:rPr lang="pt-BR" dirty="0"/>
              <a:t>as fontes de </a:t>
            </a:r>
            <a:r>
              <a:rPr lang="pt-BR" dirty="0" smtClean="0"/>
              <a:t>empréstimos </a:t>
            </a:r>
            <a:r>
              <a:rPr lang="pt-BR" dirty="0"/>
              <a:t>de </a:t>
            </a:r>
            <a:r>
              <a:rPr lang="pt-BR" dirty="0" smtClean="0"/>
              <a:t>CP </a:t>
            </a:r>
            <a:r>
              <a:rPr lang="pt-BR" dirty="0"/>
              <a:t>com garantia, </a:t>
            </a:r>
            <a:r>
              <a:rPr lang="pt-BR" dirty="0" smtClean="0"/>
              <a:t>alguns a</a:t>
            </a:r>
            <a:r>
              <a:rPr lang="pt-BR" b="1" dirty="0" smtClean="0"/>
              <a:t>tivos específicos da empresa serão utilizados </a:t>
            </a:r>
            <a:r>
              <a:rPr lang="pt-BR" b="1" dirty="0"/>
              <a:t>como garantia de </a:t>
            </a:r>
            <a:r>
              <a:rPr lang="pt-BR" b="1" dirty="0" smtClean="0"/>
              <a:t>dívida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b="1" dirty="0" smtClean="0"/>
              <a:t>Garantia: </a:t>
            </a:r>
            <a:r>
              <a:rPr lang="pt-BR" dirty="0" smtClean="0"/>
              <a:t>Ativo, bem ou direito que irá garantir a dívida solicitada.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2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Você </a:t>
            </a:r>
            <a:r>
              <a:rPr lang="pt-BR" dirty="0"/>
              <a:t>comprou um </a:t>
            </a:r>
            <a:r>
              <a:rPr lang="pt-BR" dirty="0" smtClean="0"/>
              <a:t>veículo de </a:t>
            </a:r>
            <a:r>
              <a:rPr lang="pt-BR" dirty="0"/>
              <a:t>forma </a:t>
            </a:r>
            <a:r>
              <a:rPr lang="pt-BR" dirty="0" smtClean="0"/>
              <a:t>financiada (com alienação fiduciária). </a:t>
            </a:r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que isso significa?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Significa </a:t>
            </a:r>
            <a:r>
              <a:rPr lang="pt-BR" dirty="0"/>
              <a:t>que o </a:t>
            </a:r>
            <a:r>
              <a:rPr lang="pt-BR" dirty="0" smtClean="0"/>
              <a:t>veículo que você usa é de propriedade de quem fez o financiamento, até que você quite o financiamento.</a:t>
            </a:r>
          </a:p>
          <a:p>
            <a:endParaRPr lang="pt-BR" dirty="0"/>
          </a:p>
          <a:p>
            <a:r>
              <a:rPr lang="pt-BR" dirty="0" smtClean="0"/>
              <a:t>Caso você não honre o financiamento, o bem poderá ser resgatado pela pessoa ou instituição que fez o financiamento como forma de quitar o saldo devedor.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11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Para as empresas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As </a:t>
            </a:r>
            <a:r>
              <a:rPr lang="pt-BR" dirty="0"/>
              <a:t>garantias de </a:t>
            </a:r>
            <a:r>
              <a:rPr lang="pt-BR" dirty="0" smtClean="0"/>
              <a:t>empréstimos de CP normalmente </a:t>
            </a:r>
            <a:r>
              <a:rPr lang="pt-BR" dirty="0"/>
              <a:t>envolvem contas a receber ou estoques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Isso porque:</a:t>
            </a:r>
          </a:p>
          <a:p>
            <a:endParaRPr lang="pt-BR" dirty="0"/>
          </a:p>
          <a:p>
            <a:r>
              <a:rPr lang="pt-BR" dirty="0" smtClean="0"/>
              <a:t>Se essas garantias precisarem ser executadas, poderão ser convertidas em caixa (dinheiro) de modo mais rápido quando comparadas com os ativos não circulantes</a:t>
            </a:r>
          </a:p>
          <a:p>
            <a:endParaRPr lang="pt-BR" dirty="0"/>
          </a:p>
          <a:p>
            <a:r>
              <a:rPr lang="pt-BR" dirty="0" smtClean="0"/>
              <a:t>Dito de outra forma, o ativo circulante apresenta maior liquidez.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52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– contas a receber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O banco comercial irá avaliar a idade das contas e o período médio de pagamento. Após avaliação, o banco seleciona as contas de interesse para pegar como garantia</a:t>
            </a:r>
          </a:p>
          <a:p>
            <a:endParaRPr lang="pt-BR" dirty="0"/>
          </a:p>
          <a:p>
            <a:r>
              <a:rPr lang="pt-BR" dirty="0" smtClean="0"/>
              <a:t>O valor total é descontado, e um valor é emprestado para a empresa</a:t>
            </a:r>
          </a:p>
          <a:p>
            <a:endParaRPr lang="pt-BR" dirty="0"/>
          </a:p>
          <a:p>
            <a:r>
              <a:rPr lang="pt-BR" dirty="0" smtClean="0"/>
              <a:t>A empresa agora tem uma data de vencimento da dívida, e provavelmente ficará acertado uma taxa de desconto caso antecipe o pagamento</a:t>
            </a:r>
          </a:p>
          <a:p>
            <a:endParaRPr lang="pt-BR" dirty="0"/>
          </a:p>
          <a:p>
            <a:r>
              <a:rPr lang="pt-BR" dirty="0" smtClean="0"/>
              <a:t>Caso o pagamento não seja feito até o vencimento, o banco tem duas opções (i) sem notificação ou (</a:t>
            </a:r>
            <a:r>
              <a:rPr lang="pt-BR" dirty="0" err="1" smtClean="0"/>
              <a:t>ii</a:t>
            </a:r>
            <a:r>
              <a:rPr lang="pt-BR" dirty="0" smtClean="0"/>
              <a:t>) com notificação: </a:t>
            </a:r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(i) Recebe da empresa o valor da conta e repassa para banco</a:t>
            </a:r>
          </a:p>
          <a:p>
            <a:pPr marL="457200" lvl="1" indent="0">
              <a:buNone/>
            </a:pPr>
            <a:r>
              <a:rPr lang="pt-BR" dirty="0" smtClean="0"/>
              <a:t>(</a:t>
            </a:r>
            <a:r>
              <a:rPr lang="pt-BR" dirty="0" err="1" smtClean="0"/>
              <a:t>ii</a:t>
            </a:r>
            <a:r>
              <a:rPr lang="pt-BR" dirty="0" smtClean="0"/>
              <a:t>) Banco recebe diretamente do cliente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938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- </a:t>
            </a:r>
            <a:r>
              <a:rPr lang="pt-BR" b="1" i="1" dirty="0" err="1" smtClean="0"/>
              <a:t>factoring</a:t>
            </a:r>
            <a:endParaRPr lang="pt-BR" b="1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Se tratam de empresas de fomento comercial que compram as contas a receber das empresas</a:t>
            </a:r>
          </a:p>
          <a:p>
            <a:endParaRPr lang="pt-BR" dirty="0"/>
          </a:p>
          <a:p>
            <a:r>
              <a:rPr lang="pt-BR" dirty="0" smtClean="0"/>
              <a:t>Cliente é notificado, e o pagamento é feito diretamente ao </a:t>
            </a:r>
            <a:r>
              <a:rPr lang="pt-BR" i="1" dirty="0" err="1" smtClean="0"/>
              <a:t>factor</a:t>
            </a:r>
            <a:endParaRPr lang="pt-BR" i="1" dirty="0" smtClean="0"/>
          </a:p>
          <a:p>
            <a:endParaRPr lang="pt-BR" i="1" dirty="0"/>
          </a:p>
          <a:p>
            <a:r>
              <a:rPr lang="pt-BR" dirty="0" smtClean="0"/>
              <a:t>Se o cliente não pagar, a </a:t>
            </a:r>
            <a:r>
              <a:rPr lang="pt-BR" i="1" dirty="0" err="1" smtClean="0"/>
              <a:t>factor</a:t>
            </a:r>
            <a:r>
              <a:rPr lang="pt-BR" i="1" dirty="0" smtClean="0"/>
              <a:t> </a:t>
            </a:r>
            <a:r>
              <a:rPr lang="pt-BR" dirty="0" smtClean="0"/>
              <a:t>que fica no prejuízo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89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</a:t>
            </a:r>
            <a:r>
              <a:rPr lang="pt-BR" b="1" dirty="0" smtClean="0"/>
              <a:t>– estoques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estoques também podem servir como garantia, e os mesmos podem ser usados de forma:</a:t>
            </a:r>
          </a:p>
          <a:p>
            <a:endParaRPr lang="pt-BR" dirty="0"/>
          </a:p>
          <a:p>
            <a:pPr lvl="1"/>
            <a:r>
              <a:rPr lang="pt-BR" dirty="0" smtClean="0"/>
              <a:t>Generalizada ou sob alienação de itens específicos (geralmente com veículos ou máquinas) 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300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Achando o Ponto de Equilíbrio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Exemplo</a:t>
                </a:r>
                <a:r>
                  <a:rPr lang="pt-BR" dirty="0"/>
                  <a:t>: </a:t>
                </a:r>
                <a:r>
                  <a:rPr lang="pt-BR" dirty="0" smtClean="0"/>
                  <a:t>uma empresa produz e vende 50 lapiseiras por mês ao valor de R$ 5,00 cada. 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 smtClean="0"/>
                  <a:t>A matéria prima usada para a confecção de cada lapiseira é de R$ 3,00 por unidade e o custo fixo total com aluguel da empresa é de R$ 50,00 por mês. Calcular o ponto de equilíbrio.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𝑃𝐸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𝐶𝐹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𝑡𝑜𝑡𝑎𝑙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𝑉𝑎𝑙𝑜𝑟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𝑣𝑒𝑛𝑑𝑎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𝐶𝑉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𝑢𝑛𝑖𝑡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á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𝑟𝑖𝑜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𝑃𝐸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50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5−3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=25 </m:t>
                      </m:r>
                      <m:r>
                        <a:rPr lang="pt-BR" b="0" i="1" smtClean="0">
                          <a:latin typeface="Cambria Math"/>
                        </a:rPr>
                        <m:t>𝑢𝑛𝑖𝑑𝑎𝑑𝑒𝑠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 r="-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01608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– recibo de depósito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Credor assume controle físico do estoque dado em garantia</a:t>
            </a:r>
          </a:p>
          <a:p>
            <a:endParaRPr lang="pt-BR" dirty="0"/>
          </a:p>
          <a:p>
            <a:r>
              <a:rPr lang="pt-BR" dirty="0" smtClean="0"/>
              <a:t>Tomador recebe porcentagem do valor do estoque</a:t>
            </a:r>
          </a:p>
          <a:p>
            <a:endParaRPr lang="pt-BR" dirty="0"/>
          </a:p>
          <a:p>
            <a:r>
              <a:rPr lang="pt-BR" dirty="0" smtClean="0"/>
              <a:t>Liberação da mercadoria só ocorre com a autorização do </a:t>
            </a:r>
            <a:r>
              <a:rPr lang="pt-BR" dirty="0" err="1" smtClean="0"/>
              <a:t>cresdor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50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423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7775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Considerando as seguintes informações contábeis de uma empresa, identifique as fontes de financiamento de CP garantidas.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51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644" y="2085696"/>
            <a:ext cx="6471495" cy="2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2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Resolução da 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Fontes de financiamento de CP garantidas:</a:t>
            </a:r>
          </a:p>
          <a:p>
            <a:pPr lvl="1"/>
            <a:r>
              <a:rPr lang="pt-BR" sz="2000" dirty="0" smtClean="0"/>
              <a:t>Contas </a:t>
            </a:r>
            <a:r>
              <a:rPr lang="pt-BR" sz="2000" dirty="0" smtClean="0"/>
              <a:t>a receber (clientes) no valor de $ 736.800,00</a:t>
            </a:r>
          </a:p>
          <a:p>
            <a:pPr lvl="1"/>
            <a:r>
              <a:rPr lang="pt-BR" sz="2000" dirty="0" smtClean="0"/>
              <a:t>Estoques no valor de $ 559.800,00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52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01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Calculando o LAJIR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Ainda de acordo com os dados do slide anterior: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6</a:t>
            </a:fld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070665"/>
              </p:ext>
            </p:extLst>
          </p:nvPr>
        </p:nvGraphicFramePr>
        <p:xfrm>
          <a:off x="323528" y="2139702"/>
          <a:ext cx="8568952" cy="1805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7942"/>
                <a:gridCol w="3285505"/>
                <a:gridCol w="3285505"/>
              </a:tblGrid>
              <a:tr h="4800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LAJIR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Observação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Receita de vendas – CF total – CV total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Receita com vendas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50 * 5,00 =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</a:t>
                      </a:r>
                      <a:r>
                        <a:rPr lang="pt-BR" sz="1400" baseline="0" dirty="0" smtClean="0"/>
                        <a:t> 250,00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CV total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50 *</a:t>
                      </a:r>
                      <a:r>
                        <a:rPr lang="pt-BR" sz="1400" baseline="0" dirty="0" smtClean="0"/>
                        <a:t> 3,00 =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R$ 150,00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 gridSpan="2"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CF total</a:t>
                      </a:r>
                      <a:endParaRPr lang="pt-BR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R$ 50,00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LAJIR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250 – 150 – 50 =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R$ 50,00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240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Receitas, custos e ponto de equilíbrio</a:t>
            </a:r>
            <a:endParaRPr lang="pt-B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48" y="1222490"/>
            <a:ext cx="7968885" cy="358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aixaDeTexto 23"/>
          <p:cNvSpPr txBox="1"/>
          <p:nvPr/>
        </p:nvSpPr>
        <p:spPr>
          <a:xfrm>
            <a:off x="6948264" y="3543858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CF = R$ 50,00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 rot="20152870">
            <a:off x="6660232" y="1735973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Receita = 5x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 rot="20851189">
            <a:off x="6019431" y="2412361"/>
            <a:ext cx="276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Custo operacional = 50 + 3x</a:t>
            </a:r>
            <a:endParaRPr lang="pt-BR" dirty="0"/>
          </a:p>
        </p:txBody>
      </p:sp>
      <p:cxnSp>
        <p:nvCxnSpPr>
          <p:cNvPr id="28" name="Conector reto 27"/>
          <p:cNvCxnSpPr/>
          <p:nvPr/>
        </p:nvCxnSpPr>
        <p:spPr>
          <a:xfrm>
            <a:off x="4644008" y="2949792"/>
            <a:ext cx="0" cy="1134126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4427984" y="408391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25</a:t>
            </a:r>
            <a:endParaRPr lang="pt-BR" sz="2000" b="1" dirty="0"/>
          </a:p>
        </p:txBody>
      </p:sp>
      <p:cxnSp>
        <p:nvCxnSpPr>
          <p:cNvPr id="32" name="Conector de seta reta 31"/>
          <p:cNvCxnSpPr/>
          <p:nvPr/>
        </p:nvCxnSpPr>
        <p:spPr>
          <a:xfrm flipH="1" flipV="1">
            <a:off x="3779912" y="1761660"/>
            <a:ext cx="792088" cy="1131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 rot="20152870">
            <a:off x="2521800" y="1179698"/>
            <a:ext cx="215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Ponto de equilíbrio (25 , 125)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1691680" y="2237920"/>
            <a:ext cx="194421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Vendas inferiores a 25 unidades representam prejuízo!</a:t>
            </a:r>
            <a:endParaRPr lang="pt-BR" sz="140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3834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Recalcular o Ponto de equilíbrio e o LAJIR do no exemplo para as situações:</a:t>
            </a:r>
          </a:p>
          <a:p>
            <a:endParaRPr lang="pt-BR" dirty="0"/>
          </a:p>
          <a:p>
            <a:pPr marL="971550" lvl="1" indent="-514350">
              <a:buFont typeface="+mj-lt"/>
              <a:buAutoNum type="alphaLcParenR"/>
            </a:pPr>
            <a:r>
              <a:rPr lang="pt-BR" dirty="0" smtClean="0"/>
              <a:t>Custo fixo passa de R$ 50,00 para R$ 60,00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 smtClean="0"/>
              <a:t>Custo variável unitário passa de $ 3,00 para R$ 3,50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 smtClean="0"/>
              <a:t>O valor de venda da lapiseira passa de R$ 5,00 para R$ 6,00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832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</a:t>
            </a:r>
            <a:r>
              <a:rPr lang="pt-BR" b="1" dirty="0" smtClean="0"/>
              <a:t>atividade (a)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1"/>
                <a:ext cx="8229600" cy="1101569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𝑃𝐸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𝐶𝐹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𝑡𝑜𝑡𝑎𝑙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𝑉𝑎𝑙𝑜𝑟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𝑑𝑒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𝑣𝑒𝑛𝑑𝑎</m:t>
                          </m:r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𝐶𝑉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𝑢𝑛𝑖𝑡</m:t>
                          </m:r>
                          <m:r>
                            <a:rPr lang="pt-BR" i="1">
                              <a:latin typeface="Cambria Math"/>
                            </a:rPr>
                            <m:t>á</m:t>
                          </m:r>
                          <m:r>
                            <a:rPr lang="pt-BR" i="1">
                              <a:latin typeface="Cambria Math"/>
                            </a:rPr>
                            <m:t>𝑟𝑖𝑜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𝑃𝐸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6</m:t>
                          </m:r>
                          <m:r>
                            <a:rPr lang="pt-BR" i="1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5−3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30 </m:t>
                      </m:r>
                      <m:r>
                        <a:rPr lang="pt-BR" b="0" i="1" smtClean="0">
                          <a:latin typeface="Cambria Math"/>
                        </a:rPr>
                        <m:t>𝑢𝑛𝑖𝑑𝑎𝑑𝑒𝑠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46875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9</a:t>
            </a:fld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461938"/>
              </p:ext>
            </p:extLst>
          </p:nvPr>
        </p:nvGraphicFramePr>
        <p:xfrm>
          <a:off x="327959" y="2559438"/>
          <a:ext cx="8568952" cy="1805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7942"/>
                <a:gridCol w="3285505"/>
                <a:gridCol w="3285505"/>
              </a:tblGrid>
              <a:tr h="4800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LAJIR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Observação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Receita de vendas – CF total – CV total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Receita com vendas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50 * 5,00 =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</a:t>
                      </a:r>
                      <a:r>
                        <a:rPr lang="pt-BR" sz="1400" baseline="0" dirty="0" smtClean="0"/>
                        <a:t> 250,00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CV total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50 *</a:t>
                      </a:r>
                      <a:r>
                        <a:rPr lang="pt-BR" sz="1400" baseline="0" dirty="0" smtClean="0"/>
                        <a:t> 3,00 =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R$ 150,00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 gridSpan="2"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CF total</a:t>
                      </a:r>
                      <a:endParaRPr lang="pt-BR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R$ 60,00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LAJIR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250 – 150 – 60 =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R$ 40,00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Fontes de financiamento e alavancagem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2748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3875</Words>
  <Application>Microsoft Office PowerPoint</Application>
  <PresentationFormat>Apresentação na tela (16:9)</PresentationFormat>
  <Paragraphs>691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3" baseType="lpstr">
      <vt:lpstr>Tema do Office</vt:lpstr>
      <vt:lpstr>Análise de Investimento e  Fontes de Financiamento</vt:lpstr>
      <vt:lpstr>Alavancagem operacional</vt:lpstr>
      <vt:lpstr>Alavancagem operacional</vt:lpstr>
      <vt:lpstr>Ponto de equilíbrio</vt:lpstr>
      <vt:lpstr>Achando o Ponto de Equilíbrio</vt:lpstr>
      <vt:lpstr>Calculando o LAJIR</vt:lpstr>
      <vt:lpstr>Receitas, custos e ponto de equilíbrio</vt:lpstr>
      <vt:lpstr>Atividade</vt:lpstr>
      <vt:lpstr>Resolução atividade (a)</vt:lpstr>
      <vt:lpstr>Resolução da atividade (b)</vt:lpstr>
      <vt:lpstr>Resolução da atividade (c)</vt:lpstr>
      <vt:lpstr>Grau de alavancagem operacional</vt:lpstr>
      <vt:lpstr>Grau de alavancagem operacional</vt:lpstr>
      <vt:lpstr>Grau de alavancagem operacional</vt:lpstr>
      <vt:lpstr>Grau de alavancagem operacional</vt:lpstr>
      <vt:lpstr>Resumo - GAO</vt:lpstr>
      <vt:lpstr>Alavancagem financeira</vt:lpstr>
      <vt:lpstr>Apresentação do PowerPoint</vt:lpstr>
      <vt:lpstr>Alavancagem financeira</vt:lpstr>
      <vt:lpstr>Exemplo - DRE</vt:lpstr>
      <vt:lpstr>Vamos supor agora que companhia</vt:lpstr>
      <vt:lpstr>Calculando o lucro por ação</vt:lpstr>
      <vt:lpstr>Alavancagem financeira</vt:lpstr>
      <vt:lpstr>Com variação</vt:lpstr>
      <vt:lpstr>Considerações</vt:lpstr>
      <vt:lpstr>Medindo o grau de alavancagem financeira</vt:lpstr>
      <vt:lpstr>No nosso exemplo</vt:lpstr>
      <vt:lpstr>Atividade – supor o seguinte caso</vt:lpstr>
      <vt:lpstr>Atividade - resolução</vt:lpstr>
      <vt:lpstr>Fontes de financiamento a curto e longo prazo</vt:lpstr>
      <vt:lpstr>Fontes de financiamento a CP não garantidas</vt:lpstr>
      <vt:lpstr>Duplicata de fornecedor</vt:lpstr>
      <vt:lpstr>Despesas a pagar com salários e impostos</vt:lpstr>
      <vt:lpstr>Acumulação de salários</vt:lpstr>
      <vt:lpstr>Formas comuns de cobrir déficit temporário</vt:lpstr>
      <vt:lpstr>No caso de empréstimos</vt:lpstr>
      <vt:lpstr>Exemplo</vt:lpstr>
      <vt:lpstr>Exemplo – resolução do item 1</vt:lpstr>
      <vt:lpstr>Exemplo – resolução do item item 2</vt:lpstr>
      <vt:lpstr>Atividade</vt:lpstr>
      <vt:lpstr>Atividade - resolução</vt:lpstr>
      <vt:lpstr>Ferramentas de financiamento</vt:lpstr>
      <vt:lpstr>Roteiro de estudo</vt:lpstr>
      <vt:lpstr>Fontes de financiamento de CP com garantia</vt:lpstr>
      <vt:lpstr>Exemplo</vt:lpstr>
      <vt:lpstr>Para as empresas</vt:lpstr>
      <vt:lpstr>Exemplo – contas a receber</vt:lpstr>
      <vt:lpstr>Exemplo - factoring</vt:lpstr>
      <vt:lpstr>Exemplo – estoques</vt:lpstr>
      <vt:lpstr>Exemplo – recibo de depósito</vt:lpstr>
      <vt:lpstr>Atividade</vt:lpstr>
      <vt:lpstr>Resolução da atividade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Investimento e  Fontes de Financiamento</dc:title>
  <dc:creator>Diego Fernandes Emiliano Silva</dc:creator>
  <cp:lastModifiedBy>Diego Fernandes Emiliano Silva</cp:lastModifiedBy>
  <cp:revision>58</cp:revision>
  <dcterms:created xsi:type="dcterms:W3CDTF">2019-08-05T00:07:13Z</dcterms:created>
  <dcterms:modified xsi:type="dcterms:W3CDTF">2020-09-13T23:35:29Z</dcterms:modified>
</cp:coreProperties>
</file>