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85" r:id="rId3"/>
    <p:sldId id="342" r:id="rId4"/>
    <p:sldId id="343" r:id="rId5"/>
    <p:sldId id="344" r:id="rId6"/>
    <p:sldId id="345" r:id="rId7"/>
    <p:sldId id="346" r:id="rId8"/>
    <p:sldId id="347" r:id="rId9"/>
    <p:sldId id="386" r:id="rId10"/>
    <p:sldId id="350" r:id="rId11"/>
    <p:sldId id="351" r:id="rId12"/>
    <p:sldId id="352" r:id="rId13"/>
    <p:sldId id="353" r:id="rId14"/>
    <p:sldId id="354" r:id="rId15"/>
    <p:sldId id="355" r:id="rId16"/>
    <p:sldId id="387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89" r:id="rId29"/>
    <p:sldId id="370" r:id="rId30"/>
    <p:sldId id="371" r:id="rId31"/>
    <p:sldId id="372" r:id="rId32"/>
    <p:sldId id="373" r:id="rId33"/>
    <p:sldId id="374" r:id="rId34"/>
    <p:sldId id="375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4" r:id="rId44"/>
  </p:sldIdLst>
  <p:sldSz cx="9144000" cy="5143500" type="screen16x9"/>
  <p:notesSz cx="6858000" cy="9144000"/>
  <p:defaultTextStyle>
    <a:defPPr>
      <a:defRPr lang="pt-BR"/>
    </a:defPPr>
    <a:lvl1pPr marL="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13/09/2020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6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5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9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6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834" indent="0">
              <a:buNone/>
              <a:defRPr sz="2200"/>
            </a:lvl2pPr>
            <a:lvl3pPr marL="725668" indent="0">
              <a:buNone/>
              <a:defRPr sz="1900"/>
            </a:lvl3pPr>
            <a:lvl4pPr marL="1088502" indent="0">
              <a:buNone/>
              <a:defRPr sz="1600"/>
            </a:lvl4pPr>
            <a:lvl5pPr marL="1451336" indent="0">
              <a:buNone/>
              <a:defRPr sz="1600"/>
            </a:lvl5pPr>
            <a:lvl6pPr marL="1814170" indent="0">
              <a:buNone/>
              <a:defRPr sz="1600"/>
            </a:lvl6pPr>
            <a:lvl7pPr marL="2177004" indent="0">
              <a:buNone/>
              <a:defRPr sz="1600"/>
            </a:lvl7pPr>
            <a:lvl8pPr marL="2539837" indent="0">
              <a:buNone/>
              <a:defRPr sz="1600"/>
            </a:lvl8pPr>
            <a:lvl9pPr marL="2902671" indent="0">
              <a:buNone/>
              <a:defRPr sz="1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67" tIns="36283" rIns="72567" bIns="3628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725668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605" indent="-226771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7085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919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587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420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254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088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83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668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502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336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7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00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9837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671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Análise de Custos</a:t>
            </a:r>
            <a:endParaRPr lang="pt-BR" b="1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Sistema de custeio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Objetivo: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Determinar </a:t>
            </a:r>
            <a:r>
              <a:rPr lang="pt-BR" dirty="0"/>
              <a:t>custo de produção ou prestação de </a:t>
            </a:r>
            <a:r>
              <a:rPr lang="pt-BR" dirty="0" smtClean="0"/>
              <a:t>serviços, </a:t>
            </a:r>
            <a:r>
              <a:rPr lang="pt-BR" dirty="0"/>
              <a:t>e </a:t>
            </a:r>
            <a:endParaRPr lang="pt-BR" dirty="0" smtClean="0"/>
          </a:p>
          <a:p>
            <a:pPr lvl="1"/>
            <a:r>
              <a:rPr lang="pt-BR" dirty="0" smtClean="0"/>
              <a:t>Saber </a:t>
            </a:r>
            <a:r>
              <a:rPr lang="pt-BR" dirty="0"/>
              <a:t>como </a:t>
            </a:r>
            <a:r>
              <a:rPr lang="pt-BR" dirty="0" smtClean="0"/>
              <a:t>os </a:t>
            </a:r>
            <a:r>
              <a:rPr lang="pt-BR" dirty="0"/>
              <a:t>gastos são absorvidos pelo produto ou serviço oferecido pela empresa.</a:t>
            </a:r>
          </a:p>
          <a:p>
            <a:endParaRPr lang="pt-BR" dirty="0"/>
          </a:p>
          <a:p>
            <a:r>
              <a:rPr lang="pt-BR" b="1" dirty="0"/>
              <a:t>Ideias básica: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Todos </a:t>
            </a:r>
            <a:r>
              <a:rPr lang="pt-BR" dirty="0"/>
              <a:t>os gastos devem ser absorvidos pelos produtos.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9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Determinação do custeio por absorção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/>
              <a:t>Passos: </a:t>
            </a:r>
          </a:p>
          <a:p>
            <a:pPr lvl="1"/>
            <a:r>
              <a:rPr lang="pt-BR" dirty="0" smtClean="0"/>
              <a:t>Separar os gastos </a:t>
            </a:r>
            <a:r>
              <a:rPr lang="pt-BR" dirty="0"/>
              <a:t>em custos e despesas.</a:t>
            </a:r>
          </a:p>
          <a:p>
            <a:pPr lvl="1"/>
            <a:r>
              <a:rPr lang="pt-BR" dirty="0"/>
              <a:t>Proceder classificação dos custos em diretos e indiretos.</a:t>
            </a:r>
          </a:p>
          <a:p>
            <a:pPr lvl="1"/>
            <a:r>
              <a:rPr lang="pt-BR" dirty="0"/>
              <a:t>Separar despesas de modo proporcional a produção.</a:t>
            </a:r>
          </a:p>
          <a:p>
            <a:pPr lvl="1"/>
            <a:r>
              <a:rPr lang="pt-BR" dirty="0"/>
              <a:t>Alocar custos, despesas e gastos ao produto ou serviço.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5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Supor que a empresa no processo de </a:t>
            </a:r>
            <a:r>
              <a:rPr lang="pt-BR" dirty="0" smtClean="0"/>
              <a:t>fabricação de 2 bens (A e B) </a:t>
            </a:r>
            <a:r>
              <a:rPr lang="pt-BR" dirty="0"/>
              <a:t>gasta:</a:t>
            </a:r>
          </a:p>
          <a:p>
            <a:pPr lvl="1"/>
            <a:r>
              <a:rPr lang="pt-BR" dirty="0"/>
              <a:t>R$ 60.000,00 com serviços administrativos</a:t>
            </a:r>
          </a:p>
          <a:p>
            <a:pPr lvl="1"/>
            <a:r>
              <a:rPr lang="pt-BR" dirty="0"/>
              <a:t>R$ 120.000,00 com </a:t>
            </a:r>
            <a:r>
              <a:rPr lang="pt-BR" dirty="0" smtClean="0"/>
              <a:t>matéria-prima 		(60% para o bem A e 40% para o bem B) </a:t>
            </a:r>
            <a:endParaRPr lang="pt-BR" dirty="0"/>
          </a:p>
          <a:p>
            <a:pPr lvl="1"/>
            <a:r>
              <a:rPr lang="pt-BR" dirty="0" smtClean="0"/>
              <a:t>R</a:t>
            </a:r>
            <a:r>
              <a:rPr lang="pt-BR" dirty="0"/>
              <a:t>$ 40.000,00 com mão-de-obra </a:t>
            </a:r>
            <a:r>
              <a:rPr lang="pt-BR" dirty="0" smtClean="0"/>
              <a:t>direta 		(70% para o bem A e 30% para o bem B)</a:t>
            </a:r>
            <a:endParaRPr lang="pt-BR" dirty="0"/>
          </a:p>
          <a:p>
            <a:pPr lvl="1"/>
            <a:r>
              <a:rPr lang="pt-BR" dirty="0" smtClean="0"/>
              <a:t>R</a:t>
            </a:r>
            <a:r>
              <a:rPr lang="pt-BR" dirty="0"/>
              <a:t>$ 10.000,00 com transporte de </a:t>
            </a:r>
            <a:r>
              <a:rPr lang="pt-BR" dirty="0" smtClean="0"/>
              <a:t>matéria-prima 	(3.000,00 para bem A e 7.000,00 para o bem B)</a:t>
            </a:r>
            <a:endParaRPr lang="pt-BR" dirty="0"/>
          </a:p>
          <a:p>
            <a:pPr lvl="1"/>
            <a:r>
              <a:rPr lang="pt-BR" dirty="0" smtClean="0"/>
              <a:t>R</a:t>
            </a:r>
            <a:r>
              <a:rPr lang="pt-BR" dirty="0"/>
              <a:t>$ 50.000,00 com controle de </a:t>
            </a:r>
            <a:r>
              <a:rPr lang="pt-BR" dirty="0" smtClean="0"/>
              <a:t>qualidade 	</a:t>
            </a:r>
            <a:r>
              <a:rPr lang="pt-BR" dirty="0" smtClean="0"/>
              <a:t>(</a:t>
            </a:r>
            <a:r>
              <a:rPr lang="pt-BR" dirty="0" smtClean="0"/>
              <a:t>50% em cada um dos bens)</a:t>
            </a:r>
            <a:endParaRPr lang="pt-BR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Sabe-se ainda que o volume de produção é:</a:t>
            </a:r>
            <a:endParaRPr lang="pt-BR" dirty="0"/>
          </a:p>
          <a:p>
            <a:pPr lvl="1"/>
            <a:r>
              <a:rPr lang="pt-BR" dirty="0"/>
              <a:t>80.000 unidades do bem A</a:t>
            </a:r>
          </a:p>
          <a:p>
            <a:pPr lvl="1"/>
            <a:r>
              <a:rPr lang="pt-BR" dirty="0"/>
              <a:t>75.000 unidades do bem B</a:t>
            </a:r>
          </a:p>
          <a:p>
            <a:endParaRPr lang="pt-BR" dirty="0"/>
          </a:p>
          <a:p>
            <a:r>
              <a:rPr lang="pt-BR" dirty="0" smtClean="0"/>
              <a:t>Com base nos dados, pede-se </a:t>
            </a:r>
            <a:r>
              <a:rPr lang="pt-BR" dirty="0"/>
              <a:t>para determinar os custos, despesas e gastos unitários pelo método de absorção.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15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/>
              <a:t>Resolução: Separação dos gastos por tipos</a:t>
            </a:r>
            <a:endParaRPr lang="pt-BR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79866"/>
              </p:ext>
            </p:extLst>
          </p:nvPr>
        </p:nvGraphicFramePr>
        <p:xfrm>
          <a:off x="143181" y="985614"/>
          <a:ext cx="8857638" cy="396240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228696"/>
                <a:gridCol w="1028629"/>
                <a:gridCol w="1085775"/>
                <a:gridCol w="2057258"/>
                <a:gridCol w="2457280"/>
              </a:tblGrid>
              <a:tr h="38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GASTOS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TIPO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TIPO DE CUSTO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ALOCAÇÃO CUSTO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ALOCAÇÃO DESPESAS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60.000,00 (Serv. ADM)</a:t>
                      </a:r>
                      <a:endParaRPr lang="pt-BR" sz="1300" dirty="0">
                        <a:effectLst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Despesa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-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300" dirty="0">
                          <a:effectLst/>
                        </a:rPr>
                        <a:t>Produção </a:t>
                      </a:r>
                      <a:r>
                        <a:rPr lang="pt-BR" sz="1300" dirty="0" smtClean="0">
                          <a:effectLst/>
                        </a:rPr>
                        <a:t>total: 155.000 unidades = 100%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300" dirty="0" smtClean="0">
                          <a:effectLst/>
                        </a:rPr>
                        <a:t>80.000</a:t>
                      </a:r>
                      <a:r>
                        <a:rPr lang="pt-BR" sz="1300" baseline="0" dirty="0" smtClean="0">
                          <a:effectLst/>
                        </a:rPr>
                        <a:t> (A) = 51,61%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300" dirty="0" smtClean="0">
                          <a:effectLst/>
                        </a:rPr>
                        <a:t>75.000 (</a:t>
                      </a:r>
                      <a:r>
                        <a:rPr lang="pt-BR" sz="1300" dirty="0">
                          <a:effectLst/>
                        </a:rPr>
                        <a:t>B) = 48,39</a:t>
                      </a:r>
                      <a:r>
                        <a:rPr lang="pt-BR" sz="1300" dirty="0" smtClean="0">
                          <a:effectLst/>
                        </a:rPr>
                        <a:t>%</a:t>
                      </a:r>
                      <a:r>
                        <a:rPr lang="pt-BR" sz="13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BR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60.000,00 </a:t>
                      </a:r>
                      <a:r>
                        <a:rPr lang="pt-BR" sz="1300" dirty="0">
                          <a:effectLst/>
                        </a:rPr>
                        <a:t>* 51,61% </a:t>
                      </a:r>
                      <a:r>
                        <a:rPr lang="pt-BR" sz="1300" dirty="0" smtClean="0">
                          <a:effectLst/>
                        </a:rPr>
                        <a:t>=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R</a:t>
                      </a:r>
                      <a:r>
                        <a:rPr lang="pt-BR" sz="1300" dirty="0">
                          <a:effectLst/>
                        </a:rPr>
                        <a:t>$ 30.966,00 (bem 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60.000,00 * 48,39</a:t>
                      </a:r>
                      <a:r>
                        <a:rPr lang="pt-BR" sz="1300" dirty="0" smtClean="0">
                          <a:effectLst/>
                        </a:rPr>
                        <a:t>% =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R</a:t>
                      </a:r>
                      <a:r>
                        <a:rPr lang="pt-BR" sz="1300" dirty="0">
                          <a:effectLst/>
                        </a:rPr>
                        <a:t>$ 29.034,00 (bem B)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120.000,00 (MP)</a:t>
                      </a:r>
                      <a:endParaRPr lang="pt-BR" sz="1300" dirty="0">
                        <a:effectLst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Custo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Direto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</a:t>
                      </a:r>
                      <a:r>
                        <a:rPr lang="pt-BR" sz="1300" dirty="0" smtClean="0">
                          <a:effectLst/>
                        </a:rPr>
                        <a:t>A (60%) </a:t>
                      </a:r>
                      <a:r>
                        <a:rPr lang="pt-BR" sz="1300" dirty="0">
                          <a:effectLst/>
                        </a:rPr>
                        <a:t>= R$ </a:t>
                      </a:r>
                      <a:r>
                        <a:rPr lang="pt-BR" sz="1300" dirty="0" smtClean="0">
                          <a:effectLst/>
                        </a:rPr>
                        <a:t>72.000</a:t>
                      </a:r>
                      <a:endParaRPr lang="pt-BR" sz="13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B </a:t>
                      </a:r>
                      <a:r>
                        <a:rPr lang="pt-BR" sz="1300" dirty="0" smtClean="0">
                          <a:effectLst/>
                        </a:rPr>
                        <a:t>(40%) = </a:t>
                      </a: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48.000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 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40.000,00 (MOD)</a:t>
                      </a:r>
                      <a:endParaRPr lang="pt-BR" sz="1300" dirty="0">
                        <a:effectLst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Custo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Direto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A </a:t>
                      </a:r>
                      <a:r>
                        <a:rPr lang="pt-BR" sz="1300" dirty="0" smtClean="0">
                          <a:effectLst/>
                        </a:rPr>
                        <a:t>(70%) = </a:t>
                      </a: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28.000</a:t>
                      </a:r>
                      <a:endParaRPr lang="pt-BR" sz="13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B </a:t>
                      </a:r>
                      <a:r>
                        <a:rPr lang="pt-BR" sz="1300" dirty="0" smtClean="0">
                          <a:effectLst/>
                        </a:rPr>
                        <a:t>(30%) = </a:t>
                      </a: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12.000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 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10.000,00 (Transp.)</a:t>
                      </a:r>
                      <a:endParaRPr lang="pt-BR" sz="1300" dirty="0">
                        <a:effectLst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Custo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Indireto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A = R$ </a:t>
                      </a:r>
                      <a:r>
                        <a:rPr lang="pt-BR" sz="1300" dirty="0" smtClean="0">
                          <a:effectLst/>
                        </a:rPr>
                        <a:t>3.000</a:t>
                      </a:r>
                      <a:endParaRPr lang="pt-BR" sz="13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B = R$ </a:t>
                      </a:r>
                      <a:r>
                        <a:rPr lang="pt-BR" sz="1300" dirty="0" smtClean="0">
                          <a:effectLst/>
                        </a:rPr>
                        <a:t>7.000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 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50.000,00 (Contr. </a:t>
                      </a:r>
                      <a:r>
                        <a:rPr lang="pt-BR" sz="1300" dirty="0" err="1" smtClean="0">
                          <a:effectLst/>
                        </a:rPr>
                        <a:t>Quali</a:t>
                      </a:r>
                      <a:r>
                        <a:rPr lang="pt-BR" sz="1300" dirty="0" smtClean="0">
                          <a:effectLst/>
                        </a:rPr>
                        <a:t>.)</a:t>
                      </a:r>
                      <a:endParaRPr lang="pt-BR" sz="1300" dirty="0">
                        <a:effectLst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Custo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Indireto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A </a:t>
                      </a:r>
                      <a:r>
                        <a:rPr lang="pt-BR" sz="1300" dirty="0" smtClean="0">
                          <a:effectLst/>
                        </a:rPr>
                        <a:t>(50%) = </a:t>
                      </a: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25.000</a:t>
                      </a:r>
                      <a:endParaRPr lang="pt-BR" sz="13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Bem B </a:t>
                      </a:r>
                      <a:r>
                        <a:rPr lang="pt-BR" sz="1300" dirty="0" smtClean="0">
                          <a:effectLst/>
                        </a:rPr>
                        <a:t>(50%) = </a:t>
                      </a:r>
                      <a:r>
                        <a:rPr lang="pt-BR" sz="1300" dirty="0">
                          <a:effectLst/>
                        </a:rPr>
                        <a:t>R$ </a:t>
                      </a:r>
                      <a:r>
                        <a:rPr lang="pt-BR" sz="1300" dirty="0" smtClean="0">
                          <a:effectLst/>
                        </a:rPr>
                        <a:t>25.000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 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3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l"/>
            <a:r>
              <a:rPr lang="pt-BR" sz="2800" b="1" dirty="0"/>
              <a:t>Resolução: 2. Rateio dos gastos por unidade produzida</a:t>
            </a:r>
            <a:endParaRPr lang="pt-BR" sz="2800" b="1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14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36807"/>
              </p:ext>
            </p:extLst>
          </p:nvPr>
        </p:nvGraphicFramePr>
        <p:xfrm>
          <a:off x="357083" y="1200034"/>
          <a:ext cx="8429835" cy="198120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188608"/>
                <a:gridCol w="915480"/>
                <a:gridCol w="834553"/>
                <a:gridCol w="834553"/>
                <a:gridCol w="1272905"/>
                <a:gridCol w="1272905"/>
                <a:gridCol w="1144139"/>
                <a:gridCol w="966692"/>
              </a:tblGrid>
              <a:tr h="1935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Item</a:t>
                      </a:r>
                      <a:endParaRPr lang="pt-BR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Custos Diretos (R$)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Custos Indiretos (R$)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Despesas (R$)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Total 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solidFill>
                            <a:schemeClr val="bg1"/>
                          </a:solidFill>
                          <a:effectLst/>
                        </a:rPr>
                        <a:t>Bem A</a:t>
                      </a:r>
                      <a:endParaRPr lang="pt-BR" sz="13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solidFill>
                            <a:schemeClr val="bg1"/>
                          </a:solidFill>
                          <a:effectLst/>
                        </a:rPr>
                        <a:t>Bem B</a:t>
                      </a:r>
                      <a:endParaRPr lang="pt-BR" sz="13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solidFill>
                            <a:schemeClr val="bg1"/>
                          </a:solidFill>
                          <a:effectLst/>
                        </a:rPr>
                        <a:t>Bem A</a:t>
                      </a:r>
                      <a:endParaRPr lang="pt-BR" sz="13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solidFill>
                            <a:schemeClr val="bg1"/>
                          </a:solidFill>
                          <a:effectLst/>
                        </a:rPr>
                        <a:t>Bem B</a:t>
                      </a:r>
                      <a:endParaRPr lang="pt-BR" sz="13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solidFill>
                            <a:schemeClr val="bg1"/>
                          </a:solidFill>
                          <a:effectLst/>
                        </a:rPr>
                        <a:t>Bem A</a:t>
                      </a:r>
                      <a:endParaRPr lang="pt-BR" sz="13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solidFill>
                            <a:schemeClr val="bg1"/>
                          </a:solidFill>
                          <a:effectLst/>
                        </a:rPr>
                        <a:t>Bem B</a:t>
                      </a:r>
                      <a:endParaRPr lang="pt-BR" sz="13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Matéria-prima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72.000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48.000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-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120.000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Mão-de-obra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28.000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12.000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40.000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Transporte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3.000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7.000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10.000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Controle qualidade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25.000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25.000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50.000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Serviços adm.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-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39.966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29.034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60.000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TOTAL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100.000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60.000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28.000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32.000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30.966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29.034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</a:rPr>
                        <a:t>280.000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UNITÁRIO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1,25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0,80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0,35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0,43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0,39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0,39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-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343192" y="3363838"/>
                <a:ext cx="3417262" cy="952735"/>
              </a:xfrm>
              <a:prstGeom prst="rect">
                <a:avLst/>
              </a:prstGeom>
              <a:noFill/>
            </p:spPr>
            <p:txBody>
              <a:bodyPr wrap="none" lIns="72567" tIns="36283" rIns="72567" bIns="36283" rtlCol="0">
                <a:spAutoFit/>
              </a:bodyPr>
              <a:lstStyle/>
              <a:p>
                <a:r>
                  <a:rPr lang="pt-BR" dirty="0" smtClean="0"/>
                  <a:t>Dessa forma (BEM A):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𝐶𝑢𝑠𝑡𝑜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r>
                      <a:rPr lang="pt-BR" i="1">
                        <a:latin typeface="Cambria Math"/>
                      </a:rPr>
                      <m:t>𝑈𝑛𝑖𝑡</m:t>
                    </m:r>
                    <m:r>
                      <a:rPr lang="pt-BR" i="1">
                        <a:latin typeface="Cambria Math"/>
                      </a:rPr>
                      <m:t>á</m:t>
                    </m:r>
                    <m:r>
                      <a:rPr lang="pt-BR" i="1">
                        <a:latin typeface="Cambria Math"/>
                      </a:rPr>
                      <m:t>𝑟𝑖𝑜</m:t>
                    </m:r>
                    <m:r>
                      <a:rPr lang="pt-BR" i="1">
                        <a:latin typeface="Cambria Math"/>
                      </a:rPr>
                      <m:t>= 1,25+0,35=</m:t>
                    </m:r>
                    <m:r>
                      <a:rPr lang="pt-BR" i="1">
                        <a:latin typeface="Cambria Math"/>
                      </a:rPr>
                      <m:t>𝑅</m:t>
                    </m:r>
                    <m:r>
                      <a:rPr lang="pt-BR" i="1">
                        <a:latin typeface="Cambria Math"/>
                      </a:rPr>
                      <m:t>$ 1,60</m:t>
                    </m:r>
                  </m:oMath>
                </a14:m>
                <a:r>
                  <a:rPr lang="pt-BR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𝐷𝑒𝑠𝑝𝑒𝑠𝑎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r>
                      <a:rPr lang="pt-BR" i="1">
                        <a:latin typeface="Cambria Math"/>
                      </a:rPr>
                      <m:t>𝑢𝑛𝑖𝑡</m:t>
                    </m:r>
                    <m:r>
                      <a:rPr lang="pt-BR" i="1">
                        <a:latin typeface="Cambria Math"/>
                      </a:rPr>
                      <m:t>á</m:t>
                    </m:r>
                    <m:r>
                      <a:rPr lang="pt-BR" i="1">
                        <a:latin typeface="Cambria Math"/>
                      </a:rPr>
                      <m:t>𝑟𝑖𝑎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i="1">
                        <a:latin typeface="Cambria Math"/>
                      </a:rPr>
                      <m:t> 0,39</m:t>
                    </m:r>
                  </m:oMath>
                </a14:m>
                <a:r>
                  <a:rPr lang="pt-BR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𝐺𝑎𝑠𝑡𝑜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r>
                      <a:rPr lang="pt-BR" i="1">
                        <a:latin typeface="Cambria Math"/>
                      </a:rPr>
                      <m:t>𝑢𝑛𝑖𝑡</m:t>
                    </m:r>
                    <m:r>
                      <a:rPr lang="pt-BR" i="1">
                        <a:latin typeface="Cambria Math"/>
                      </a:rPr>
                      <m:t>á</m:t>
                    </m:r>
                    <m:r>
                      <a:rPr lang="pt-BR" i="1">
                        <a:latin typeface="Cambria Math"/>
                      </a:rPr>
                      <m:t>𝑟𝑖𝑜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i="1">
                        <a:latin typeface="Cambria Math"/>
                      </a:rPr>
                      <m:t>1,60+0,39=</m:t>
                    </m:r>
                    <m:r>
                      <a:rPr lang="pt-BR" i="1">
                        <a:latin typeface="Cambria Math"/>
                      </a:rPr>
                      <m:t>𝑅</m:t>
                    </m:r>
                    <m:r>
                      <a:rPr lang="pt-BR" i="1">
                        <a:latin typeface="Cambria Math"/>
                      </a:rPr>
                      <m:t>$ 1,99</m:t>
                    </m:r>
                  </m:oMath>
                </a14:m>
                <a:r>
                  <a:rPr lang="pt-BR" dirty="0" smtClean="0"/>
                  <a:t>.</a:t>
                </a:r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92" y="3363838"/>
                <a:ext cx="3417262" cy="952735"/>
              </a:xfrm>
              <a:prstGeom prst="rect">
                <a:avLst/>
              </a:prstGeom>
              <a:blipFill rotWithShape="1">
                <a:blip r:embed="rId2"/>
                <a:stretch>
                  <a:fillRect l="-891" t="-1923" b="-44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ixaDeTexto 10"/>
              <p:cNvSpPr txBox="1"/>
              <p:nvPr/>
            </p:nvSpPr>
            <p:spPr>
              <a:xfrm>
                <a:off x="4608344" y="3363838"/>
                <a:ext cx="4078171" cy="952735"/>
              </a:xfrm>
              <a:prstGeom prst="rect">
                <a:avLst/>
              </a:prstGeom>
              <a:noFill/>
            </p:spPr>
            <p:txBody>
              <a:bodyPr wrap="none" lIns="72567" tIns="36283" rIns="72567" bIns="36283" rtlCol="0">
                <a:spAutoFit/>
              </a:bodyPr>
              <a:lstStyle/>
              <a:p>
                <a:r>
                  <a:rPr lang="pt-BR" dirty="0" smtClean="0"/>
                  <a:t>Dessa forma (BEM B):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𝐶𝑢𝑠𝑡𝑜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r>
                      <a:rPr lang="pt-BR" i="1">
                        <a:latin typeface="Cambria Math"/>
                      </a:rPr>
                      <m:t>𝑢𝑛𝑖𝑡</m:t>
                    </m:r>
                    <m:r>
                      <a:rPr lang="pt-BR" i="1">
                        <a:latin typeface="Cambria Math"/>
                      </a:rPr>
                      <m:t>á</m:t>
                    </m:r>
                    <m:r>
                      <a:rPr lang="pt-BR" i="1">
                        <a:latin typeface="Cambria Math"/>
                      </a:rPr>
                      <m:t>𝑟𝑖𝑜</m:t>
                    </m:r>
                    <m:r>
                      <a:rPr lang="pt-BR" i="1">
                        <a:latin typeface="Cambria Math"/>
                      </a:rPr>
                      <m:t> =0,80+0,43=</m:t>
                    </m:r>
                    <m:r>
                      <a:rPr lang="pt-BR" i="1">
                        <a:latin typeface="Cambria Math"/>
                      </a:rPr>
                      <m:t>𝑅</m:t>
                    </m:r>
                    <m:r>
                      <a:rPr lang="pt-BR" i="1">
                        <a:latin typeface="Cambria Math"/>
                      </a:rPr>
                      <m:t>$ 1,23</m:t>
                    </m:r>
                  </m:oMath>
                </a14:m>
                <a:r>
                  <a:rPr lang="pt-BR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𝐷𝑒𝑠𝑝𝑒𝑠𝑎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r>
                      <a:rPr lang="pt-BR" i="1">
                        <a:latin typeface="Cambria Math"/>
                      </a:rPr>
                      <m:t>𝑢𝑛𝑖𝑡</m:t>
                    </m:r>
                    <m:r>
                      <a:rPr lang="pt-BR" i="1">
                        <a:latin typeface="Cambria Math"/>
                      </a:rPr>
                      <m:t>á</m:t>
                    </m:r>
                    <m:r>
                      <a:rPr lang="pt-BR" i="1">
                        <a:latin typeface="Cambria Math"/>
                      </a:rPr>
                      <m:t>𝑟𝑖𝑎</m:t>
                    </m:r>
                    <m:r>
                      <a:rPr lang="pt-BR" i="1">
                        <a:latin typeface="Cambria Math"/>
                      </a:rPr>
                      <m:t> =</m:t>
                    </m:r>
                    <m:r>
                      <a:rPr lang="pt-BR" i="1">
                        <a:latin typeface="Cambria Math"/>
                      </a:rPr>
                      <m:t>𝑅</m:t>
                    </m:r>
                    <m:r>
                      <a:rPr lang="pt-BR" i="1">
                        <a:latin typeface="Cambria Math"/>
                      </a:rPr>
                      <m:t>$ 0,39</m:t>
                    </m:r>
                  </m:oMath>
                </a14:m>
                <a:r>
                  <a:rPr lang="pt-BR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𝐺𝑎𝑠𝑡𝑜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r>
                      <a:rPr lang="pt-BR" i="1">
                        <a:latin typeface="Cambria Math"/>
                      </a:rPr>
                      <m:t>𝑢𝑛𝑖𝑡</m:t>
                    </m:r>
                    <m:r>
                      <a:rPr lang="pt-BR" i="1">
                        <a:latin typeface="Cambria Math"/>
                      </a:rPr>
                      <m:t>á</m:t>
                    </m:r>
                    <m:r>
                      <a:rPr lang="pt-BR" i="1">
                        <a:latin typeface="Cambria Math"/>
                      </a:rPr>
                      <m:t>𝑟𝑖𝑜</m:t>
                    </m:r>
                    <m:r>
                      <a:rPr lang="pt-BR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pt-BR" i="1">
                            <a:latin typeface="Cambria Math"/>
                          </a:rPr>
                        </m:ctrlPr>
                      </m:dPr>
                      <m:e>
                        <m:r>
                          <a:rPr lang="pt-BR" i="1">
                            <a:latin typeface="Cambria Math"/>
                          </a:rPr>
                          <m:t>𝐵𝑒𝑚</m:t>
                        </m:r>
                        <m:r>
                          <a:rPr lang="pt-BR" i="1">
                            <a:latin typeface="Cambria Math"/>
                          </a:rPr>
                          <m:t> </m:t>
                        </m:r>
                        <m:r>
                          <a:rPr lang="pt-BR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pt-BR" i="1">
                        <a:latin typeface="Cambria Math"/>
                      </a:rPr>
                      <m:t>=1,23+0,39=</m:t>
                    </m:r>
                    <m:r>
                      <a:rPr lang="pt-BR" i="1">
                        <a:latin typeface="Cambria Math"/>
                      </a:rPr>
                      <m:t>𝑅</m:t>
                    </m:r>
                    <m:r>
                      <a:rPr lang="pt-BR" i="1">
                        <a:latin typeface="Cambria Math"/>
                      </a:rPr>
                      <m:t>$ 1,62</m:t>
                    </m:r>
                  </m:oMath>
                </a14:m>
                <a:r>
                  <a:rPr lang="pt-BR" dirty="0" smtClean="0"/>
                  <a:t>.</a:t>
                </a:r>
                <a:endParaRPr lang="pt-BR" dirty="0"/>
              </a:p>
            </p:txBody>
          </p:sp>
        </mc:Choice>
        <mc:Fallback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344" y="3363838"/>
                <a:ext cx="4078171" cy="952735"/>
              </a:xfrm>
              <a:prstGeom prst="rect">
                <a:avLst/>
              </a:prstGeom>
              <a:blipFill rotWithShape="1">
                <a:blip r:embed="rId3"/>
                <a:stretch>
                  <a:fillRect l="-897" t="-1923" b="-44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50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Supor que a empresa no processo de fabricação de </a:t>
            </a:r>
            <a:r>
              <a:rPr lang="pt-BR" dirty="0" smtClean="0"/>
              <a:t>3 </a:t>
            </a:r>
            <a:r>
              <a:rPr lang="pt-BR" dirty="0"/>
              <a:t>bens (</a:t>
            </a:r>
            <a:r>
              <a:rPr lang="pt-BR" dirty="0" smtClean="0"/>
              <a:t>A, B e C) </a:t>
            </a:r>
            <a:r>
              <a:rPr lang="pt-BR" dirty="0"/>
              <a:t>gasta:</a:t>
            </a:r>
          </a:p>
          <a:p>
            <a:pPr lvl="1"/>
            <a:r>
              <a:rPr lang="pt-BR" dirty="0"/>
              <a:t>R$ 60.000,00 com serviços administrativos</a:t>
            </a:r>
          </a:p>
          <a:p>
            <a:pPr lvl="1"/>
            <a:r>
              <a:rPr lang="pt-BR" dirty="0"/>
              <a:t>R$ 120.000,00 com matéria-prima 	</a:t>
            </a:r>
            <a:r>
              <a:rPr lang="pt-BR" dirty="0" smtClean="0"/>
              <a:t>	(50</a:t>
            </a:r>
            <a:r>
              <a:rPr lang="pt-BR" dirty="0"/>
              <a:t>% para </a:t>
            </a:r>
            <a:r>
              <a:rPr lang="pt-BR" dirty="0" smtClean="0"/>
              <a:t>A, </a:t>
            </a:r>
            <a:r>
              <a:rPr lang="pt-BR" dirty="0"/>
              <a:t>40% para </a:t>
            </a:r>
            <a:r>
              <a:rPr lang="pt-BR" dirty="0" smtClean="0"/>
              <a:t>B e 10% para C) </a:t>
            </a:r>
            <a:endParaRPr lang="pt-BR" dirty="0"/>
          </a:p>
          <a:p>
            <a:pPr lvl="1"/>
            <a:r>
              <a:rPr lang="pt-BR" dirty="0"/>
              <a:t>R$ 40.000,00 com mão-de-obra direta 	</a:t>
            </a:r>
            <a:r>
              <a:rPr lang="pt-BR" dirty="0" smtClean="0"/>
              <a:t>	(40</a:t>
            </a:r>
            <a:r>
              <a:rPr lang="pt-BR" dirty="0"/>
              <a:t>% para </a:t>
            </a:r>
            <a:r>
              <a:rPr lang="pt-BR" dirty="0" smtClean="0"/>
              <a:t>A, 30% </a:t>
            </a:r>
            <a:r>
              <a:rPr lang="pt-BR" dirty="0"/>
              <a:t>para </a:t>
            </a:r>
            <a:r>
              <a:rPr lang="pt-BR" dirty="0" smtClean="0"/>
              <a:t>B e 30% para C)</a:t>
            </a:r>
            <a:endParaRPr lang="pt-BR" dirty="0"/>
          </a:p>
          <a:p>
            <a:pPr lvl="1"/>
            <a:r>
              <a:rPr lang="pt-BR" dirty="0"/>
              <a:t>R$ 10.000,00 com transporte de matéria-prima 	(</a:t>
            </a:r>
            <a:r>
              <a:rPr lang="pt-BR" dirty="0" smtClean="0"/>
              <a:t>3.000 </a:t>
            </a:r>
            <a:r>
              <a:rPr lang="pt-BR" dirty="0"/>
              <a:t>para </a:t>
            </a:r>
            <a:r>
              <a:rPr lang="pt-BR" dirty="0" smtClean="0"/>
              <a:t>A, 5.000 para B e 2.000 para C)</a:t>
            </a:r>
            <a:endParaRPr lang="pt-BR" dirty="0"/>
          </a:p>
          <a:p>
            <a:pPr lvl="1"/>
            <a:r>
              <a:rPr lang="pt-BR" dirty="0"/>
              <a:t>R$ 50.000,00 com controle de qualidade 		</a:t>
            </a:r>
            <a:r>
              <a:rPr lang="pt-BR" dirty="0" smtClean="0"/>
              <a:t>(30</a:t>
            </a:r>
            <a:r>
              <a:rPr lang="pt-BR" dirty="0"/>
              <a:t>% </a:t>
            </a:r>
            <a:r>
              <a:rPr lang="pt-BR" dirty="0" smtClean="0"/>
              <a:t>para A, 20% para B e 50% para C)</a:t>
            </a:r>
            <a:endParaRPr lang="pt-BR" dirty="0"/>
          </a:p>
          <a:p>
            <a:pPr lvl="0"/>
            <a:endParaRPr lang="pt-BR" dirty="0"/>
          </a:p>
          <a:p>
            <a:pPr lvl="0"/>
            <a:r>
              <a:rPr lang="pt-BR" dirty="0"/>
              <a:t>Sabe-se ainda que o volume de produção </a:t>
            </a:r>
            <a:r>
              <a:rPr lang="pt-BR" dirty="0" smtClean="0"/>
              <a:t>é de 150.000 unidades, sendo:</a:t>
            </a:r>
            <a:endParaRPr lang="pt-BR" dirty="0"/>
          </a:p>
          <a:p>
            <a:pPr lvl="1"/>
            <a:r>
              <a:rPr lang="pt-BR" dirty="0" smtClean="0"/>
              <a:t>70.000 </a:t>
            </a:r>
            <a:r>
              <a:rPr lang="pt-BR" dirty="0"/>
              <a:t>unidades do bem A</a:t>
            </a:r>
          </a:p>
          <a:p>
            <a:pPr lvl="1"/>
            <a:r>
              <a:rPr lang="pt-BR" dirty="0" smtClean="0"/>
              <a:t>50.000 </a:t>
            </a:r>
            <a:r>
              <a:rPr lang="pt-BR" dirty="0"/>
              <a:t>unidades do bem </a:t>
            </a:r>
            <a:r>
              <a:rPr lang="pt-BR" dirty="0" smtClean="0"/>
              <a:t>B</a:t>
            </a:r>
          </a:p>
          <a:p>
            <a:pPr lvl="1"/>
            <a:r>
              <a:rPr lang="pt-BR" dirty="0" smtClean="0"/>
              <a:t>30.000 unidades do bem C</a:t>
            </a:r>
            <a:endParaRPr lang="pt-BR" dirty="0"/>
          </a:p>
          <a:p>
            <a:endParaRPr lang="pt-BR" dirty="0"/>
          </a:p>
          <a:p>
            <a:r>
              <a:rPr lang="pt-BR" dirty="0"/>
              <a:t>Com base nos dados, pede-se para determinar os custos, despesas e gastos unitários pelo método de absorção.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76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custeio ABC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518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Sistema de custeio ABC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ABC: </a:t>
            </a:r>
            <a:r>
              <a:rPr lang="pt-BR" dirty="0"/>
              <a:t>Sigla em inglês para Custeio Baseado em Atividades. </a:t>
            </a:r>
          </a:p>
          <a:p>
            <a:endParaRPr lang="pt-BR" dirty="0"/>
          </a:p>
          <a:p>
            <a:r>
              <a:rPr lang="pt-BR" b="1" dirty="0"/>
              <a:t>Atividade</a:t>
            </a:r>
            <a:r>
              <a:rPr lang="pt-BR" dirty="0"/>
              <a:t>: </a:t>
            </a:r>
            <a:endParaRPr lang="pt-BR" dirty="0" smtClean="0"/>
          </a:p>
          <a:p>
            <a:pPr lvl="1"/>
            <a:r>
              <a:rPr lang="pt-BR" dirty="0" smtClean="0"/>
              <a:t>Definido </a:t>
            </a:r>
            <a:r>
              <a:rPr lang="pt-BR" dirty="0"/>
              <a:t>como o conjunto de atribuições, processos, tarefas e atividades que a empresa executa para obter determinado bem ou </a:t>
            </a:r>
            <a:r>
              <a:rPr lang="pt-BR" dirty="0" smtClean="0"/>
              <a:t>serviço.</a:t>
            </a:r>
          </a:p>
          <a:p>
            <a:pPr lvl="1"/>
            <a:r>
              <a:rPr lang="pt-BR" dirty="0" smtClean="0"/>
              <a:t>Ou seja</a:t>
            </a:r>
            <a:r>
              <a:rPr lang="pt-BR" dirty="0"/>
              <a:t>, </a:t>
            </a:r>
            <a:r>
              <a:rPr lang="pt-BR" dirty="0" smtClean="0"/>
              <a:t>o sistema ABC verifica como </a:t>
            </a:r>
            <a:r>
              <a:rPr lang="pt-BR" dirty="0"/>
              <a:t>a empresa aloca recursos (pessoas + matérias-primas + tecnologia + métodos/ processos) para obter um bem ou serviço.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0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Os recursos e os direcionadores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Os recursos usados representam custos, e serão alocados de acordo com os seus direcionadores.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/>
              <a:t>Direcionadores: </a:t>
            </a:r>
            <a:endParaRPr lang="pt-BR" b="1" dirty="0" smtClean="0"/>
          </a:p>
          <a:p>
            <a:pPr lvl="1"/>
            <a:r>
              <a:rPr lang="pt-BR" dirty="0" smtClean="0"/>
              <a:t>Ponto </a:t>
            </a:r>
            <a:r>
              <a:rPr lang="pt-BR" dirty="0"/>
              <a:t>chave para proceder com os cálculos. </a:t>
            </a:r>
            <a:endParaRPr lang="pt-BR" dirty="0" smtClean="0"/>
          </a:p>
          <a:p>
            <a:pPr lvl="1"/>
            <a:r>
              <a:rPr lang="pt-BR" dirty="0" smtClean="0"/>
              <a:t>Apesar </a:t>
            </a:r>
            <a:r>
              <a:rPr lang="pt-BR" dirty="0"/>
              <a:t>de não ser simples, ele permite a atribuição de rateio dos custos por atividades de acordo com os direcionadores adotados. </a:t>
            </a:r>
            <a:endParaRPr lang="pt-BR" dirty="0" smtClean="0"/>
          </a:p>
          <a:p>
            <a:pPr lvl="1"/>
            <a:r>
              <a:rPr lang="pt-BR" dirty="0" smtClean="0"/>
              <a:t>Os </a:t>
            </a:r>
            <a:r>
              <a:rPr lang="pt-BR" dirty="0"/>
              <a:t>direcionadores adotados podem ser por exemplo volume produzido, horas-máquina (Hm), horas-homens (</a:t>
            </a:r>
            <a:r>
              <a:rPr lang="pt-BR" dirty="0" err="1"/>
              <a:t>Hh</a:t>
            </a:r>
            <a:r>
              <a:rPr lang="pt-BR" dirty="0" smtClean="0"/>
              <a:t>), e </a:t>
            </a:r>
            <a:r>
              <a:rPr lang="pt-BR" dirty="0"/>
              <a:t>etc.</a:t>
            </a:r>
          </a:p>
          <a:p>
            <a:endParaRPr lang="pt-BR" dirty="0"/>
          </a:p>
          <a:p>
            <a:r>
              <a:rPr lang="pt-BR" dirty="0"/>
              <a:t>O sistema de custeio ABC permite que o custo seja visto através </a:t>
            </a:r>
            <a:r>
              <a:rPr lang="pt-BR" b="1" dirty="0"/>
              <a:t>da análise dos recursos e das atividades executadas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Isso </a:t>
            </a:r>
            <a:r>
              <a:rPr lang="pt-BR" dirty="0"/>
              <a:t>permite que as relações dos custos sejam visíveis, de forma a aperfeiçoar os processos produtivos, reduzindo os custos e deixando a empresa mais lucrativa e eficiente.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2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Premissas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Ele parte do princípio que todos os custos podem ser absorvidos por bens/ serviços que a empresa fornece.</a:t>
            </a:r>
          </a:p>
          <a:p>
            <a:endParaRPr lang="pt-BR" dirty="0"/>
          </a:p>
          <a:p>
            <a:r>
              <a:rPr lang="pt-BR" dirty="0"/>
              <a:t>Basicamente, para sua realização, é preciso:</a:t>
            </a:r>
          </a:p>
          <a:p>
            <a:pPr lvl="1"/>
            <a:r>
              <a:rPr lang="pt-BR" dirty="0"/>
              <a:t>Identificar atividades</a:t>
            </a:r>
          </a:p>
          <a:p>
            <a:pPr lvl="1"/>
            <a:r>
              <a:rPr lang="pt-BR" dirty="0"/>
              <a:t>Levantar informações sobre atividades</a:t>
            </a:r>
          </a:p>
          <a:p>
            <a:pPr lvl="1"/>
            <a:r>
              <a:rPr lang="pt-BR" dirty="0"/>
              <a:t>Valorar recursos</a:t>
            </a:r>
          </a:p>
          <a:p>
            <a:pPr lvl="1"/>
            <a:r>
              <a:rPr lang="pt-BR" dirty="0"/>
              <a:t>Alocar os recursos aos objetos de custeio</a:t>
            </a:r>
          </a:p>
          <a:p>
            <a:pPr lvl="1"/>
            <a:r>
              <a:rPr lang="pt-BR" dirty="0"/>
              <a:t>Calcular custo (gasto) unitário geral 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54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de custeio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46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dirty="0"/>
              <a:t>Uma fábrica de móveis produz 3 modelos diferentes (MA, MB e MC), para os quais se obteve as seguintes informações referente a um determinado período: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lvl="0"/>
            <a:r>
              <a:rPr lang="pt-BR" b="1" dirty="0"/>
              <a:t>Quantidade produzida: </a:t>
            </a:r>
            <a:endParaRPr lang="pt-BR" b="1" dirty="0" smtClean="0"/>
          </a:p>
          <a:p>
            <a:pPr lvl="1"/>
            <a:r>
              <a:rPr lang="pt-BR" dirty="0" smtClean="0"/>
              <a:t>MA </a:t>
            </a:r>
            <a:r>
              <a:rPr lang="pt-BR" dirty="0"/>
              <a:t>= 16 </a:t>
            </a:r>
            <a:r>
              <a:rPr lang="pt-BR" dirty="0" smtClean="0"/>
              <a:t>unidades</a:t>
            </a:r>
          </a:p>
          <a:p>
            <a:pPr lvl="1"/>
            <a:r>
              <a:rPr lang="pt-BR" dirty="0" smtClean="0"/>
              <a:t>MB </a:t>
            </a:r>
            <a:r>
              <a:rPr lang="pt-BR" dirty="0"/>
              <a:t>= 8 </a:t>
            </a:r>
            <a:r>
              <a:rPr lang="pt-BR" dirty="0" smtClean="0"/>
              <a:t>unidades</a:t>
            </a:r>
          </a:p>
          <a:p>
            <a:pPr lvl="1"/>
            <a:r>
              <a:rPr lang="pt-BR" dirty="0" smtClean="0"/>
              <a:t>MC </a:t>
            </a:r>
            <a:r>
              <a:rPr lang="pt-BR" dirty="0"/>
              <a:t>= 10 </a:t>
            </a:r>
            <a:r>
              <a:rPr lang="pt-BR" dirty="0" smtClean="0"/>
              <a:t>unidades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Consumo </a:t>
            </a:r>
            <a:r>
              <a:rPr lang="pt-BR" b="1" dirty="0"/>
              <a:t>de matéria-prima (MP): </a:t>
            </a:r>
            <a:endParaRPr lang="pt-BR" b="1" dirty="0" smtClean="0"/>
          </a:p>
          <a:p>
            <a:pPr lvl="1"/>
            <a:r>
              <a:rPr lang="pt-BR" dirty="0" smtClean="0"/>
              <a:t>MA </a:t>
            </a:r>
            <a:r>
              <a:rPr lang="pt-BR" dirty="0"/>
              <a:t>= R$ </a:t>
            </a:r>
            <a:r>
              <a:rPr lang="pt-BR" dirty="0" smtClean="0"/>
              <a:t>3.280,00</a:t>
            </a:r>
            <a:endParaRPr lang="pt-BR" dirty="0"/>
          </a:p>
          <a:p>
            <a:pPr lvl="1"/>
            <a:r>
              <a:rPr lang="pt-BR" dirty="0" smtClean="0"/>
              <a:t>MB </a:t>
            </a:r>
            <a:r>
              <a:rPr lang="pt-BR" dirty="0"/>
              <a:t>= R$ </a:t>
            </a:r>
            <a:r>
              <a:rPr lang="pt-BR" dirty="0" smtClean="0"/>
              <a:t>2.760,00 </a:t>
            </a:r>
          </a:p>
          <a:p>
            <a:pPr lvl="1"/>
            <a:r>
              <a:rPr lang="pt-BR" dirty="0" smtClean="0"/>
              <a:t>MC </a:t>
            </a:r>
            <a:r>
              <a:rPr lang="pt-BR" dirty="0"/>
              <a:t>= R$ </a:t>
            </a:r>
            <a:r>
              <a:rPr lang="pt-BR" dirty="0" smtClean="0"/>
              <a:t>2.820,00</a:t>
            </a:r>
            <a:endParaRPr lang="pt-BR" dirty="0"/>
          </a:p>
          <a:p>
            <a:pPr lvl="0"/>
            <a:endParaRPr lang="pt-BR" b="1" dirty="0" smtClean="0"/>
          </a:p>
          <a:p>
            <a:pPr lvl="0"/>
            <a:r>
              <a:rPr lang="pt-BR" b="1" dirty="0" smtClean="0"/>
              <a:t>Utilização </a:t>
            </a:r>
            <a:r>
              <a:rPr lang="pt-BR" b="1" dirty="0"/>
              <a:t>de mão de obra direta (MOD): </a:t>
            </a:r>
            <a:endParaRPr lang="pt-BR" b="1" dirty="0" smtClean="0"/>
          </a:p>
          <a:p>
            <a:pPr lvl="1"/>
            <a:r>
              <a:rPr lang="pt-BR" dirty="0" smtClean="0"/>
              <a:t>MA </a:t>
            </a:r>
            <a:r>
              <a:rPr lang="pt-BR" dirty="0"/>
              <a:t>= R$ 2.450 </a:t>
            </a:r>
            <a:r>
              <a:rPr lang="pt-BR" dirty="0" err="1" smtClean="0"/>
              <a:t>Hh</a:t>
            </a:r>
            <a:endParaRPr lang="pt-BR" dirty="0" smtClean="0"/>
          </a:p>
          <a:p>
            <a:pPr lvl="1"/>
            <a:r>
              <a:rPr lang="pt-BR" dirty="0" smtClean="0"/>
              <a:t>MB </a:t>
            </a:r>
            <a:r>
              <a:rPr lang="pt-BR" dirty="0"/>
              <a:t>= R$ 1.850 </a:t>
            </a:r>
            <a:r>
              <a:rPr lang="pt-BR" dirty="0" err="1" smtClean="0"/>
              <a:t>Hh</a:t>
            </a:r>
            <a:endParaRPr lang="pt-BR" dirty="0" smtClean="0"/>
          </a:p>
          <a:p>
            <a:pPr lvl="1"/>
            <a:r>
              <a:rPr lang="pt-BR" dirty="0" smtClean="0"/>
              <a:t>MC </a:t>
            </a:r>
            <a:r>
              <a:rPr lang="pt-BR" dirty="0"/>
              <a:t>= R$ 1.980 </a:t>
            </a:r>
            <a:r>
              <a:rPr lang="pt-BR" dirty="0" err="1" smtClean="0"/>
              <a:t>Hh</a:t>
            </a:r>
            <a:endParaRPr lang="pt-BR" dirty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Custo </a:t>
            </a:r>
            <a:r>
              <a:rPr lang="pt-BR" dirty="0"/>
              <a:t>das atividades desenvolvidas </a:t>
            </a:r>
            <a:r>
              <a:rPr lang="pt-BR" i="1" u="sng" dirty="0"/>
              <a:t>(tabela ao lado)</a:t>
            </a:r>
            <a:r>
              <a:rPr lang="pt-BR" dirty="0"/>
              <a:t>:</a:t>
            </a:r>
          </a:p>
          <a:p>
            <a:pPr lvl="0"/>
            <a:endParaRPr lang="pt-BR" dirty="0"/>
          </a:p>
          <a:p>
            <a:pPr marL="0" indent="0">
              <a:buNone/>
            </a:pPr>
            <a:r>
              <a:rPr lang="pt-BR" dirty="0"/>
              <a:t>Com base nos dados apresentados pergunta-se: Qual o custo unitário de cada modelo de produto pelo método ABC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20</a:t>
            </a:fld>
            <a:endParaRPr lang="pt-BR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348" y="1986735"/>
            <a:ext cx="5844590" cy="1556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2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Resolução do exemplo – </a:t>
            </a:r>
            <a:r>
              <a:rPr lang="pt-BR" b="1" dirty="0" smtClean="0"/>
              <a:t>Etapa 1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/>
              <a:t>ETAPA 1: </a:t>
            </a:r>
            <a:r>
              <a:rPr lang="pt-BR" dirty="0"/>
              <a:t>Identificar as atividades e os respetivos custos.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A informação está localizada </a:t>
            </a:r>
            <a:r>
              <a:rPr lang="pt-BR" dirty="0"/>
              <a:t>na tabela dos dados do exercício.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92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</a:t>
            </a:r>
            <a:r>
              <a:rPr lang="pt-BR" b="1" dirty="0" smtClean="0"/>
              <a:t>– Etapa 2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BR" b="1" dirty="0"/>
              <a:t>ETAPA 2:</a:t>
            </a:r>
            <a:r>
              <a:rPr lang="pt-BR" dirty="0"/>
              <a:t> Identificar os geradores de </a:t>
            </a:r>
            <a:r>
              <a:rPr lang="pt-BR" dirty="0" smtClean="0"/>
              <a:t>custo:</a:t>
            </a:r>
          </a:p>
          <a:p>
            <a:pPr lvl="1"/>
            <a:r>
              <a:rPr lang="pt-BR" dirty="0" smtClean="0"/>
              <a:t>Após </a:t>
            </a:r>
            <a:r>
              <a:rPr lang="pt-BR" dirty="0"/>
              <a:t>conhecermos as atividades, é necessário saber quais os respectivos geradores de custo para conseguirmos assim apurar o custo unitário de cada atividade de forma a adicionar o seu custo aos diversos modelos produzidos pela empresa. Dessa forma, teríamos:</a:t>
            </a:r>
          </a:p>
          <a:p>
            <a:pPr lvl="2"/>
            <a:r>
              <a:rPr lang="pt-BR" dirty="0" smtClean="0"/>
              <a:t>Atividades </a:t>
            </a:r>
            <a:r>
              <a:rPr lang="pt-BR" dirty="0"/>
              <a:t>de separação total de 120 Hm (60 + 28 + 32). O respectivo custo da atividade de separação é de R$ 5.340,00. Este valor dividido por 120 Hm é igual a R$ </a:t>
            </a:r>
            <a:r>
              <a:rPr lang="pt-BR" dirty="0" smtClean="0"/>
              <a:t>44,50.</a:t>
            </a:r>
          </a:p>
          <a:p>
            <a:pPr lvl="2"/>
            <a:r>
              <a:rPr lang="pt-BR" dirty="0" smtClean="0"/>
              <a:t>O </a:t>
            </a:r>
            <a:r>
              <a:rPr lang="pt-BR" dirty="0"/>
              <a:t>mesmo </a:t>
            </a:r>
            <a:r>
              <a:rPr lang="pt-BR" dirty="0" smtClean="0"/>
              <a:t>raciocino </a:t>
            </a:r>
            <a:r>
              <a:rPr lang="pt-BR" dirty="0"/>
              <a:t>vale para os demais casos. </a:t>
            </a:r>
            <a:endParaRPr lang="pt-BR" dirty="0" smtClean="0"/>
          </a:p>
          <a:p>
            <a:pPr lvl="2"/>
            <a:r>
              <a:rPr lang="pt-BR" dirty="0" smtClean="0"/>
              <a:t>Dados </a:t>
            </a:r>
            <a:r>
              <a:rPr lang="pt-BR" dirty="0"/>
              <a:t>consolidados na tabela que segue.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66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</a:t>
            </a:r>
            <a:r>
              <a:rPr lang="pt-BR" b="1" dirty="0" smtClean="0"/>
              <a:t>– Etapa 2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23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5" y="1485808"/>
            <a:ext cx="8741210" cy="2942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0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</a:t>
            </a:r>
            <a:r>
              <a:rPr lang="pt-BR" b="1" dirty="0" smtClean="0"/>
              <a:t>– Etapa 3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ETAPA 3: </a:t>
            </a:r>
            <a:r>
              <a:rPr lang="pt-BR" dirty="0"/>
              <a:t>Adicionar custo das atividades aos produtos.</a:t>
            </a:r>
          </a:p>
          <a:p>
            <a:pPr lvl="1"/>
            <a:r>
              <a:rPr lang="pt-BR" b="1" dirty="0"/>
              <a:t>Para o produto A:</a:t>
            </a:r>
          </a:p>
          <a:p>
            <a:pPr lvl="2"/>
            <a:r>
              <a:rPr lang="pt-BR" dirty="0"/>
              <a:t>Separação: R$ 44,50 * 60 Hm = R$ 2.670,00</a:t>
            </a:r>
          </a:p>
          <a:p>
            <a:pPr lvl="2"/>
            <a:r>
              <a:rPr lang="pt-BR" dirty="0"/>
              <a:t>Montagem: R$ 3,30 * 480 </a:t>
            </a:r>
            <a:r>
              <a:rPr lang="pt-BR" dirty="0" err="1"/>
              <a:t>Hh</a:t>
            </a:r>
            <a:r>
              <a:rPr lang="pt-BR" dirty="0"/>
              <a:t> = R$ 1.584,00</a:t>
            </a:r>
          </a:p>
          <a:p>
            <a:pPr lvl="2"/>
            <a:r>
              <a:rPr lang="pt-BR" dirty="0"/>
              <a:t>Acabamento: R$ 90,00 * 16 unidades = R$ 1.440,00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lvl="1"/>
            <a:r>
              <a:rPr lang="pt-BR" b="1" dirty="0"/>
              <a:t>Para o produto B:</a:t>
            </a:r>
          </a:p>
          <a:p>
            <a:pPr lvl="2"/>
            <a:r>
              <a:rPr lang="pt-BR" dirty="0"/>
              <a:t>Separação: R$ 44,50 * 28 Hm = R$ 1.246,00</a:t>
            </a:r>
          </a:p>
          <a:p>
            <a:pPr lvl="2"/>
            <a:r>
              <a:rPr lang="pt-BR" dirty="0"/>
              <a:t>Montagem: R$ 3,30 * 240 </a:t>
            </a:r>
            <a:r>
              <a:rPr lang="pt-BR" dirty="0" err="1"/>
              <a:t>Hh</a:t>
            </a:r>
            <a:r>
              <a:rPr lang="pt-BR" dirty="0"/>
              <a:t> = R$ 792,00</a:t>
            </a:r>
          </a:p>
          <a:p>
            <a:pPr lvl="2"/>
            <a:r>
              <a:rPr lang="pt-BR" dirty="0"/>
              <a:t>Acabamento: R$ 90,00 * 8 unidades = R$ 720,00</a:t>
            </a:r>
          </a:p>
          <a:p>
            <a:endParaRPr lang="pt-BR" dirty="0"/>
          </a:p>
          <a:p>
            <a:pPr lvl="1"/>
            <a:r>
              <a:rPr lang="pt-BR" b="1" dirty="0"/>
              <a:t>Para o produto C:</a:t>
            </a:r>
          </a:p>
          <a:p>
            <a:pPr lvl="2"/>
            <a:r>
              <a:rPr lang="pt-BR" dirty="0"/>
              <a:t>Separação: R$ 44,50 * 32 Hm = R$ 1.424,00</a:t>
            </a:r>
          </a:p>
          <a:p>
            <a:pPr lvl="2"/>
            <a:r>
              <a:rPr lang="pt-BR" dirty="0"/>
              <a:t>Montagem: R$ 3,30 * 280 </a:t>
            </a:r>
            <a:r>
              <a:rPr lang="pt-BR" dirty="0" err="1"/>
              <a:t>Hh</a:t>
            </a:r>
            <a:r>
              <a:rPr lang="pt-BR" dirty="0"/>
              <a:t> = R$ 924,00</a:t>
            </a:r>
          </a:p>
          <a:p>
            <a:pPr lvl="2"/>
            <a:r>
              <a:rPr lang="pt-BR" dirty="0"/>
              <a:t>Acabamento: R$ 90,00 * 10 unidades = R$ 900,00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46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Resolução do exemplo </a:t>
            </a:r>
            <a:r>
              <a:rPr lang="pt-BR" b="1" dirty="0" smtClean="0"/>
              <a:t>– Etapa 4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86754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pt-BR" b="1" dirty="0"/>
              <a:t>ETAPA 4: </a:t>
            </a:r>
            <a:r>
              <a:rPr lang="pt-BR" dirty="0"/>
              <a:t>Incluir os Custos Diretos de cada produto (matéria-prima (MP) + mão-de-obra direta MOD)) e apurar o Custo do Produto Acabado.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25</a:t>
            </a:fld>
            <a:endParaRPr lang="pt-BR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92" y="2171666"/>
            <a:ext cx="8566562" cy="257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9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b="1" dirty="0"/>
              <a:t>Exemplo 2 – Exercício do livro institucional (faça você mesmo, página 119).</a:t>
            </a:r>
            <a:endParaRPr lang="pt-BR" dirty="0"/>
          </a:p>
          <a:p>
            <a:endParaRPr lang="pt-BR" dirty="0"/>
          </a:p>
          <a:p>
            <a:r>
              <a:rPr lang="pt-BR" dirty="0"/>
              <a:t>Uma empresa de alimentos produz os produtos “A” e “B”. Os custos diretos para os produtos foram respectivamente R$ 0,90 e R$ 1,20. Custos indiretos foram: Controle de qualidade: 30.000,00; planejamento de produção: 50.000,00; energia: 9.000,00. Os direcionadores para cada atividade foram: </a:t>
            </a:r>
          </a:p>
          <a:p>
            <a:pPr lvl="1"/>
            <a:r>
              <a:rPr lang="pt-BR" dirty="0"/>
              <a:t>Nº de lotes produzidos = 1.900 prod. “A” e 1.100 prod. “B”</a:t>
            </a:r>
          </a:p>
          <a:p>
            <a:pPr lvl="1"/>
            <a:r>
              <a:rPr lang="pt-BR" dirty="0"/>
              <a:t>Nº de produtos produzidos = 12.000 prod. “A” e 8.000 prod. “B”</a:t>
            </a:r>
          </a:p>
          <a:p>
            <a:pPr lvl="1"/>
            <a:r>
              <a:rPr lang="pt-BR" dirty="0"/>
              <a:t>Quantidade de horas de funcionamento das máquinas: 180 prod. “A” e 270 prod. “B”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Determinar o custo indireto unitário e o custo unitário geral (direto + indireto) de cada produto.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2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Resolução da atividade</a:t>
            </a:r>
            <a:endParaRPr lang="pt-BR" b="1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3" y="1128337"/>
            <a:ext cx="8969895" cy="1462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3" y="2643758"/>
            <a:ext cx="8969895" cy="2201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5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custeio variável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2.4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1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Empresas, no seu processo de gestão e para otimizar os seus resultados, se preocupam com os seus gastos de produção, prestação de serviços e de processos envolvidos nas atividades.</a:t>
            </a:r>
          </a:p>
          <a:p>
            <a:endParaRPr lang="pt-BR" dirty="0" smtClean="0"/>
          </a:p>
          <a:p>
            <a:r>
              <a:rPr lang="pt-BR" b="1" dirty="0" smtClean="0"/>
              <a:t>Tipos de Gastos:</a:t>
            </a:r>
            <a:endParaRPr lang="pt-BR" b="1" dirty="0"/>
          </a:p>
          <a:p>
            <a:pPr lvl="1"/>
            <a:r>
              <a:rPr lang="pt-BR" b="1" dirty="0" smtClean="0"/>
              <a:t>Fixos: </a:t>
            </a:r>
            <a:r>
              <a:rPr lang="pt-BR" dirty="0" smtClean="0"/>
              <a:t>Eles ocorrem </a:t>
            </a:r>
            <a:r>
              <a:rPr lang="pt-BR" dirty="0"/>
              <a:t>independentemente de existir ou não produção ou venda do produto em questão. Dessa forma, o valor total do gasto não se altera. </a:t>
            </a:r>
            <a:r>
              <a:rPr lang="pt-BR" b="1" dirty="0" smtClean="0"/>
              <a:t>Exemplo: </a:t>
            </a:r>
            <a:r>
              <a:rPr lang="pt-BR" dirty="0" smtClean="0"/>
              <a:t>gastos </a:t>
            </a:r>
            <a:r>
              <a:rPr lang="pt-BR" dirty="0"/>
              <a:t>com aluguel.</a:t>
            </a:r>
          </a:p>
          <a:p>
            <a:endParaRPr lang="pt-BR" dirty="0"/>
          </a:p>
          <a:p>
            <a:pPr lvl="1"/>
            <a:r>
              <a:rPr lang="pt-BR" b="1" dirty="0" smtClean="0"/>
              <a:t>Variáveis:</a:t>
            </a:r>
            <a:r>
              <a:rPr lang="pt-BR" dirty="0" smtClean="0"/>
              <a:t> </a:t>
            </a:r>
            <a:r>
              <a:rPr lang="pt-BR" dirty="0"/>
              <a:t>decorrem do volume de produção ou venda de um produto. </a:t>
            </a:r>
            <a:r>
              <a:rPr lang="pt-BR" b="1" dirty="0" smtClean="0"/>
              <a:t>Exemplo: </a:t>
            </a:r>
            <a:r>
              <a:rPr lang="pt-BR" dirty="0" smtClean="0"/>
              <a:t>compra </a:t>
            </a:r>
            <a:r>
              <a:rPr lang="pt-BR" dirty="0"/>
              <a:t>de matéria-prima para produção.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lvl="1"/>
            <a:r>
              <a:rPr lang="pt-BR" b="1" dirty="0" smtClean="0"/>
              <a:t>Mistos: </a:t>
            </a:r>
            <a:r>
              <a:rPr lang="pt-BR" dirty="0" smtClean="0"/>
              <a:t>uma </a:t>
            </a:r>
            <a:r>
              <a:rPr lang="pt-BR" dirty="0"/>
              <a:t>parte do gasto </a:t>
            </a:r>
            <a:r>
              <a:rPr lang="pt-BR" dirty="0" smtClean="0"/>
              <a:t>pode ser fixa e outra variável</a:t>
            </a:r>
            <a:r>
              <a:rPr lang="pt-BR" dirty="0"/>
              <a:t>. </a:t>
            </a:r>
            <a:r>
              <a:rPr lang="pt-BR" b="1" dirty="0"/>
              <a:t>Exemplo: </a:t>
            </a:r>
            <a:r>
              <a:rPr lang="pt-BR" dirty="0"/>
              <a:t>energia elétrica.</a:t>
            </a:r>
          </a:p>
          <a:p>
            <a:endParaRPr lang="pt-BR" dirty="0"/>
          </a:p>
          <a:p>
            <a:r>
              <a:rPr lang="pt-BR" dirty="0" smtClean="0"/>
              <a:t>Nesta seção, veremos o sistema de custeio que tenta separar </a:t>
            </a:r>
            <a:r>
              <a:rPr lang="pt-BR" dirty="0"/>
              <a:t>os </a:t>
            </a:r>
            <a:r>
              <a:rPr lang="pt-BR" dirty="0" smtClean="0"/>
              <a:t>gastos </a:t>
            </a:r>
            <a:r>
              <a:rPr lang="pt-BR" dirty="0"/>
              <a:t>unitários em fixos e variáveis.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6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Objetivo: </a:t>
            </a:r>
            <a:endParaRPr lang="pt-BR" b="1" dirty="0" smtClean="0"/>
          </a:p>
          <a:p>
            <a:pPr lvl="1"/>
            <a:r>
              <a:rPr lang="pt-BR" dirty="0" smtClean="0"/>
              <a:t>Coletar</a:t>
            </a:r>
            <a:r>
              <a:rPr lang="pt-BR" dirty="0"/>
              <a:t>, classificar e organizar os dados sobre os gastos da organização. </a:t>
            </a:r>
          </a:p>
          <a:p>
            <a:endParaRPr lang="pt-BR" dirty="0"/>
          </a:p>
          <a:p>
            <a:r>
              <a:rPr lang="pt-BR" b="1" dirty="0"/>
              <a:t>Finalidade: </a:t>
            </a:r>
            <a:endParaRPr lang="pt-BR" b="1" dirty="0" smtClean="0"/>
          </a:p>
          <a:p>
            <a:pPr lvl="1"/>
            <a:r>
              <a:rPr lang="pt-BR" dirty="0" smtClean="0"/>
              <a:t>Ele serve </a:t>
            </a:r>
            <a:r>
              <a:rPr lang="pt-BR" dirty="0"/>
              <a:t>para entender o comportamento dos gastos </a:t>
            </a:r>
            <a:r>
              <a:rPr lang="pt-BR" dirty="0" smtClean="0"/>
              <a:t>da empresa;</a:t>
            </a:r>
          </a:p>
          <a:p>
            <a:pPr lvl="1"/>
            <a:r>
              <a:rPr lang="pt-BR" dirty="0" smtClean="0"/>
              <a:t>Para </a:t>
            </a:r>
            <a:r>
              <a:rPr lang="pt-BR" dirty="0"/>
              <a:t>a tomada de decisão empresarial, de forma a otimizar os gastos que a empresa incorre. 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elementos que compõe o sistema de custos são: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Sistemas de custeio</a:t>
            </a:r>
            <a:endParaRPr lang="pt-BR" b="1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0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Em um comércio, foram recolhidos os seguintes dados.</a:t>
            </a:r>
          </a:p>
          <a:p>
            <a:pPr lvl="1"/>
            <a:r>
              <a:rPr lang="pt-BR" dirty="0"/>
              <a:t>Custo fixo de R$ 1.000,00. </a:t>
            </a:r>
          </a:p>
          <a:p>
            <a:pPr lvl="1"/>
            <a:r>
              <a:rPr lang="pt-BR" dirty="0"/>
              <a:t>Custo variável (custo da mercadoria) de R$ 15,00 por unidade. </a:t>
            </a:r>
          </a:p>
          <a:p>
            <a:endParaRPr lang="pt-BR" dirty="0"/>
          </a:p>
          <a:p>
            <a:r>
              <a:rPr lang="pt-BR" dirty="0"/>
              <a:t>As quantidades estimadas de vendas de mercadorias foram de 400 unidades para o mês 1 e 800 unidades para o mês 2.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Gestor deseja fazer simulação de vendas e relacionar estás vendas ao seus gastos.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Com </a:t>
            </a:r>
            <a:r>
              <a:rPr lang="pt-BR" dirty="0"/>
              <a:t>base nos dados, qual será o custo total e o custo unitário para a parte fixa e variável?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1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1</a:t>
            </a:r>
            <a:endParaRPr lang="pt-BR" b="1" dirty="0"/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642140"/>
              </p:ext>
            </p:extLst>
          </p:nvPr>
        </p:nvGraphicFramePr>
        <p:xfrm>
          <a:off x="457483" y="1200150"/>
          <a:ext cx="8229035" cy="1127760"/>
        </p:xfrm>
        <a:graphic>
          <a:graphicData uri="http://schemas.openxmlformats.org/drawingml/2006/table">
            <a:tbl>
              <a:tblPr firstCol="1" bandRow="1">
                <a:tableStyleId>{5940675A-B579-460E-94D1-54222C63F5DA}</a:tableStyleId>
              </a:tblPr>
              <a:tblGrid>
                <a:gridCol w="1159439"/>
                <a:gridCol w="1159439"/>
                <a:gridCol w="1159439"/>
                <a:gridCol w="1159439"/>
                <a:gridCol w="1215920"/>
                <a:gridCol w="1215920"/>
                <a:gridCol w="1159439"/>
              </a:tblGrid>
              <a:tr h="1935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b="1" dirty="0" err="1" smtClean="0">
                          <a:effectLst/>
                          <a:latin typeface="+mn-lt"/>
                        </a:rPr>
                        <a:t>Qtdade</a:t>
                      </a:r>
                      <a:r>
                        <a:rPr lang="pt-BR" sz="1300" b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t-BR" sz="1300" b="1" dirty="0">
                          <a:effectLst/>
                          <a:latin typeface="+mn-lt"/>
                        </a:rPr>
                        <a:t>estimada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Custo total (R$)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Custo unitário/peça (R$)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35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Fixo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Variável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Total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Fixo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Variável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Total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</a:tr>
              <a:tr h="362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400 un.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1.000,00</a:t>
                      </a:r>
                      <a:endParaRPr lang="pt-BR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6.000,00</a:t>
                      </a:r>
                      <a:endParaRPr lang="pt-BR" sz="13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100" i="1" dirty="0" smtClean="0">
                          <a:effectLst/>
                          <a:latin typeface="+mn-lt"/>
                        </a:rPr>
                        <a:t>15 * 400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7.000,00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100" i="1" dirty="0" smtClean="0">
                          <a:effectLst/>
                          <a:latin typeface="+mn-lt"/>
                        </a:rPr>
                        <a:t>1.000 + 6.000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2,50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100" i="1" dirty="0" smtClean="0">
                          <a:effectLst/>
                          <a:latin typeface="+mn-lt"/>
                        </a:rPr>
                        <a:t>1.000 / 400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15,00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100" i="1" dirty="0" smtClean="0">
                          <a:effectLst/>
                          <a:latin typeface="+mn-lt"/>
                        </a:rPr>
                        <a:t>6.000 / 400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17,50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 smtClean="0">
                          <a:effectLst/>
                          <a:latin typeface="+mn-lt"/>
                        </a:rPr>
                        <a:t>(2,5 + 15)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</a:tr>
              <a:tr h="362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800 un.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  <a:ea typeface="Times New Roman"/>
                        </a:rPr>
                        <a:t>1.000,00</a:t>
                      </a:r>
                      <a:endParaRPr lang="pt-BR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12.000,00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100" i="1" dirty="0" smtClean="0">
                          <a:effectLst/>
                          <a:latin typeface="+mn-lt"/>
                        </a:rPr>
                        <a:t>15 * 800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13.000,00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 smtClean="0">
                          <a:effectLst/>
                          <a:latin typeface="+mn-lt"/>
                        </a:rPr>
                        <a:t>(1.000 + 12.000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1,25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100" i="1" dirty="0" smtClean="0">
                          <a:effectLst/>
                          <a:latin typeface="+mn-lt"/>
                        </a:rPr>
                        <a:t>1.000 / 800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15,00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100" i="1" dirty="0" smtClean="0">
                          <a:effectLst/>
                          <a:latin typeface="+mn-lt"/>
                        </a:rPr>
                        <a:t>12.000 / 800</a:t>
                      </a:r>
                      <a:r>
                        <a:rPr lang="pt-BR" sz="1100" i="1" dirty="0">
                          <a:effectLst/>
                          <a:latin typeface="+mn-lt"/>
                        </a:rPr>
                        <a:t>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16,25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 smtClean="0">
                          <a:effectLst/>
                          <a:latin typeface="+mn-lt"/>
                        </a:rPr>
                        <a:t>(1,25 + 15)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7207" marR="57207" marT="0" marB="0" anchor="ctr"/>
                </a:tc>
              </a:tr>
            </a:tbl>
          </a:graphicData>
        </a:graphic>
      </p:graphicFrame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31</a:t>
            </a:fld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43192" y="2571749"/>
            <a:ext cx="8343324" cy="2271907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pt-BR" b="1" dirty="0" smtClean="0"/>
              <a:t>Observações:</a:t>
            </a:r>
          </a:p>
          <a:p>
            <a:pPr marL="272125" indent="-272125">
              <a:buAutoNum type="arabicPeriod"/>
            </a:pPr>
            <a:r>
              <a:rPr lang="pt-BR" b="1" dirty="0" smtClean="0"/>
              <a:t>Custo variável: </a:t>
            </a:r>
            <a:r>
              <a:rPr lang="pt-BR" dirty="0" smtClean="0"/>
              <a:t>O CV</a:t>
            </a:r>
            <a:r>
              <a:rPr lang="pt-BR" b="1" dirty="0" smtClean="0"/>
              <a:t> </a:t>
            </a:r>
            <a:r>
              <a:rPr lang="pt-BR" dirty="0"/>
              <a:t>unitário não se </a:t>
            </a:r>
            <a:r>
              <a:rPr lang="pt-BR" dirty="0" smtClean="0"/>
              <a:t>altera.</a:t>
            </a:r>
          </a:p>
          <a:p>
            <a:pPr marL="272125" indent="-272125">
              <a:buAutoNum type="arabicPeriod"/>
            </a:pPr>
            <a:r>
              <a:rPr lang="pt-BR" b="1" dirty="0" smtClean="0"/>
              <a:t>Custo fixo: </a:t>
            </a:r>
            <a:r>
              <a:rPr lang="pt-BR" dirty="0" smtClean="0"/>
              <a:t>O CF</a:t>
            </a:r>
            <a:r>
              <a:rPr lang="pt-BR" b="1" dirty="0" smtClean="0"/>
              <a:t> </a:t>
            </a:r>
            <a:r>
              <a:rPr lang="pt-BR" dirty="0"/>
              <a:t>unitário é </a:t>
            </a:r>
            <a:r>
              <a:rPr lang="pt-BR" dirty="0" smtClean="0"/>
              <a:t>decrescente, ou seja, aumentando produção o custo fixo por item diminui.</a:t>
            </a:r>
            <a:endParaRPr lang="pt-BR" dirty="0"/>
          </a:p>
          <a:p>
            <a:pPr marL="272125" indent="-272125">
              <a:buAutoNum type="arabicPeriod"/>
            </a:pPr>
            <a:r>
              <a:rPr lang="pt-BR" b="1" dirty="0" smtClean="0"/>
              <a:t>Custo total: </a:t>
            </a:r>
            <a:r>
              <a:rPr lang="pt-BR" dirty="0" smtClean="0"/>
              <a:t>O CT</a:t>
            </a:r>
            <a:r>
              <a:rPr lang="pt-BR" b="1" dirty="0" smtClean="0"/>
              <a:t> </a:t>
            </a:r>
            <a:r>
              <a:rPr lang="pt-BR" dirty="0"/>
              <a:t>unitário é </a:t>
            </a:r>
            <a:r>
              <a:rPr lang="pt-BR" dirty="0" smtClean="0"/>
              <a:t>decrescente, ou seja, aumentando a produção o custo total por item diminui.</a:t>
            </a:r>
            <a:endParaRPr lang="pt-BR" dirty="0"/>
          </a:p>
          <a:p>
            <a:pPr marL="272125" indent="-272125">
              <a:buAutoNum type="arabicPeriod"/>
            </a:pPr>
            <a:r>
              <a:rPr lang="pt-BR" b="1" dirty="0" smtClean="0"/>
              <a:t>Lucratividade: </a:t>
            </a:r>
            <a:r>
              <a:rPr lang="pt-BR" dirty="0" smtClean="0"/>
              <a:t>Se o preço do produto permanecer inalterado, a lucratividade da empresa aumenta a medida que o volume produzido sobe.</a:t>
            </a:r>
          </a:p>
          <a:p>
            <a:pPr marL="272125" indent="-272125">
              <a:buAutoNum type="arabicPeriod"/>
            </a:pPr>
            <a:endParaRPr lang="pt-BR" dirty="0"/>
          </a:p>
          <a:p>
            <a:pPr lvl="0"/>
            <a:r>
              <a:rPr lang="pt-BR" dirty="0"/>
              <a:t>	</a:t>
            </a:r>
            <a:r>
              <a:rPr lang="pt-BR" dirty="0" smtClean="0"/>
              <a:t>Lucro = 	Receita 	– Gastos</a:t>
            </a:r>
          </a:p>
          <a:p>
            <a:pPr lvl="0"/>
            <a:r>
              <a:rPr lang="pt-BR" dirty="0"/>
              <a:t>	</a:t>
            </a:r>
            <a:r>
              <a:rPr lang="pt-BR" dirty="0" smtClean="0"/>
              <a:t>Lucro = 	</a:t>
            </a:r>
            <a:r>
              <a:rPr lang="pt-BR" dirty="0" err="1" smtClean="0"/>
              <a:t>p.x</a:t>
            </a:r>
            <a:r>
              <a:rPr lang="pt-BR" dirty="0" smtClean="0"/>
              <a:t> 	– (CF + </a:t>
            </a:r>
            <a:r>
              <a:rPr lang="pt-BR" dirty="0" err="1" smtClean="0"/>
              <a:t>CV.x</a:t>
            </a:r>
            <a:r>
              <a:rPr lang="pt-BR" dirty="0" smtClean="0"/>
              <a:t>)</a:t>
            </a:r>
            <a:endParaRPr lang="pt-BR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98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Exemplo 2 – mudança </a:t>
            </a:r>
            <a:r>
              <a:rPr lang="pt-BR" b="1" dirty="0" err="1" smtClean="0"/>
              <a:t>mix</a:t>
            </a:r>
            <a:r>
              <a:rPr lang="pt-BR" b="1" dirty="0" smtClean="0"/>
              <a:t> de vendas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Empresa do ramo têxtil </a:t>
            </a:r>
            <a:r>
              <a:rPr lang="pt-BR" dirty="0" smtClean="0"/>
              <a:t>produz e vende </a:t>
            </a:r>
            <a:r>
              <a:rPr lang="pt-BR" dirty="0"/>
              <a:t>dois produtos A e B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As vendas em jan./2015 foram de 500 unidades para PA e 1.000 unidades para PB.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Para fabricação dos seus produtos, a empresa precisa de:</a:t>
            </a:r>
          </a:p>
          <a:p>
            <a:pPr lvl="1"/>
            <a:r>
              <a:rPr lang="pt-BR" dirty="0" smtClean="0"/>
              <a:t>0,5 </a:t>
            </a:r>
            <a:r>
              <a:rPr lang="pt-BR" dirty="0"/>
              <a:t>hora para </a:t>
            </a:r>
            <a:r>
              <a:rPr lang="pt-BR" dirty="0" smtClean="0"/>
              <a:t>fabricar o PA e 1,0 hora para fabricar o PB.</a:t>
            </a:r>
          </a:p>
          <a:p>
            <a:pPr marL="362834" lvl="1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pPr lvl="0"/>
            <a:r>
              <a:rPr lang="pt-BR" dirty="0" smtClean="0"/>
              <a:t>Os custos para produção são da ordem de:</a:t>
            </a:r>
          </a:p>
          <a:p>
            <a:pPr lvl="1"/>
            <a:r>
              <a:rPr lang="pt-BR" dirty="0" smtClean="0"/>
              <a:t>CV para PA de R</a:t>
            </a:r>
            <a:r>
              <a:rPr lang="pt-BR" dirty="0"/>
              <a:t>$ </a:t>
            </a:r>
            <a:r>
              <a:rPr lang="pt-BR" dirty="0" smtClean="0"/>
              <a:t>5,00/unidade; CV para PB de R$ 3,00/unidade; e CF de R$ 5.000,00/mês, rateado com base no tempo de elaboração de cada produto.</a:t>
            </a:r>
          </a:p>
          <a:p>
            <a:pPr lvl="1"/>
            <a:endParaRPr lang="pt-BR" dirty="0"/>
          </a:p>
          <a:p>
            <a:r>
              <a:rPr lang="pt-BR" dirty="0" smtClean="0"/>
              <a:t>Com base nos dados, determinar:</a:t>
            </a:r>
          </a:p>
          <a:p>
            <a:pPr marL="771022" lvl="1" indent="-408188">
              <a:buFont typeface="+mj-lt"/>
              <a:buAutoNum type="alphaUcPeriod"/>
            </a:pPr>
            <a:r>
              <a:rPr lang="pt-BR" dirty="0" smtClean="0"/>
              <a:t>O custo unitário de cada produto.</a:t>
            </a:r>
          </a:p>
          <a:p>
            <a:pPr marL="771022" lvl="1" indent="-408188">
              <a:buFont typeface="+mj-lt"/>
              <a:buAutoNum type="alphaUcPeriod"/>
            </a:pPr>
            <a:r>
              <a:rPr lang="pt-BR" dirty="0" smtClean="0"/>
              <a:t>Refazer os cálculos para um cenário de 20% de aumento de produção e vendas do PA.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2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Resolução do exemplo 2</a:t>
            </a:r>
            <a:endParaRPr lang="pt-BR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37600"/>
              </p:ext>
            </p:extLst>
          </p:nvPr>
        </p:nvGraphicFramePr>
        <p:xfrm>
          <a:off x="343192" y="1062402"/>
          <a:ext cx="8514761" cy="1295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6484"/>
                <a:gridCol w="966003"/>
                <a:gridCol w="966003"/>
                <a:gridCol w="966003"/>
                <a:gridCol w="1200067"/>
                <a:gridCol w="1200067"/>
                <a:gridCol w="1200067"/>
                <a:gridCol w="1200067"/>
              </a:tblGrid>
              <a:tr h="1935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Produto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Qtdade un.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Tempo fabricação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Custos (em R$)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35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Unit. (h)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Total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Fixo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Variável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Total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Unitário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33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A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500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0,5</a:t>
                      </a:r>
                      <a:endParaRPr lang="pt-BR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250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(500*0,5)</a:t>
                      </a:r>
                      <a:endParaRPr lang="pt-BR" sz="9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1.000,00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5.000/1.250</a:t>
                      </a:r>
                      <a:r>
                        <a:rPr lang="pt-BR" sz="1000" i="1" dirty="0">
                          <a:effectLst/>
                          <a:latin typeface="+mn-lt"/>
                        </a:rPr>
                        <a:t>)*250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2.500,00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(5*500)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3.500,00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(1.000+2.500)</a:t>
                      </a:r>
                      <a:endParaRPr lang="pt-BR" sz="9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7,00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(3.500/500)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33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B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1.000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1.000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(1.000*1)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4.000,00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5.000/1.250</a:t>
                      </a:r>
                      <a:r>
                        <a:rPr lang="pt-BR" sz="1000" i="1" dirty="0">
                          <a:effectLst/>
                          <a:latin typeface="+mn-lt"/>
                        </a:rPr>
                        <a:t>)*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1.000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3.000,00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3*1.000</a:t>
                      </a:r>
                      <a:r>
                        <a:rPr lang="pt-BR" sz="1000" i="1" dirty="0">
                          <a:effectLst/>
                          <a:latin typeface="+mn-lt"/>
                        </a:rPr>
                        <a:t>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7.000,00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(4.000+3.000)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7,00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(7.000/1.000)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19354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TOTAL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1.250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5.000,00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5.500,00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10.500,00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-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30968"/>
              </p:ext>
            </p:extLst>
          </p:nvPr>
        </p:nvGraphicFramePr>
        <p:xfrm>
          <a:off x="343192" y="2513973"/>
          <a:ext cx="8514761" cy="1295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6484"/>
                <a:gridCol w="966003"/>
                <a:gridCol w="966003"/>
                <a:gridCol w="966003"/>
                <a:gridCol w="1200067"/>
                <a:gridCol w="1200067"/>
                <a:gridCol w="1200067"/>
                <a:gridCol w="1200067"/>
              </a:tblGrid>
              <a:tr h="1935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Produto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 err="1">
                          <a:effectLst/>
                          <a:latin typeface="+mn-lt"/>
                        </a:rPr>
                        <a:t>Qtdade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Tempo fabricação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Custos (em R$)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35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Unit. (h)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Total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Fixo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Variável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Total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Unitário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33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A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600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(500 + 20%)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0,5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(600*0,5)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1.153,85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(5.000/1.300)*300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(5*600)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4.153,85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(1.153,85+3.000)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6,92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(4.153,85/600)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33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B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1.000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1.000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(1.000*1)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3.846,15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(5.000/1.300)*1.000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3.000,00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(3*1.000)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6.846,15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(3.3846,15+3.000)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6,85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(6.846,15/1.000)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19354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TOTAL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1.300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5.000,00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6.000,00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11.000,00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 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9828" y="1085725"/>
            <a:ext cx="257230" cy="293149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b="1" dirty="0" smtClean="0"/>
              <a:t>A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9828" y="2571750"/>
            <a:ext cx="249597" cy="293149"/>
          </a:xfrm>
          <a:prstGeom prst="rect">
            <a:avLst/>
          </a:prstGeom>
          <a:noFill/>
        </p:spPr>
        <p:txBody>
          <a:bodyPr wrap="none" lIns="72567" tIns="36283" rIns="72567" bIns="36283" rtlCol="0">
            <a:spAutoFit/>
          </a:bodyPr>
          <a:lstStyle/>
          <a:p>
            <a:r>
              <a:rPr lang="pt-BR" b="1" dirty="0"/>
              <a:t>B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43192" y="3867894"/>
            <a:ext cx="8343324" cy="1172597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pt-BR" b="1" dirty="0" smtClean="0"/>
              <a:t>Observações:</a:t>
            </a:r>
          </a:p>
          <a:p>
            <a:pPr marL="272125" indent="-272125">
              <a:buAutoNum type="arabicPeriod"/>
            </a:pPr>
            <a:r>
              <a:rPr lang="pt-BR" b="1" dirty="0" smtClean="0"/>
              <a:t>Valor unitário: </a:t>
            </a:r>
            <a:r>
              <a:rPr lang="pt-BR" dirty="0" smtClean="0"/>
              <a:t>Mudança em um produto faz com que o custo unitário do mesmo mude, bem como no valor do custo unitário do outro. </a:t>
            </a:r>
          </a:p>
          <a:p>
            <a:pPr marL="272125" indent="-272125">
              <a:buAutoNum type="arabicPeriod"/>
            </a:pPr>
            <a:r>
              <a:rPr lang="pt-BR" b="1" dirty="0" smtClean="0"/>
              <a:t>Tomada de decisão: </a:t>
            </a:r>
            <a:r>
              <a:rPr lang="pt-BR" dirty="0" smtClean="0"/>
              <a:t>Dessa forma, o gestor deve estar atento para fazer avaliações quanto a lucratividade esperada, no momento em que decidir produzir mais de um bem ou mais do outro.</a:t>
            </a:r>
          </a:p>
        </p:txBody>
      </p:sp>
    </p:spTree>
    <p:extLst>
      <p:ext uri="{BB962C8B-B14F-4D97-AF65-F5344CB8AC3E}">
        <p14:creationId xmlns:p14="http://schemas.microsoft.com/office/powerpoint/2010/main" val="17103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E quando temos custos </a:t>
            </a:r>
            <a:r>
              <a:rPr lang="pt-BR" b="1" dirty="0" err="1" smtClean="0"/>
              <a:t>semivariáveis</a:t>
            </a:r>
            <a:r>
              <a:rPr lang="pt-BR" b="1" dirty="0" smtClean="0"/>
              <a:t>?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Até agora, trabalhamos com dois exemplos que abordavam apenas a existência de custos fixos e variáveis. E como procedemos quando temos os </a:t>
            </a:r>
            <a:r>
              <a:rPr lang="pt-BR" b="1" dirty="0" smtClean="0"/>
              <a:t>custos </a:t>
            </a:r>
            <a:r>
              <a:rPr lang="pt-BR" b="1" dirty="0" err="1" smtClean="0"/>
              <a:t>semivariáveis</a:t>
            </a:r>
            <a:r>
              <a:rPr lang="pt-BR" b="1" dirty="0" smtClean="0"/>
              <a:t> (mistos)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r>
              <a:rPr lang="pt-BR" b="1" dirty="0" smtClean="0"/>
              <a:t>Processo árduo para o gestor:</a:t>
            </a:r>
            <a:endParaRPr lang="pt-BR" b="1" dirty="0"/>
          </a:p>
          <a:p>
            <a:pPr lvl="1"/>
            <a:r>
              <a:rPr lang="pt-BR" dirty="0" smtClean="0"/>
              <a:t>Diferenciar </a:t>
            </a:r>
            <a:r>
              <a:rPr lang="pt-BR" dirty="0"/>
              <a:t>custos fixos de variáveis pode ser complicado, principalmente quando nos deparamos com gastos mistos. </a:t>
            </a:r>
            <a:endParaRPr lang="pt-BR" dirty="0" smtClean="0"/>
          </a:p>
          <a:p>
            <a:pPr lvl="1"/>
            <a:r>
              <a:rPr lang="pt-BR" dirty="0" smtClean="0"/>
              <a:t>Vamos </a:t>
            </a:r>
            <a:r>
              <a:rPr lang="pt-BR" dirty="0"/>
              <a:t>chamar essa situação de custos </a:t>
            </a:r>
            <a:r>
              <a:rPr lang="pt-BR" dirty="0" err="1"/>
              <a:t>semivariáveis</a:t>
            </a:r>
            <a:r>
              <a:rPr lang="pt-BR" dirty="0"/>
              <a:t> (aqueles que podem variar de acordo com produção, mas não na mesma proporção). </a:t>
            </a:r>
            <a:endParaRPr lang="pt-BR" dirty="0" smtClean="0"/>
          </a:p>
          <a:p>
            <a:pPr lvl="1"/>
            <a:r>
              <a:rPr lang="pt-BR" dirty="0" smtClean="0"/>
              <a:t>Vamos aprender como proceder neste caso, através do próximo exemplo: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6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Exemplo 3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Vamos imaginar que uma empresa atacadista apurou as seguintes informações (disponíveis no quadro abaixo). 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Como saber quais custos foram fixos e quais foram variáveis nas operações da empresa?</a:t>
            </a:r>
            <a:endParaRPr lang="pt-BR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35</a:t>
            </a:fld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52035"/>
              </p:ext>
            </p:extLst>
          </p:nvPr>
        </p:nvGraphicFramePr>
        <p:xfrm>
          <a:off x="1143236" y="3453358"/>
          <a:ext cx="6857528" cy="990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5622"/>
                <a:gridCol w="2285622"/>
                <a:gridCol w="2286284"/>
              </a:tblGrid>
              <a:tr h="19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Período</a:t>
                      </a:r>
                      <a:endParaRPr lang="pt-BR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</a:rPr>
                        <a:t>Volume de vendas (unidades)</a:t>
                      </a:r>
                      <a:endParaRPr lang="pt-BR" sz="13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</a:rPr>
                        <a:t>Custo total (R$)</a:t>
                      </a:r>
                      <a:endParaRPr lang="pt-BR" sz="13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</a:tr>
              <a:tr h="19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1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500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1.225,00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</a:tr>
              <a:tr h="19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2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1.000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2.100,00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</a:tr>
              <a:tr h="19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3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1.200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2.450,00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</a:tr>
              <a:tr h="193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4</a:t>
                      </a:r>
                      <a:endParaRPr lang="pt-BR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1.500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2.975,00</a:t>
                      </a:r>
                      <a:endParaRPr lang="pt-BR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8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</a:t>
            </a:r>
            <a:r>
              <a:rPr lang="pt-BR" b="1" dirty="0" smtClean="0"/>
              <a:t>3 </a:t>
            </a:r>
            <a:r>
              <a:rPr lang="pt-BR" b="1" dirty="0" smtClean="0"/>
              <a:t>(</a:t>
            </a:r>
            <a:r>
              <a:rPr lang="pt-BR" b="1" dirty="0" smtClean="0"/>
              <a:t>do livro) 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pt-BR" b="1" dirty="0" smtClean="0"/>
                  <a:t>Passo 1: </a:t>
                </a:r>
                <a:r>
                  <a:rPr lang="pt-BR" dirty="0"/>
                  <a:t>Procurar por valores máximos e mínimos e achar custo variável </a:t>
                </a:r>
                <a:r>
                  <a:rPr lang="pt-BR" dirty="0" smtClean="0"/>
                  <a:t>unitário:</a:t>
                </a:r>
                <a:endParaRPr lang="pt-BR" dirty="0"/>
              </a:p>
              <a:p>
                <a:pPr lvl="1"/>
                <a:r>
                  <a:rPr lang="pt-BR" dirty="0"/>
                  <a:t>Mínimo: </a:t>
                </a:r>
                <a:r>
                  <a:rPr lang="pt-BR" dirty="0" smtClean="0"/>
                  <a:t>	500 </a:t>
                </a:r>
                <a:r>
                  <a:rPr lang="pt-BR" dirty="0"/>
                  <a:t>unidades ao custo total de R$ 1.225,00</a:t>
                </a:r>
              </a:p>
              <a:p>
                <a:pPr lvl="1"/>
                <a:r>
                  <a:rPr lang="pt-BR" dirty="0"/>
                  <a:t>Máximo: </a:t>
                </a:r>
                <a:r>
                  <a:rPr lang="pt-BR" dirty="0" smtClean="0"/>
                  <a:t>	1.500 </a:t>
                </a:r>
                <a:r>
                  <a:rPr lang="pt-BR" dirty="0"/>
                  <a:t>unidades ao custo total de R$ 2.975,00</a:t>
                </a:r>
              </a:p>
              <a:p>
                <a:endParaRPr lang="pt-BR" dirty="0"/>
              </a:p>
              <a:p>
                <a:r>
                  <a:rPr lang="pt-BR" b="1" dirty="0"/>
                  <a:t>Passo 2: </a:t>
                </a:r>
                <a:r>
                  <a:rPr lang="pt-BR" dirty="0"/>
                  <a:t>Achar diferença no volume de vendas e de custo nos pontos de mínimo </a:t>
                </a:r>
                <a:r>
                  <a:rPr lang="pt-BR" dirty="0" smtClean="0"/>
                  <a:t>e de máximo: </a:t>
                </a:r>
                <a:endParaRPr lang="pt-BR" dirty="0"/>
              </a:p>
              <a:p>
                <a:pPr lvl="1"/>
                <a:r>
                  <a:rPr lang="pt-BR" dirty="0"/>
                  <a:t>Vendas: </a:t>
                </a:r>
                <a:r>
                  <a:rPr lang="pt-BR" dirty="0" smtClean="0"/>
                  <a:t>	1.500 </a:t>
                </a:r>
                <a:r>
                  <a:rPr lang="pt-BR" dirty="0"/>
                  <a:t>– 500 </a:t>
                </a:r>
                <a:r>
                  <a:rPr lang="pt-BR" dirty="0" smtClean="0"/>
                  <a:t>	= </a:t>
                </a:r>
                <a:r>
                  <a:rPr lang="pt-BR" dirty="0"/>
                  <a:t>1.000 unidades</a:t>
                </a:r>
              </a:p>
              <a:p>
                <a:pPr lvl="1"/>
                <a:r>
                  <a:rPr lang="pt-BR" dirty="0"/>
                  <a:t>Custo: </a:t>
                </a:r>
                <a:r>
                  <a:rPr lang="pt-BR" dirty="0" smtClean="0"/>
                  <a:t>	2.975 </a:t>
                </a:r>
                <a:r>
                  <a:rPr lang="pt-BR" dirty="0"/>
                  <a:t>– 1.225 </a:t>
                </a:r>
                <a:r>
                  <a:rPr lang="pt-BR" dirty="0" smtClean="0"/>
                  <a:t>	= </a:t>
                </a:r>
                <a:r>
                  <a:rPr lang="pt-BR" dirty="0"/>
                  <a:t>R$ 1.750,00</a:t>
                </a:r>
              </a:p>
              <a:p>
                <a:endParaRPr lang="pt-BR" dirty="0"/>
              </a:p>
              <a:p>
                <a:r>
                  <a:rPr lang="pt-BR" b="1" dirty="0"/>
                  <a:t>Passo 3: </a:t>
                </a:r>
                <a:r>
                  <a:rPr lang="pt-BR" dirty="0"/>
                  <a:t>Calcular </a:t>
                </a:r>
                <a:r>
                  <a:rPr lang="pt-BR" dirty="0" smtClean="0"/>
                  <a:t>o custo </a:t>
                </a:r>
                <a:r>
                  <a:rPr lang="pt-BR" dirty="0"/>
                  <a:t>variável </a:t>
                </a:r>
                <a:r>
                  <a:rPr lang="pt-BR" dirty="0" smtClean="0"/>
                  <a:t>unitário, com base nos valores do passo 2:</a:t>
                </a:r>
                <a:endParaRPr lang="pt-BR" dirty="0"/>
              </a:p>
              <a:p>
                <a:pPr marL="362834" lvl="1" indent="0">
                  <a:buNone/>
                </a:pPr>
                <a:endParaRPr lang="pt-BR" dirty="0" smtClean="0"/>
              </a:p>
              <a:p>
                <a:pPr marL="362834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$ 1.750,00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1.000 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𝑢𝑛𝑖𝑑𝑎𝑑𝑒𝑠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$ 1,75/</m:t>
                      </m:r>
                      <m:r>
                        <a:rPr lang="pt-BR" b="0" i="1" smtClean="0">
                          <a:latin typeface="Cambria Math"/>
                        </a:rPr>
                        <m:t>𝑢𝑛𝑖𝑑𝑎𝑑𝑒</m:t>
                      </m:r>
                    </m:oMath>
                  </m:oMathPara>
                </a14:m>
                <a:endParaRPr lang="pt-BR" dirty="0" smtClean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5" t="-2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38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Resolução do exemplo </a:t>
            </a:r>
            <a:r>
              <a:rPr lang="pt-BR" b="1" dirty="0" smtClean="0"/>
              <a:t>3 </a:t>
            </a:r>
            <a:r>
              <a:rPr lang="pt-BR" b="1" dirty="0" smtClean="0"/>
              <a:t>(</a:t>
            </a:r>
            <a:r>
              <a:rPr lang="pt-BR" b="1" dirty="0" smtClean="0"/>
              <a:t>do livro) 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Passo 4: </a:t>
            </a:r>
            <a:r>
              <a:rPr lang="pt-BR" dirty="0" smtClean="0"/>
              <a:t>Separar a parte fixa da parte variável: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749648"/>
              </p:ext>
            </p:extLst>
          </p:nvPr>
        </p:nvGraphicFramePr>
        <p:xfrm>
          <a:off x="400338" y="1761258"/>
          <a:ext cx="8286180" cy="3200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7236"/>
                <a:gridCol w="1657236"/>
                <a:gridCol w="1657236"/>
                <a:gridCol w="1657236"/>
                <a:gridCol w="1657236"/>
              </a:tblGrid>
              <a:tr h="38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Período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Volume vendas </a:t>
                      </a:r>
                      <a:r>
                        <a:rPr lang="pt-BR" sz="1300" b="1" dirty="0" smtClean="0">
                          <a:effectLst/>
                          <a:latin typeface="+mn-lt"/>
                        </a:rPr>
                        <a:t>(un.)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Custo Total (R$)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 smtClean="0">
                          <a:effectLst/>
                          <a:latin typeface="+mn-lt"/>
                        </a:rPr>
                        <a:t>CV </a:t>
                      </a:r>
                      <a:r>
                        <a:rPr lang="pt-BR" sz="1300" b="1" dirty="0">
                          <a:effectLst/>
                          <a:latin typeface="+mn-lt"/>
                        </a:rPr>
                        <a:t>(R$)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 smtClean="0">
                          <a:effectLst/>
                          <a:latin typeface="+mn-lt"/>
                        </a:rPr>
                        <a:t>CF (R</a:t>
                      </a:r>
                      <a:r>
                        <a:rPr lang="pt-BR" sz="1300" b="1" dirty="0">
                          <a:effectLst/>
                          <a:latin typeface="+mn-lt"/>
                        </a:rPr>
                        <a:t>$)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(CT – CV)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677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1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500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1.225,00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875,00</a:t>
                      </a:r>
                      <a:endParaRPr lang="pt-BR" sz="13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(500 * 1,75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350,00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i="1" dirty="0" smtClean="0">
                          <a:effectLst/>
                          <a:latin typeface="+mn-lt"/>
                        </a:rPr>
                        <a:t>(1.225 - 875)</a:t>
                      </a:r>
                      <a:endParaRPr lang="pt-BR" sz="1000" i="1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677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2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1.000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2.100,00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1.750,00</a:t>
                      </a:r>
                      <a:endParaRPr lang="pt-BR" sz="13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1.000 </a:t>
                      </a:r>
                      <a:r>
                        <a:rPr lang="pt-BR" sz="1000" i="1" dirty="0">
                          <a:effectLst/>
                          <a:latin typeface="+mn-lt"/>
                        </a:rPr>
                        <a:t>* 1,75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350,00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i="1" dirty="0" smtClean="0">
                          <a:effectLst/>
                          <a:latin typeface="+mn-lt"/>
                        </a:rPr>
                        <a:t>(2.100</a:t>
                      </a:r>
                      <a:r>
                        <a:rPr lang="pt-BR" sz="1000" i="1" baseline="0" dirty="0" smtClean="0">
                          <a:effectLst/>
                          <a:latin typeface="+mn-lt"/>
                        </a:rPr>
                        <a:t> – 1.750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)</a:t>
                      </a:r>
                      <a:endParaRPr lang="pt-BR" sz="1000" i="1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677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>
                          <a:effectLst/>
                          <a:latin typeface="+mn-lt"/>
                        </a:rPr>
                        <a:t>3</a:t>
                      </a:r>
                      <a:endParaRPr lang="pt-BR" sz="13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1.200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2.450,00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2.100,00</a:t>
                      </a:r>
                      <a:endParaRPr lang="pt-BR" sz="13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1.200 </a:t>
                      </a:r>
                      <a:r>
                        <a:rPr lang="pt-BR" sz="1000" i="1" dirty="0">
                          <a:effectLst/>
                          <a:latin typeface="+mn-lt"/>
                        </a:rPr>
                        <a:t>* 1,75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350,00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i="1" dirty="0" smtClean="0">
                          <a:effectLst/>
                          <a:latin typeface="+mn-lt"/>
                          <a:ea typeface="Times New Roman"/>
                        </a:rPr>
                        <a:t>(2.450-2.100)</a:t>
                      </a:r>
                      <a:endParaRPr lang="pt-BR" sz="11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  <a:tr h="677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b="1" dirty="0">
                          <a:effectLst/>
                          <a:latin typeface="+mn-lt"/>
                        </a:rPr>
                        <a:t>4</a:t>
                      </a:r>
                      <a:endParaRPr lang="pt-BR" sz="13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+mn-lt"/>
                        </a:rPr>
                        <a:t>1.500</a:t>
                      </a:r>
                      <a:endParaRPr lang="pt-BR" sz="13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+mn-lt"/>
                        </a:rPr>
                        <a:t>2.975,00</a:t>
                      </a:r>
                      <a:endParaRPr lang="pt-BR" sz="13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3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2.625,00</a:t>
                      </a:r>
                      <a:endParaRPr lang="pt-BR" sz="1300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>
                          <a:effectLst/>
                          <a:latin typeface="+mn-lt"/>
                        </a:rPr>
                        <a:t>(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1.500 </a:t>
                      </a:r>
                      <a:r>
                        <a:rPr lang="pt-BR" sz="1000" i="1" dirty="0">
                          <a:effectLst/>
                          <a:latin typeface="+mn-lt"/>
                        </a:rPr>
                        <a:t>* 1,75</a:t>
                      </a:r>
                      <a:r>
                        <a:rPr lang="pt-BR" sz="1000" i="1" dirty="0" smtClean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300" dirty="0" smtClean="0">
                          <a:effectLst/>
                          <a:latin typeface="+mn-lt"/>
                        </a:rPr>
                        <a:t>350,00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000" i="1" dirty="0" smtClean="0">
                          <a:effectLst/>
                          <a:latin typeface="+mn-lt"/>
                          <a:ea typeface="Times New Roman"/>
                        </a:rPr>
                        <a:t>(2.975-2.625)</a:t>
                      </a:r>
                      <a:endParaRPr lang="pt-BR" sz="10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4426" marR="5442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04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l"/>
            <a:r>
              <a:rPr lang="pt-BR" sz="2800" b="1" dirty="0" smtClean="0"/>
              <a:t>Resolução do exemplo 3 (forma alternativa não </a:t>
            </a:r>
            <a:r>
              <a:rPr lang="pt-BR" sz="2800" b="1" dirty="0"/>
              <a:t>mostrada no livro) </a:t>
            </a:r>
            <a:endParaRPr lang="pt-BR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pt-BR" dirty="0" smtClean="0"/>
                  <a:t>Observação: Acho mais simples pensar dessa forma...</a:t>
                </a:r>
              </a:p>
              <a:p>
                <a:endParaRPr lang="pt-B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𝐶𝑇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𝐶𝑉</m:t>
                    </m:r>
                    <m:r>
                      <a:rPr lang="pt-BR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𝐶𝐹</m:t>
                    </m:r>
                  </m:oMath>
                </a14:m>
                <a:r>
                  <a:rPr lang="pt-BR" dirty="0" smtClean="0"/>
                  <a:t>	(função custo do 1º grau)</a:t>
                </a:r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𝐶𝑉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𝐶𝑇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2.975−1.225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1.500−500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1.750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1.000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$ 1,75/</m:t>
                      </m:r>
                      <m:r>
                        <a:rPr lang="pt-BR" b="0" i="1" smtClean="0">
                          <a:latin typeface="Cambria Math"/>
                        </a:rPr>
                        <m:t>𝑢𝑛</m:t>
                      </m:r>
                      <m:r>
                        <a:rPr lang="pt-BR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 smtClean="0"/>
                  <a:t>Pegando qualquer coordenada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  <m:r>
                          <a:rPr lang="pt-BR" b="0" i="1" smtClean="0">
                            <a:latin typeface="Cambria Math"/>
                          </a:rPr>
                          <m:t>,</m:t>
                        </m:r>
                        <m:r>
                          <a:rPr lang="pt-BR" b="0" i="1" smtClean="0">
                            <a:latin typeface="Cambria Math"/>
                          </a:rPr>
                          <m:t>𝐶𝑇</m:t>
                        </m:r>
                      </m:e>
                    </m:d>
                  </m:oMath>
                </a14:m>
                <a:r>
                  <a:rPr lang="pt-BR" dirty="0" smtClean="0"/>
                  <a:t>, temos: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1.225=1,75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∙500+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𝐶𝐹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𝐶𝐹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𝑅</m:t>
                      </m:r>
                      <m:r>
                        <a:rPr lang="pt-BR" b="0" i="1" smtClean="0">
                          <a:latin typeface="Cambria Math"/>
                        </a:rPr>
                        <m:t>$ 350,00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Para achar os custos variáveis por período basta multiplicar R$ 1,75 pelo número de unidades produzidas no período.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12" t="-18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5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Interpretação do exemplo 3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interpretação que podemos dar a essa análise é que no </a:t>
            </a:r>
            <a:r>
              <a:rPr lang="pt-BR" dirty="0" smtClean="0"/>
              <a:t>período verificado, o gasto fixo é comum e igual em todos os períodos.</a:t>
            </a:r>
          </a:p>
          <a:p>
            <a:endParaRPr lang="pt-BR" dirty="0"/>
          </a:p>
          <a:p>
            <a:r>
              <a:rPr lang="pt-BR" dirty="0" smtClean="0"/>
              <a:t>Diferença entre o gasto fixo e o gasto total efetivo é chamado de gasto misto (considerado como sendo a parte que variou).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00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Modo que empresa realiza as suas operações (modo como ela trabalha) e consome seus recursos. </a:t>
            </a:r>
            <a:endParaRPr lang="pt-BR" dirty="0" smtClean="0"/>
          </a:p>
          <a:p>
            <a:pPr lvl="1"/>
            <a:r>
              <a:rPr lang="pt-BR" dirty="0" smtClean="0"/>
              <a:t>Exemplo</a:t>
            </a:r>
            <a:r>
              <a:rPr lang="pt-BR" dirty="0"/>
              <a:t>: processo de compra; processo de estoque; processo de produção.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Basicamente </a:t>
            </a:r>
            <a:r>
              <a:rPr lang="pt-BR" dirty="0"/>
              <a:t>o sistema de produção pode </a:t>
            </a:r>
            <a:r>
              <a:rPr lang="pt-BR" dirty="0" smtClean="0"/>
              <a:t>ser por:</a:t>
            </a:r>
          </a:p>
          <a:p>
            <a:pPr lvl="1"/>
            <a:r>
              <a:rPr lang="pt-BR" b="1" dirty="0" smtClean="0"/>
              <a:t>Encomenda</a:t>
            </a:r>
            <a:r>
              <a:rPr lang="pt-BR" b="1" dirty="0"/>
              <a:t>: </a:t>
            </a:r>
            <a:r>
              <a:rPr lang="pt-BR" dirty="0"/>
              <a:t>produtos muito complexos ou caros, que não são produzidos em quantidade, ou seja, feitos apenas quando encomendados. Exemplo: grandes navios, aviões, máquinas, etc.</a:t>
            </a:r>
          </a:p>
          <a:p>
            <a:pPr lvl="1"/>
            <a:r>
              <a:rPr lang="pt-BR" b="1" dirty="0"/>
              <a:t>Em série: </a:t>
            </a:r>
            <a:r>
              <a:rPr lang="pt-BR" dirty="0"/>
              <a:t>produtos feito em grandes quantidades. Exemplo: carros populares a serem vendidos no mercado.</a:t>
            </a:r>
          </a:p>
          <a:p>
            <a:pPr lvl="1"/>
            <a:r>
              <a:rPr lang="pt-BR" b="1" dirty="0"/>
              <a:t>Híbrido: </a:t>
            </a:r>
            <a:r>
              <a:rPr lang="pt-BR" dirty="0"/>
              <a:t>mescla de encomenda e </a:t>
            </a:r>
            <a:r>
              <a:rPr lang="pt-BR" dirty="0" smtClean="0"/>
              <a:t>série.</a:t>
            </a: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1º Sistema de produção</a:t>
            </a:r>
            <a:endParaRPr lang="pt-BR" b="1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0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l"/>
            <a:r>
              <a:rPr lang="pt-BR" sz="2400" b="1" dirty="0"/>
              <a:t>Exemplo 4: Esquema de demonstração de resultado </a:t>
            </a:r>
            <a:r>
              <a:rPr lang="pt-BR" sz="2400" b="1" dirty="0" smtClean="0"/>
              <a:t>com </a:t>
            </a:r>
            <a:r>
              <a:rPr lang="pt-BR" sz="2400" b="1" dirty="0"/>
              <a:t>uso do sistema de custeio variável</a:t>
            </a:r>
            <a:endParaRPr lang="pt-BR" sz="2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2643758"/>
            <a:ext cx="8229600" cy="1950864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Determinada empresa apresentou os seguintes fatos contábeis:</a:t>
            </a:r>
          </a:p>
          <a:p>
            <a:pPr lvl="1"/>
            <a:r>
              <a:rPr lang="pt-BR" dirty="0" smtClean="0"/>
              <a:t>Gastos com administração de R$ 2.000</a:t>
            </a:r>
          </a:p>
          <a:p>
            <a:pPr lvl="1"/>
            <a:r>
              <a:rPr lang="pt-BR" dirty="0" smtClean="0"/>
              <a:t>Marketing de R$ 2.600,00</a:t>
            </a:r>
          </a:p>
          <a:p>
            <a:pPr lvl="1"/>
            <a:r>
              <a:rPr lang="pt-BR" dirty="0" smtClean="0"/>
              <a:t>Material direto de R$ 0,50 / unidade</a:t>
            </a:r>
          </a:p>
          <a:p>
            <a:pPr lvl="1"/>
            <a:r>
              <a:rPr lang="pt-BR" dirty="0" smtClean="0"/>
              <a:t>Material indireto de R$ 0,20 / unidade</a:t>
            </a:r>
          </a:p>
          <a:p>
            <a:pPr lvl="1"/>
            <a:r>
              <a:rPr lang="pt-BR" dirty="0" smtClean="0"/>
              <a:t>Preço de venda do produto de R$ 2,00 / unidade</a:t>
            </a:r>
          </a:p>
          <a:p>
            <a:pPr lvl="1"/>
            <a:r>
              <a:rPr lang="pt-BR" dirty="0" smtClean="0"/>
              <a:t>Volume de vendas de 9.500 unidades</a:t>
            </a:r>
          </a:p>
          <a:p>
            <a:pPr lvl="1"/>
            <a:endParaRPr lang="pt-BR" dirty="0"/>
          </a:p>
          <a:p>
            <a:r>
              <a:rPr lang="pt-BR" dirty="0" smtClean="0"/>
              <a:t>Com base nos dados, apresente o resultado da empresa pelo sistema de custeio variável.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40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45328"/>
              </p:ext>
            </p:extLst>
          </p:nvPr>
        </p:nvGraphicFramePr>
        <p:xfrm>
          <a:off x="2676551" y="1100020"/>
          <a:ext cx="3790899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0994"/>
                <a:gridCol w="3229905"/>
              </a:tblGrid>
              <a:tr h="294346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Receita com vendas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(-)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Custo variável dos produtos vendidos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(=)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Margem de Contribuição</a:t>
                      </a: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(-)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Custos fixos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(=)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Lucro da empresa</a:t>
                      </a:r>
                      <a:endParaRPr lang="pt-BR" sz="11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4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l"/>
            <a:r>
              <a:rPr lang="pt-BR" sz="2900" b="1" dirty="0" smtClean="0"/>
              <a:t>Resolução do exemplo 4</a:t>
            </a:r>
            <a:endParaRPr lang="pt-BR" sz="29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803648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Determinada empresa apresentou os seguintes fatos contábeis:</a:t>
            </a:r>
          </a:p>
          <a:p>
            <a:pPr lvl="1"/>
            <a:r>
              <a:rPr lang="pt-BR" dirty="0" smtClean="0"/>
              <a:t>Gastos com administração de R$ 2.000</a:t>
            </a:r>
          </a:p>
          <a:p>
            <a:pPr lvl="1"/>
            <a:r>
              <a:rPr lang="pt-BR" dirty="0" smtClean="0"/>
              <a:t>Marketing de R$ 2.600,00</a:t>
            </a:r>
          </a:p>
          <a:p>
            <a:pPr lvl="1"/>
            <a:r>
              <a:rPr lang="pt-BR" dirty="0" smtClean="0"/>
              <a:t>Material direto de R$ 0,50 / unidade</a:t>
            </a:r>
          </a:p>
          <a:p>
            <a:pPr lvl="1"/>
            <a:r>
              <a:rPr lang="pt-BR" dirty="0" smtClean="0"/>
              <a:t>Material indireto de R$ 0,20 / unidade</a:t>
            </a:r>
          </a:p>
          <a:p>
            <a:pPr lvl="1"/>
            <a:r>
              <a:rPr lang="pt-BR" dirty="0" smtClean="0"/>
              <a:t>Preço de venda do produto de R$ 2,00 / unidade</a:t>
            </a:r>
          </a:p>
          <a:p>
            <a:pPr lvl="1"/>
            <a:r>
              <a:rPr lang="pt-BR" dirty="0" smtClean="0"/>
              <a:t>Volume de vendas de 9.500 unidades</a:t>
            </a:r>
          </a:p>
          <a:p>
            <a:pPr lvl="1"/>
            <a:endParaRPr lang="pt-BR" dirty="0"/>
          </a:p>
          <a:p>
            <a:r>
              <a:rPr lang="pt-BR" dirty="0" smtClean="0"/>
              <a:t>Com base nos dados, apresente o resultado da empresa pelo sistema de custeio variável.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41</a:t>
            </a:fld>
            <a:endParaRPr lang="pt-BR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201373"/>
              </p:ext>
            </p:extLst>
          </p:nvPr>
        </p:nvGraphicFramePr>
        <p:xfrm>
          <a:off x="428912" y="3086143"/>
          <a:ext cx="8286177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054"/>
                <a:gridCol w="2854901"/>
                <a:gridCol w="3344467"/>
                <a:gridCol w="1529755"/>
              </a:tblGrid>
              <a:tr h="294346">
                <a:tc>
                  <a:txBody>
                    <a:bodyPr/>
                    <a:lstStyle/>
                    <a:p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Receita com vendas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2,00 * 9.500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R$ 19.000,00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Custo variável dos produtos vendidos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(0,50 * 9.500) + (0,20 * 9.500)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R$ 6.650,00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(=)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Margem de Contribuição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19.000 – 6.650 =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R$ 12.350,00</a:t>
                      </a: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Custos fixos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2.000 + 2.600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R$ 4.600,00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(=)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Lucro da empresa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12.350 – 4.600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R$ 7.750,00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Determinada empresa apresentou os seguintes fatos contábeis:</a:t>
            </a:r>
          </a:p>
          <a:p>
            <a:pPr lvl="1"/>
            <a:r>
              <a:rPr lang="pt-BR" dirty="0" smtClean="0"/>
              <a:t>Despesas administravas: 	R</a:t>
            </a:r>
            <a:r>
              <a:rPr lang="pt-BR" dirty="0"/>
              <a:t>$ </a:t>
            </a:r>
            <a:r>
              <a:rPr lang="pt-BR" dirty="0" smtClean="0"/>
              <a:t>4.000,00</a:t>
            </a:r>
            <a:endParaRPr lang="pt-BR" dirty="0"/>
          </a:p>
          <a:p>
            <a:pPr lvl="1"/>
            <a:r>
              <a:rPr lang="pt-BR" dirty="0" smtClean="0"/>
              <a:t>Despesas com marketing: 	R</a:t>
            </a:r>
            <a:r>
              <a:rPr lang="pt-BR" dirty="0"/>
              <a:t>$ </a:t>
            </a:r>
            <a:r>
              <a:rPr lang="pt-BR" dirty="0" smtClean="0"/>
              <a:t>6.600,00</a:t>
            </a:r>
            <a:endParaRPr lang="pt-BR" dirty="0"/>
          </a:p>
          <a:p>
            <a:pPr lvl="1"/>
            <a:r>
              <a:rPr lang="pt-BR" dirty="0" smtClean="0"/>
              <a:t>Despesas com vendas: 		R$ 4.400,00</a:t>
            </a:r>
          </a:p>
          <a:p>
            <a:pPr lvl="1"/>
            <a:r>
              <a:rPr lang="pt-BR" dirty="0" smtClean="0"/>
              <a:t>Custos com matéria-prima:	R</a:t>
            </a:r>
            <a:r>
              <a:rPr lang="pt-BR" dirty="0"/>
              <a:t>$ </a:t>
            </a:r>
            <a:r>
              <a:rPr lang="pt-BR" dirty="0" smtClean="0"/>
              <a:t>0,75 </a:t>
            </a:r>
            <a:r>
              <a:rPr lang="pt-BR" dirty="0"/>
              <a:t>/ unidade</a:t>
            </a:r>
          </a:p>
          <a:p>
            <a:pPr lvl="1"/>
            <a:r>
              <a:rPr lang="pt-BR" dirty="0" smtClean="0"/>
              <a:t>Custos com qualidade:		R</a:t>
            </a:r>
            <a:r>
              <a:rPr lang="pt-BR" dirty="0"/>
              <a:t>$ </a:t>
            </a:r>
            <a:r>
              <a:rPr lang="pt-BR" dirty="0" smtClean="0"/>
              <a:t>0,25 </a:t>
            </a:r>
            <a:r>
              <a:rPr lang="pt-BR" dirty="0"/>
              <a:t>/ unidade</a:t>
            </a:r>
          </a:p>
          <a:p>
            <a:pPr lvl="1"/>
            <a:r>
              <a:rPr lang="pt-BR" dirty="0"/>
              <a:t>Preço de venda do </a:t>
            </a:r>
            <a:r>
              <a:rPr lang="pt-BR" dirty="0" smtClean="0"/>
              <a:t>produto:	R</a:t>
            </a:r>
            <a:r>
              <a:rPr lang="pt-BR" dirty="0"/>
              <a:t>$ </a:t>
            </a:r>
            <a:r>
              <a:rPr lang="pt-BR" dirty="0" smtClean="0"/>
              <a:t>5,00 </a:t>
            </a:r>
            <a:r>
              <a:rPr lang="pt-BR" dirty="0"/>
              <a:t>/ unidade</a:t>
            </a:r>
          </a:p>
          <a:p>
            <a:pPr lvl="1"/>
            <a:r>
              <a:rPr lang="pt-BR" dirty="0"/>
              <a:t>Volume de </a:t>
            </a:r>
            <a:r>
              <a:rPr lang="pt-BR" dirty="0" smtClean="0"/>
              <a:t>vendas:		5.000 </a:t>
            </a:r>
            <a:r>
              <a:rPr lang="pt-BR" dirty="0"/>
              <a:t>unidades</a:t>
            </a:r>
          </a:p>
          <a:p>
            <a:pPr lvl="1"/>
            <a:endParaRPr lang="pt-BR" dirty="0"/>
          </a:p>
          <a:p>
            <a:r>
              <a:rPr lang="pt-BR" dirty="0"/>
              <a:t>Com base nos dados, apresente o resultado da empresa pelo sistema de custeio variável.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77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/>
            <a:r>
              <a:rPr lang="pt-BR" b="1" dirty="0" smtClean="0"/>
              <a:t>Resolução da atividade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163688"/>
          </a:xfrm>
        </p:spPr>
        <p:txBody>
          <a:bodyPr>
            <a:normAutofit fontScale="55000" lnSpcReduction="20000"/>
          </a:bodyPr>
          <a:lstStyle/>
          <a:p>
            <a:r>
              <a:rPr lang="pt-BR" dirty="0"/>
              <a:t>Determinada empresa apresentou os seguintes fatos contábeis:</a:t>
            </a:r>
          </a:p>
          <a:p>
            <a:pPr lvl="1"/>
            <a:r>
              <a:rPr lang="pt-BR" dirty="0" smtClean="0"/>
              <a:t>Despesas administravas: 		R</a:t>
            </a:r>
            <a:r>
              <a:rPr lang="pt-BR" dirty="0"/>
              <a:t>$ </a:t>
            </a:r>
            <a:r>
              <a:rPr lang="pt-BR" dirty="0" smtClean="0"/>
              <a:t>4.000,00</a:t>
            </a:r>
            <a:endParaRPr lang="pt-BR" dirty="0"/>
          </a:p>
          <a:p>
            <a:pPr lvl="1"/>
            <a:r>
              <a:rPr lang="pt-BR" dirty="0" smtClean="0"/>
              <a:t>Despesas com marketing: 	R</a:t>
            </a:r>
            <a:r>
              <a:rPr lang="pt-BR" dirty="0"/>
              <a:t>$ </a:t>
            </a:r>
            <a:r>
              <a:rPr lang="pt-BR" dirty="0" smtClean="0"/>
              <a:t>6.600,00</a:t>
            </a:r>
            <a:endParaRPr lang="pt-BR" dirty="0"/>
          </a:p>
          <a:p>
            <a:pPr lvl="1"/>
            <a:r>
              <a:rPr lang="pt-BR" dirty="0" smtClean="0"/>
              <a:t>Despesas com vendas: 		R$ 4.400,00</a:t>
            </a:r>
          </a:p>
          <a:p>
            <a:pPr lvl="1"/>
            <a:r>
              <a:rPr lang="pt-BR" dirty="0" smtClean="0"/>
              <a:t>Custos com matéria-prima:	R</a:t>
            </a:r>
            <a:r>
              <a:rPr lang="pt-BR" dirty="0"/>
              <a:t>$ </a:t>
            </a:r>
            <a:r>
              <a:rPr lang="pt-BR" dirty="0" smtClean="0"/>
              <a:t>0,75 </a:t>
            </a:r>
            <a:r>
              <a:rPr lang="pt-BR" dirty="0"/>
              <a:t>/ unidade</a:t>
            </a:r>
          </a:p>
          <a:p>
            <a:pPr lvl="1"/>
            <a:r>
              <a:rPr lang="pt-BR" dirty="0" smtClean="0"/>
              <a:t>Custos com qualidade:		R</a:t>
            </a:r>
            <a:r>
              <a:rPr lang="pt-BR" dirty="0"/>
              <a:t>$ </a:t>
            </a:r>
            <a:r>
              <a:rPr lang="pt-BR" dirty="0" smtClean="0"/>
              <a:t>0,25 </a:t>
            </a:r>
            <a:r>
              <a:rPr lang="pt-BR" dirty="0"/>
              <a:t>/ unidade</a:t>
            </a:r>
          </a:p>
          <a:p>
            <a:pPr lvl="1"/>
            <a:r>
              <a:rPr lang="pt-BR" dirty="0"/>
              <a:t>Preço de venda do </a:t>
            </a:r>
            <a:r>
              <a:rPr lang="pt-BR" dirty="0" smtClean="0"/>
              <a:t>produto:	R</a:t>
            </a:r>
            <a:r>
              <a:rPr lang="pt-BR" dirty="0"/>
              <a:t>$ </a:t>
            </a:r>
            <a:r>
              <a:rPr lang="pt-BR" dirty="0" smtClean="0"/>
              <a:t>5,00 </a:t>
            </a:r>
            <a:r>
              <a:rPr lang="pt-BR" dirty="0"/>
              <a:t>/ unidade</a:t>
            </a:r>
          </a:p>
          <a:p>
            <a:pPr lvl="1"/>
            <a:r>
              <a:rPr lang="pt-BR" dirty="0"/>
              <a:t>Volume de </a:t>
            </a:r>
            <a:r>
              <a:rPr lang="pt-BR" dirty="0" smtClean="0"/>
              <a:t>vendas:		5.000 </a:t>
            </a:r>
            <a:r>
              <a:rPr lang="pt-BR" dirty="0"/>
              <a:t>unidades</a:t>
            </a:r>
          </a:p>
          <a:p>
            <a:pPr lvl="1"/>
            <a:endParaRPr lang="pt-BR" dirty="0"/>
          </a:p>
          <a:p>
            <a:r>
              <a:rPr lang="pt-BR" dirty="0"/>
              <a:t>Com base nos dados, apresente o resultado da empresa pelo sistema de custeio variável.</a:t>
            </a:r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93276"/>
              </p:ext>
            </p:extLst>
          </p:nvPr>
        </p:nvGraphicFramePr>
        <p:xfrm>
          <a:off x="428912" y="3363838"/>
          <a:ext cx="8286177" cy="1471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054"/>
                <a:gridCol w="2854901"/>
                <a:gridCol w="3344467"/>
                <a:gridCol w="1529755"/>
              </a:tblGrid>
              <a:tr h="294346">
                <a:tc>
                  <a:txBody>
                    <a:bodyPr/>
                    <a:lstStyle/>
                    <a:p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Receita com vendas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5,00 * 5.000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R$ 25.000,00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Custo variável dos produtos vendidos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(0,75 * 5.000) + (0,25</a:t>
                      </a:r>
                      <a:r>
                        <a:rPr lang="pt-BR" sz="1300" baseline="0" dirty="0" smtClean="0"/>
                        <a:t> </a:t>
                      </a:r>
                      <a:r>
                        <a:rPr lang="pt-BR" sz="1300" dirty="0" smtClean="0"/>
                        <a:t>* 5.000)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R$ 5.000,00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(=)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Margem de Contribuição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25.000 – 5.000 =</a:t>
                      </a:r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R$ 20.000,00</a:t>
                      </a:r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(-)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Custos fixos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4.000 + 6.600 + 4.400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R$ 15.000,00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  <a:tr h="294346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(=)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Lucro da empresa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300" dirty="0" smtClean="0"/>
                        <a:t>20.000 – 15.000 =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dirty="0" smtClean="0"/>
                        <a:t>R$ 5.000,00</a:t>
                      </a:r>
                      <a:endParaRPr lang="pt-BR" sz="1300" dirty="0"/>
                    </a:p>
                  </a:txBody>
                  <a:tcPr marL="72567" marR="72567" marT="36289" marB="3628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6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Mostra como os custos são acumulados. Pode ser </a:t>
            </a:r>
            <a:r>
              <a:rPr lang="pt-BR" dirty="0" smtClean="0"/>
              <a:t>por:</a:t>
            </a:r>
          </a:p>
          <a:p>
            <a:endParaRPr lang="pt-BR" dirty="0"/>
          </a:p>
          <a:p>
            <a:pPr lvl="1"/>
            <a:r>
              <a:rPr lang="pt-BR" b="1" dirty="0" smtClean="0"/>
              <a:t>Ordem </a:t>
            </a:r>
            <a:r>
              <a:rPr lang="pt-BR" b="1" dirty="0"/>
              <a:t>(encomenda): </a:t>
            </a:r>
            <a:r>
              <a:rPr lang="pt-BR" dirty="0"/>
              <a:t>Ordens de serviços e custos associados a sua execução. </a:t>
            </a:r>
            <a:r>
              <a:rPr lang="pt-BR" dirty="0" smtClean="0"/>
              <a:t>Exemplo</a:t>
            </a:r>
            <a:r>
              <a:rPr lang="pt-BR" dirty="0"/>
              <a:t>: Ordem para produzir um avião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Processo</a:t>
            </a:r>
            <a:r>
              <a:rPr lang="pt-BR" b="1" dirty="0"/>
              <a:t>: </a:t>
            </a:r>
            <a:r>
              <a:rPr lang="pt-BR" dirty="0"/>
              <a:t>Custos associados aos processos de produção. Exemplo: custos na produção de </a:t>
            </a:r>
            <a:r>
              <a:rPr lang="pt-BR" dirty="0" smtClean="0"/>
              <a:t>energia elétrica.</a:t>
            </a:r>
          </a:p>
          <a:p>
            <a:pPr lvl="1"/>
            <a:endParaRPr lang="pt-BR" dirty="0"/>
          </a:p>
          <a:p>
            <a:pPr lvl="1"/>
            <a:r>
              <a:rPr lang="pt-BR" b="1" dirty="0"/>
              <a:t>Híbrido: </a:t>
            </a:r>
            <a:r>
              <a:rPr lang="pt-BR" dirty="0"/>
              <a:t>mescla de ordem e processo. Exemplo: Atividades agroindustriais.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2º Sistema de acumulação</a:t>
            </a:r>
            <a:endParaRPr lang="pt-BR" b="1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1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Uma vez definido o processo produtivo, o sistema de custeio irá dimensionar o aspecto temporal na determinação do custo, com base </a:t>
            </a:r>
            <a:r>
              <a:rPr lang="pt-BR" dirty="0" smtClean="0"/>
              <a:t>em:</a:t>
            </a:r>
          </a:p>
          <a:p>
            <a:endParaRPr lang="pt-BR" dirty="0"/>
          </a:p>
          <a:p>
            <a:pPr lvl="1"/>
            <a:r>
              <a:rPr lang="pt-BR" b="1" dirty="0"/>
              <a:t>Aspectos históricos:</a:t>
            </a:r>
            <a:r>
              <a:rPr lang="pt-BR" dirty="0"/>
              <a:t> custos baseados com base em dados reais atuais ou passados para determinar o custo do produto ou projeto atual. Exemplo: custo de produção com base na série de custos atualizada pelo índice de inflação para o próximo pedido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pPr lvl="1"/>
            <a:r>
              <a:rPr lang="pt-BR" b="1" dirty="0"/>
              <a:t>Pré-determinados:</a:t>
            </a:r>
            <a:r>
              <a:rPr lang="pt-BR" dirty="0"/>
              <a:t> ou com base em dados estimados. Exemplo: estimativa de custos para determinado projeto.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3º Sistema de custeio</a:t>
            </a:r>
            <a:endParaRPr lang="pt-BR" b="1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9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Define como os custos são apropriados ou agregados durante o processo produtivo.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Basicamente </a:t>
            </a:r>
            <a:r>
              <a:rPr lang="pt-BR" dirty="0"/>
              <a:t>existem os tipos por absorção, pleno, </a:t>
            </a:r>
            <a:r>
              <a:rPr lang="pt-BR" dirty="0" smtClean="0"/>
              <a:t>variável (a serem estudados nas próximas seções).</a:t>
            </a: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4º Método de custeio</a:t>
            </a:r>
            <a:endParaRPr lang="pt-BR" b="1" dirty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5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pt-BR" b="1" dirty="0" smtClean="0"/>
              <a:t>Exemplos de objetos de custos e decisões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203440"/>
              </p:ext>
            </p:extLst>
          </p:nvPr>
        </p:nvGraphicFramePr>
        <p:xfrm>
          <a:off x="200327" y="1028570"/>
          <a:ext cx="8743347" cy="365760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114404"/>
                <a:gridCol w="6628943"/>
              </a:tblGrid>
              <a:tr h="241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Quando o </a:t>
                      </a:r>
                      <a:r>
                        <a:rPr lang="pt-BR" sz="1600" dirty="0" smtClean="0">
                          <a:effectLst/>
                        </a:rPr>
                        <a:t>controle </a:t>
                      </a:r>
                      <a:r>
                        <a:rPr lang="pt-BR" sz="1600" dirty="0">
                          <a:effectLst/>
                        </a:rPr>
                        <a:t>for: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Objetivo de decisão:</a:t>
                      </a:r>
                      <a:endParaRPr lang="pt-B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 produto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Analisar lucratividade; definir mix de venda; produção ou corte de produto.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Por departamento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Avaliar eficiência do departamento; avaliar desempenho; avaliar necessidade de reestruturação.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Por cliente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Analisar a rentabilidade; satisfação do cliente; priorizar atendimento.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Por atividade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Avaliar atividades que agregam valor; reduzir custos e atividades redundantes; reestruturar atividades.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Por projeto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Manter ou não determinado projeto?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Por programa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Devo ou não viabilizar e manter determinado programa?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426" marR="544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5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custeio por absorção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2.2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2 | Sistemas de custeio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266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3513</Words>
  <Application>Microsoft Office PowerPoint</Application>
  <PresentationFormat>Apresentação na tela (16:9)</PresentationFormat>
  <Paragraphs>778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Tema do Office</vt:lpstr>
      <vt:lpstr>Análise de Custos</vt:lpstr>
      <vt:lpstr>Sistemas de custeio</vt:lpstr>
      <vt:lpstr>Sistemas de custeio</vt:lpstr>
      <vt:lpstr>1º Sistema de produção</vt:lpstr>
      <vt:lpstr>2º Sistema de acumulação</vt:lpstr>
      <vt:lpstr>3º Sistema de custeio</vt:lpstr>
      <vt:lpstr>4º Método de custeio</vt:lpstr>
      <vt:lpstr>Exemplos de objetos de custos e decisões</vt:lpstr>
      <vt:lpstr>Sistema de custeio por absorção</vt:lpstr>
      <vt:lpstr>Sistema de custeio</vt:lpstr>
      <vt:lpstr>Determinação do custeio por absorção</vt:lpstr>
      <vt:lpstr>Exemplo</vt:lpstr>
      <vt:lpstr>Resolução: Separação dos gastos por tipos</vt:lpstr>
      <vt:lpstr>Resolução: 2. Rateio dos gastos por unidade produzida</vt:lpstr>
      <vt:lpstr>Atividade</vt:lpstr>
      <vt:lpstr>Sistema de custeio ABC</vt:lpstr>
      <vt:lpstr>Sistema de custeio ABC</vt:lpstr>
      <vt:lpstr>Os recursos e os direcionadores</vt:lpstr>
      <vt:lpstr>Premissas</vt:lpstr>
      <vt:lpstr>Exemplo</vt:lpstr>
      <vt:lpstr>Resolução do exemplo – Etapa 1</vt:lpstr>
      <vt:lpstr>Resolução do exemplo – Etapa 2</vt:lpstr>
      <vt:lpstr>Resolução do exemplo – Etapa 2</vt:lpstr>
      <vt:lpstr>Resolução do exemplo – Etapa 3</vt:lpstr>
      <vt:lpstr>Resolução do exemplo – Etapa 4</vt:lpstr>
      <vt:lpstr>Atividade</vt:lpstr>
      <vt:lpstr>Resolução da atividade</vt:lpstr>
      <vt:lpstr>Sistema de custeio variável</vt:lpstr>
      <vt:lpstr>Contexto</vt:lpstr>
      <vt:lpstr>Exemplo 1</vt:lpstr>
      <vt:lpstr>Resolução do exemplo 1</vt:lpstr>
      <vt:lpstr>Exemplo 2 – mudança mix de vendas</vt:lpstr>
      <vt:lpstr>Resolução do exemplo 2</vt:lpstr>
      <vt:lpstr>E quando temos custos semivariáveis?</vt:lpstr>
      <vt:lpstr>Exemplo 3</vt:lpstr>
      <vt:lpstr>Resolução do exemplo 3 (do livro) </vt:lpstr>
      <vt:lpstr>Resolução do exemplo 3 (do livro) </vt:lpstr>
      <vt:lpstr>Resolução do exemplo 3 (forma alternativa não mostrada no livro) </vt:lpstr>
      <vt:lpstr>Interpretação do exemplo 3</vt:lpstr>
      <vt:lpstr>Exemplo 4: Esquema de demonstração de resultado com uso do sistema de custeio variável</vt:lpstr>
      <vt:lpstr>Resolução do exemplo 4</vt:lpstr>
      <vt:lpstr>Atividade</vt:lpstr>
      <vt:lpstr>Resolução da atividade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121</cp:revision>
  <dcterms:created xsi:type="dcterms:W3CDTF">2019-02-06T19:16:14Z</dcterms:created>
  <dcterms:modified xsi:type="dcterms:W3CDTF">2020-09-13T20:46:54Z</dcterms:modified>
</cp:coreProperties>
</file>