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311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312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313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D16C7-CCA8-4290-9B84-0C6A03011E72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C0BEA-940A-41A0-A6EC-BE1A528947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6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94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78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54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18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45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07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74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75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42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37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08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E5F4-051C-446F-B4E6-8E9FA7A46A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98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Capital de giro e </a:t>
            </a:r>
            <a:br>
              <a:rPr lang="pt-BR" b="1" dirty="0" smtClean="0"/>
            </a:br>
            <a:r>
              <a:rPr lang="pt-BR" b="1" dirty="0" smtClean="0"/>
              <a:t>análise financeira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Prof. Me. Diego Fernandes Emiliano Silva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845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Considerações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Matemática envolvida é simples; Importante é tirar conclusões...</a:t>
            </a:r>
          </a:p>
          <a:p>
            <a:endParaRPr lang="pt-BR" dirty="0"/>
          </a:p>
          <a:p>
            <a:r>
              <a:rPr lang="pt-BR" dirty="0" smtClean="0"/>
              <a:t>Pela análise vertical, ativo circulante pelo ativo total vai de 40,14% em x0 para 43,97% em x1; Em termos horizontais variação é de 23,99%.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Isso mostra um aumento e maior volume de recursos em giro para financiar as necessidades de caixa, de vendas a crédito e estoques</a:t>
            </a:r>
          </a:p>
          <a:p>
            <a:pPr lvl="1"/>
            <a:endParaRPr lang="pt-BR" dirty="0"/>
          </a:p>
          <a:p>
            <a:r>
              <a:rPr lang="pt-BR" dirty="0" smtClean="0"/>
              <a:t>Já o passivo circulante pela análise vertical vai de 29,92% para 34,87% em x1; Em termos horizontais variação é de 31,96%.</a:t>
            </a:r>
          </a:p>
          <a:p>
            <a:endParaRPr lang="pt-BR" dirty="0"/>
          </a:p>
          <a:p>
            <a:pPr lvl="1"/>
            <a:r>
              <a:rPr lang="pt-BR" dirty="0" smtClean="0"/>
              <a:t>Por exemplo, podemos verificar que passivo circulante aumenta mais em termos proporcionais do que o ativo, o que pode indicar uma piora na capacidade de pagamentos da empresa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209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Considerações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5194920" cy="507504"/>
          </a:xfrm>
        </p:spPr>
        <p:txBody>
          <a:bodyPr>
            <a:normAutofit fontScale="70000" lnSpcReduction="20000"/>
          </a:bodyPr>
          <a:lstStyle/>
          <a:p>
            <a:r>
              <a:rPr lang="pt-BR" sz="2400" dirty="0" smtClean="0"/>
              <a:t>Exemplo de considerações para o exemplo ao lado:</a:t>
            </a:r>
            <a:endParaRPr lang="pt-BR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1059582"/>
            <a:ext cx="3190875" cy="721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67544" y="1995686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Considerações:</a:t>
            </a:r>
          </a:p>
          <a:p>
            <a:endParaRPr lang="pt-BR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Faturamento cresce 17,28% em 2011 e 70,86% em 2012.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Lucro aumenta em 16% em 2011 e 90,24% em 2012.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Análise rápida permite verificar que desempenho da empresa em 2011 esteve abaixo, dado que resultado bruto não acompanha aumento da receita, o que indica que diferença pode ter sido absorvida por custos maiores no período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Em 2012 a situação é inversa dado que evolução do lucro é maior do que a evolução do faturamento</a:t>
            </a:r>
            <a:endParaRPr lang="pt-BR" sz="140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303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Realizar a atividade </a:t>
            </a:r>
            <a:r>
              <a:rPr lang="pt-BR" b="1" dirty="0" smtClean="0"/>
              <a:t>Avançando na prática </a:t>
            </a:r>
            <a:r>
              <a:rPr lang="pt-BR" dirty="0" smtClean="0"/>
              <a:t>do livro institucional (p. 76-78)</a:t>
            </a:r>
          </a:p>
          <a:p>
            <a:endParaRPr lang="pt-BR" dirty="0"/>
          </a:p>
          <a:p>
            <a:r>
              <a:rPr lang="pt-BR" dirty="0" smtClean="0"/>
              <a:t>Verificar gabarito para conferir resposta (p. 78-79)</a:t>
            </a:r>
          </a:p>
          <a:p>
            <a:endParaRPr lang="pt-BR" dirty="0"/>
          </a:p>
          <a:p>
            <a:r>
              <a:rPr lang="pt-BR" dirty="0" smtClean="0"/>
              <a:t>Anotar dúvidas envolvidas durante resolução para serem dirimidas em sala de aula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517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Índices de liquidez e atividade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2.2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24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Liquidez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L</a:t>
            </a:r>
            <a:r>
              <a:rPr lang="pt-BR" dirty="0" smtClean="0"/>
              <a:t>iquidez </a:t>
            </a:r>
            <a:r>
              <a:rPr lang="pt-BR" dirty="0"/>
              <a:t>é utilizada </a:t>
            </a:r>
            <a:r>
              <a:rPr lang="pt-BR" dirty="0" smtClean="0"/>
              <a:t>para:</a:t>
            </a:r>
          </a:p>
          <a:p>
            <a:pPr lvl="1"/>
            <a:r>
              <a:rPr lang="pt-BR" dirty="0" smtClean="0"/>
              <a:t>Prever problema de insolvência </a:t>
            </a:r>
          </a:p>
          <a:p>
            <a:pPr lvl="1"/>
            <a:r>
              <a:rPr lang="pt-BR" dirty="0" smtClean="0"/>
              <a:t>Antecipar problemas </a:t>
            </a:r>
            <a:r>
              <a:rPr lang="pt-BR" dirty="0"/>
              <a:t>de fluxo de </a:t>
            </a:r>
            <a:r>
              <a:rPr lang="pt-BR" dirty="0" smtClean="0"/>
              <a:t>caixa</a:t>
            </a:r>
          </a:p>
          <a:p>
            <a:pPr lvl="1"/>
            <a:r>
              <a:rPr lang="pt-BR" dirty="0" smtClean="0"/>
              <a:t>Prever iminente </a:t>
            </a:r>
            <a:r>
              <a:rPr lang="pt-BR" dirty="0"/>
              <a:t>falta de recursos para pagamento dos compromissos e </a:t>
            </a:r>
            <a:r>
              <a:rPr lang="pt-BR" dirty="0" smtClean="0"/>
              <a:t>consequente “</a:t>
            </a:r>
            <a:r>
              <a:rPr lang="pt-BR" dirty="0"/>
              <a:t>quebra” do </a:t>
            </a:r>
            <a:r>
              <a:rPr lang="pt-BR" dirty="0" smtClean="0"/>
              <a:t>negócio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14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139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Índice de liquidez corrente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9702"/>
            <a:ext cx="8229600" cy="245492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Um dos mais </a:t>
            </a:r>
            <a:r>
              <a:rPr lang="pt-BR" dirty="0"/>
              <a:t>utilizados, pois mede a capacidade da empresa de </a:t>
            </a:r>
            <a:r>
              <a:rPr lang="pt-BR" dirty="0" smtClean="0"/>
              <a:t>pagar suas </a:t>
            </a:r>
            <a:r>
              <a:rPr lang="pt-BR" dirty="0"/>
              <a:t>obrigações de curto </a:t>
            </a:r>
            <a:r>
              <a:rPr lang="pt-BR" dirty="0" smtClean="0"/>
              <a:t>prazo</a:t>
            </a:r>
          </a:p>
          <a:p>
            <a:endParaRPr lang="pt-BR" dirty="0" smtClean="0"/>
          </a:p>
          <a:p>
            <a:r>
              <a:rPr lang="pt-BR" dirty="0" smtClean="0"/>
              <a:t>O resultados</a:t>
            </a:r>
            <a:r>
              <a:rPr lang="pt-BR" dirty="0"/>
              <a:t> </a:t>
            </a:r>
            <a:r>
              <a:rPr lang="pt-BR" dirty="0" smtClean="0"/>
              <a:t>é Interpretado da seguinte forma: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De </a:t>
            </a:r>
            <a:r>
              <a:rPr lang="pt-BR" dirty="0"/>
              <a:t>cada R$ 1,00 aplicado no </a:t>
            </a:r>
            <a:r>
              <a:rPr lang="pt-BR" dirty="0" smtClean="0"/>
              <a:t>ativo circulante</a:t>
            </a:r>
            <a:r>
              <a:rPr lang="pt-BR" dirty="0"/>
              <a:t>, quanto a empresa deve no passivo circulante?</a:t>
            </a:r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79512" y="1058244"/>
                <a:ext cx="8825462" cy="79387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>
                          <a:latin typeface="Cambria Math"/>
                        </a:rPr>
                        <m:t>𝑳𝒊𝒒𝒖𝒊𝒅𝒆𝒛</m:t>
                      </m:r>
                      <m:r>
                        <a:rPr lang="pt-BR" sz="2400" b="1" i="1">
                          <a:latin typeface="Cambria Math"/>
                        </a:rPr>
                        <m:t> </m:t>
                      </m:r>
                      <m:r>
                        <a:rPr lang="pt-BR" sz="2400" b="1" i="1">
                          <a:latin typeface="Cambria Math"/>
                        </a:rPr>
                        <m:t>𝒄𝒐𝒓𝒓𝒆𝒏𝒕𝒆</m:t>
                      </m:r>
                      <m:r>
                        <a:rPr lang="pt-BR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latin typeface="Cambria Math"/>
                            </a:rPr>
                            <m:t>𝑨𝒕𝒊𝒗𝒐</m:t>
                          </m:r>
                          <m:r>
                            <a:rPr lang="pt-BR" sz="2400" b="1" i="1">
                              <a:latin typeface="Cambria Math"/>
                            </a:rPr>
                            <m:t> </m:t>
                          </m:r>
                          <m:r>
                            <a:rPr lang="pt-BR" sz="2400" b="1" i="1">
                              <a:latin typeface="Cambria Math"/>
                            </a:rPr>
                            <m:t>𝒄𝒊𝒓𝒄𝒖𝒍𝒂𝒏𝒕𝒆</m:t>
                          </m:r>
                        </m:num>
                        <m:den>
                          <m:r>
                            <a:rPr lang="pt-BR" sz="2400" b="1" i="1">
                              <a:latin typeface="Cambria Math"/>
                            </a:rPr>
                            <m:t>𝑷𝒂𝒔𝒔𝒊𝒗𝒐</m:t>
                          </m:r>
                          <m:r>
                            <a:rPr lang="pt-BR" sz="2400" b="1" i="1">
                              <a:latin typeface="Cambria Math"/>
                            </a:rPr>
                            <m:t> </m:t>
                          </m:r>
                          <m:r>
                            <a:rPr lang="pt-BR" sz="2400" b="1" i="1">
                              <a:latin typeface="Cambria Math"/>
                            </a:rPr>
                            <m:t>𝒄𝒊𝒓𝒄𝒖𝒍𝒂𝒏𝒕𝒆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10992"/>
                <a:ext cx="8825462" cy="7938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15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45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Índice de liquidez corrente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451719"/>
          </a:xfrm>
        </p:spPr>
        <p:txBody>
          <a:bodyPr>
            <a:normAutofit fontScale="55000" lnSpcReduction="20000"/>
          </a:bodyPr>
          <a:lstStyle/>
          <a:p>
            <a:r>
              <a:rPr lang="pt-BR" dirty="0" smtClean="0"/>
              <a:t>Resultados:</a:t>
            </a:r>
          </a:p>
          <a:p>
            <a:endParaRPr lang="pt-BR" dirty="0" smtClean="0"/>
          </a:p>
          <a:p>
            <a:pPr lvl="1"/>
            <a:r>
              <a:rPr lang="pt-BR" b="1" dirty="0" smtClean="0"/>
              <a:t>Maior que 1: </a:t>
            </a:r>
            <a:r>
              <a:rPr lang="pt-BR" dirty="0" smtClean="0"/>
              <a:t>Capital de giro superior aos compromissos de CP; Empresa com situação confortável!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Igual a 1: </a:t>
            </a:r>
            <a:r>
              <a:rPr lang="pt-BR" dirty="0" smtClean="0"/>
              <a:t>Empresa sem capital de giro; Valor disponível é igual aos compromissos de CP; Empresa sem fôlego!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Menor que 1: </a:t>
            </a:r>
            <a:r>
              <a:rPr lang="pt-BR" dirty="0" smtClean="0"/>
              <a:t>Capital de giro negativo, ou seja, valores disponíveis não são suficientes para honrar compromissos de CP; Empresa com situação delicada!</a:t>
            </a:r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097910"/>
              </p:ext>
            </p:extLst>
          </p:nvPr>
        </p:nvGraphicFramePr>
        <p:xfrm>
          <a:off x="457200" y="3727482"/>
          <a:ext cx="8291264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5632"/>
                <a:gridCol w="4145632"/>
              </a:tblGrid>
              <a:tr h="27813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Análise de liquidez (corrente</a:t>
                      </a:r>
                      <a:r>
                        <a:rPr lang="pt-BR" sz="1400" b="1" baseline="0" dirty="0" smtClean="0"/>
                        <a:t> seca)</a:t>
                      </a:r>
                      <a:endParaRPr lang="pt-BR" sz="1400" b="1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&gt;1</a:t>
                      </a:r>
                      <a:endParaRPr lang="pt-BR" sz="1400" dirty="0"/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Bom</a:t>
                      </a:r>
                      <a:endParaRPr lang="pt-BR" sz="1400" dirty="0"/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=1</a:t>
                      </a:r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Atenção</a:t>
                      </a:r>
                      <a:endParaRPr lang="pt-BR" sz="1400" dirty="0"/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&lt;1</a:t>
                      </a:r>
                      <a:endParaRPr lang="pt-BR" sz="14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Ruim</a:t>
                      </a:r>
                      <a:endParaRPr lang="pt-BR" sz="14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384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liquidez corrente</a:t>
            </a:r>
            <a:endParaRPr lang="pt-BR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16" y="951571"/>
            <a:ext cx="5542857" cy="197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266665"/>
            <a:ext cx="28670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3707905" y="3543858"/>
                <a:ext cx="3814506" cy="133703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𝐿𝑖𝑞𝑢𝑖𝑑𝑒𝑧</m:t>
                      </m:r>
                      <m:r>
                        <a:rPr lang="pt-BR" sz="1400" b="0" i="1" smtClean="0">
                          <a:latin typeface="Cambria Math"/>
                        </a:rPr>
                        <m:t> </m:t>
                      </m:r>
                      <m:r>
                        <a:rPr lang="pt-BR" sz="1400" b="0" i="1" smtClean="0">
                          <a:latin typeface="Cambria Math"/>
                        </a:rPr>
                        <m:t>𝑐𝑜𝑟𝑟𝑒𝑛𝑡𝑒</m:t>
                      </m:r>
                      <m:r>
                        <a:rPr lang="pt-BR" sz="14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pt-BR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latin typeface="Cambria Math"/>
                            </a:rPr>
                            <m:t>32.038</m:t>
                          </m:r>
                        </m:num>
                        <m:den>
                          <m:r>
                            <a:rPr lang="pt-BR" sz="1400" b="0" i="1" smtClean="0">
                              <a:latin typeface="Cambria Math"/>
                            </a:rPr>
                            <m:t>25.415</m:t>
                          </m:r>
                        </m:den>
                      </m:f>
                      <m:r>
                        <a:rPr lang="pt-BR" sz="1400" b="0" i="1" smtClean="0">
                          <a:latin typeface="Cambria Math"/>
                        </a:rPr>
                        <m:t>=1,26</m:t>
                      </m:r>
                    </m:oMath>
                  </m:oMathPara>
                </a14:m>
                <a:endParaRPr lang="pt-BR" sz="1400" b="0" dirty="0" smtClean="0"/>
              </a:p>
              <a:p>
                <a:endParaRPr lang="pt-BR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i="1">
                          <a:latin typeface="Cambria Math"/>
                        </a:rPr>
                        <m:t>𝐿𝑖𝑞𝑢𝑖𝑑𝑒𝑧</m:t>
                      </m:r>
                      <m:r>
                        <a:rPr lang="pt-BR" sz="1400" i="1">
                          <a:latin typeface="Cambria Math"/>
                        </a:rPr>
                        <m:t> </m:t>
                      </m:r>
                      <m:r>
                        <a:rPr lang="pt-BR" sz="1400" i="1">
                          <a:latin typeface="Cambria Math"/>
                        </a:rPr>
                        <m:t>𝑐𝑜𝑟𝑟𝑒𝑛𝑡𝑒</m:t>
                      </m:r>
                      <m:r>
                        <a:rPr lang="pt-BR" sz="1400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1400" i="1">
                              <a:latin typeface="Cambria Math"/>
                            </a:rPr>
                            <m:t>𝑥</m:t>
                          </m:r>
                          <m:r>
                            <a:rPr lang="pt-BR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t-BR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latin typeface="Cambria Math"/>
                            </a:rPr>
                            <m:t>25.840</m:t>
                          </m:r>
                        </m:num>
                        <m:den>
                          <m:r>
                            <a:rPr lang="pt-BR" sz="1400" b="0" i="1" smtClean="0">
                              <a:latin typeface="Cambria Math"/>
                            </a:rPr>
                            <m:t>19.260</m:t>
                          </m:r>
                        </m:den>
                      </m:f>
                      <m:r>
                        <a:rPr lang="pt-BR" sz="1400" i="1">
                          <a:latin typeface="Cambria Math"/>
                        </a:rPr>
                        <m:t>=1,</m:t>
                      </m:r>
                      <m:r>
                        <a:rPr lang="pt-BR" sz="1400" b="0" i="1" smtClean="0">
                          <a:latin typeface="Cambria Math"/>
                        </a:rPr>
                        <m:t>34</m:t>
                      </m:r>
                    </m:oMath>
                  </m:oMathPara>
                </a14:m>
                <a:endParaRPr lang="pt-BR" sz="1400" dirty="0"/>
              </a:p>
              <a:p>
                <a:endParaRPr lang="pt-BR" sz="1400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5" y="3543858"/>
                <a:ext cx="3814506" cy="13370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8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Índice de liquidez seca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3677"/>
            <a:ext cx="8229600" cy="2670945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São considerados apenas os ativos com maior liquidez</a:t>
            </a:r>
          </a:p>
          <a:p>
            <a:endParaRPr lang="pt-BR" dirty="0" smtClean="0"/>
          </a:p>
          <a:p>
            <a:r>
              <a:rPr lang="pt-BR" dirty="0" smtClean="0"/>
              <a:t>O resultado é </a:t>
            </a:r>
            <a:r>
              <a:rPr lang="pt-BR" dirty="0"/>
              <a:t>Interpretado da seguinte forma:</a:t>
            </a:r>
          </a:p>
          <a:p>
            <a:pPr lvl="1"/>
            <a:r>
              <a:rPr lang="pt-BR" dirty="0"/>
              <a:t>De cada R$ 1,00 aplicado no ativo </a:t>
            </a:r>
            <a:r>
              <a:rPr lang="pt-BR" dirty="0" smtClean="0"/>
              <a:t>circulante (ativos com maior liquidez), </a:t>
            </a:r>
            <a:r>
              <a:rPr lang="pt-BR" dirty="0"/>
              <a:t>quanto a empresa deve no passivo circulante?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79512" y="1167594"/>
                <a:ext cx="8825462" cy="56009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b="1" i="1">
                          <a:latin typeface="Cambria Math"/>
                        </a:rPr>
                        <m:t>𝑳𝒊𝒒𝒖𝒊𝒅𝒆𝒛</m:t>
                      </m:r>
                      <m:r>
                        <a:rPr lang="pt-BR" sz="1600" b="1" i="1">
                          <a:latin typeface="Cambria Math"/>
                        </a:rPr>
                        <m:t> </m:t>
                      </m:r>
                      <m:r>
                        <a:rPr lang="pt-BR" sz="1600" b="1" i="1">
                          <a:latin typeface="Cambria Math"/>
                        </a:rPr>
                        <m:t>𝒔𝒆𝒄𝒂</m:t>
                      </m:r>
                      <m:r>
                        <a:rPr lang="pt-BR" sz="16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6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600" b="1" i="1">
                              <a:latin typeface="Cambria Math"/>
                            </a:rPr>
                            <m:t>𝑨𝒕𝒊𝒗𝒐</m:t>
                          </m:r>
                          <m:r>
                            <a:rPr lang="pt-BR" sz="1600" b="1" i="1">
                              <a:latin typeface="Cambria Math"/>
                            </a:rPr>
                            <m:t> </m:t>
                          </m:r>
                          <m:r>
                            <a:rPr lang="pt-BR" sz="1600" b="1" i="1">
                              <a:latin typeface="Cambria Math"/>
                            </a:rPr>
                            <m:t>𝒄𝒊𝒓𝒄𝒖𝒍𝒂𝒏𝒕𝒆</m:t>
                          </m:r>
                          <m:r>
                            <a:rPr lang="pt-BR" sz="1600" b="1" i="1">
                              <a:latin typeface="Cambria Math"/>
                            </a:rPr>
                            <m:t>−</m:t>
                          </m:r>
                          <m:r>
                            <a:rPr lang="pt-BR" sz="1600" b="1" i="1">
                              <a:latin typeface="Cambria Math"/>
                            </a:rPr>
                            <m:t>𝑬𝒔𝒕𝒐𝒒𝒖𝒆𝒔</m:t>
                          </m:r>
                          <m:r>
                            <a:rPr lang="pt-BR" sz="1600" b="1" i="1">
                              <a:latin typeface="Cambria Math"/>
                            </a:rPr>
                            <m:t>−</m:t>
                          </m:r>
                          <m:r>
                            <a:rPr lang="pt-BR" sz="1600" b="1" i="1">
                              <a:latin typeface="Cambria Math"/>
                            </a:rPr>
                            <m:t>𝑫𝒆𝒔𝒑𝒆𝒔𝒂𝒔</m:t>
                          </m:r>
                          <m:r>
                            <a:rPr lang="pt-BR" sz="1600" b="1" i="1">
                              <a:latin typeface="Cambria Math"/>
                            </a:rPr>
                            <m:t> </m:t>
                          </m:r>
                          <m:r>
                            <a:rPr lang="pt-BR" sz="1600" b="1" i="1">
                              <a:latin typeface="Cambria Math"/>
                            </a:rPr>
                            <m:t>𝒑𝒂𝒈𝒂𝒔</m:t>
                          </m:r>
                          <m:r>
                            <a:rPr lang="pt-BR" sz="1600" b="1" i="1">
                              <a:latin typeface="Cambria Math"/>
                            </a:rPr>
                            <m:t> </m:t>
                          </m:r>
                          <m:r>
                            <a:rPr lang="pt-BR" sz="1600" b="1" i="1">
                              <a:latin typeface="Cambria Math"/>
                            </a:rPr>
                            <m:t>𝒂𝒏𝒕𝒆𝒄𝒊𝒑𝒂𝒅𝒂𝒎𝒆𝒏𝒕𝒆</m:t>
                          </m:r>
                        </m:num>
                        <m:den>
                          <m:r>
                            <a:rPr lang="pt-BR" sz="1600" b="1" i="1">
                              <a:latin typeface="Cambria Math"/>
                            </a:rPr>
                            <m:t>𝑷𝒂𝒔𝒔𝒊𝒗𝒐</m:t>
                          </m:r>
                          <m:r>
                            <a:rPr lang="pt-BR" sz="1600" b="1" i="1">
                              <a:latin typeface="Cambria Math"/>
                            </a:rPr>
                            <m:t> </m:t>
                          </m:r>
                          <m:r>
                            <a:rPr lang="pt-BR" sz="1600" b="1" i="1">
                              <a:latin typeface="Cambria Math"/>
                            </a:rPr>
                            <m:t>𝒄𝒊𝒓𝒄𝒖𝒍𝒂𝒏𝒕𝒆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556792"/>
                <a:ext cx="8825462" cy="5600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18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5596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liquidez seca</a:t>
            </a:r>
            <a:endParaRPr lang="pt-BR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16" y="951571"/>
            <a:ext cx="5542857" cy="197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266665"/>
            <a:ext cx="28670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3707904" y="3291830"/>
                <a:ext cx="5327484" cy="169835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𝐿𝑖𝑞𝑢𝑖𝑑𝑒𝑧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𝑠𝑒𝑐𝑎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32.038−13.658−0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25.415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=0,72</m:t>
                      </m:r>
                    </m:oMath>
                  </m:oMathPara>
                </a14:m>
                <a:endParaRPr lang="pt-BR" dirty="0" smtClean="0"/>
              </a:p>
              <a:p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𝐿𝑖𝑞𝑢𝑖𝑑𝑒𝑧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r>
                        <a:rPr lang="pt-BR" i="1">
                          <a:latin typeface="Cambria Math"/>
                        </a:rPr>
                        <m:t>𝑠𝑒𝑐𝑎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25</m:t>
                          </m:r>
                          <m:r>
                            <a:rPr lang="pt-BR" i="1">
                              <a:latin typeface="Cambria Math"/>
                            </a:rPr>
                            <m:t>.8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40</m:t>
                          </m:r>
                          <m:r>
                            <a:rPr lang="pt-BR" i="1">
                              <a:latin typeface="Cambria Math"/>
                            </a:rPr>
                            <m:t>−1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  <m:r>
                            <a:rPr lang="pt-BR" i="1">
                              <a:latin typeface="Cambria Math"/>
                            </a:rPr>
                            <m:t>.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320</m:t>
                          </m:r>
                          <m:r>
                            <a:rPr lang="pt-BR" i="1">
                              <a:latin typeface="Cambria Math"/>
                            </a:rPr>
                            <m:t>−0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19.260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=0,7</m:t>
                      </m:r>
                      <m:r>
                        <a:rPr lang="pt-BR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291830"/>
                <a:ext cx="5327484" cy="169835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55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Análise horizontal e vertical das demonstrações contábeis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2.1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488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Índices de atividades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Através deles medimos o </a:t>
            </a:r>
            <a:r>
              <a:rPr lang="pt-BR" dirty="0" smtClean="0"/>
              <a:t>ciclo operacional </a:t>
            </a:r>
            <a:r>
              <a:rPr lang="pt-BR" dirty="0"/>
              <a:t>da empresa.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Eles </a:t>
            </a:r>
            <a:r>
              <a:rPr lang="pt-BR" dirty="0"/>
              <a:t>avaliam a velocidade com que diversas contas </a:t>
            </a:r>
            <a:r>
              <a:rPr lang="pt-BR" dirty="0" smtClean="0"/>
              <a:t>são convertidas </a:t>
            </a:r>
            <a:r>
              <a:rPr lang="pt-BR" dirty="0"/>
              <a:t>em vendas ou caixa.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20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889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Giro de estoque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71751"/>
            <a:ext cx="8229600" cy="2022872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Resultado: </a:t>
            </a:r>
            <a:r>
              <a:rPr lang="pt-BR" sz="2400" dirty="0" smtClean="0"/>
              <a:t>Sempre deve ser comparado com outras empresas do mesmo setor, dado que uma quitanda terá giro alto para seus produtos e um fabricante de aeronaves baixo...</a:t>
            </a:r>
            <a:endParaRPr lang="pt-BR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79512" y="1335537"/>
                <a:ext cx="8825462" cy="85619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>
                          <a:latin typeface="Cambria Math"/>
                        </a:rPr>
                        <m:t>𝑮𝒊𝒓𝒐</m:t>
                      </m:r>
                      <m:r>
                        <a:rPr lang="pt-BR" sz="2400" b="1" i="1">
                          <a:latin typeface="Cambria Math"/>
                        </a:rPr>
                        <m:t> </m:t>
                      </m:r>
                      <m:r>
                        <a:rPr lang="pt-BR" sz="2400" b="1" i="1">
                          <a:latin typeface="Cambria Math"/>
                        </a:rPr>
                        <m:t>𝒅𝒆</m:t>
                      </m:r>
                      <m:r>
                        <a:rPr lang="pt-BR" sz="2400" b="1" i="1">
                          <a:latin typeface="Cambria Math"/>
                        </a:rPr>
                        <m:t> </m:t>
                      </m:r>
                      <m:r>
                        <a:rPr lang="pt-BR" sz="2400" b="1" i="1">
                          <a:latin typeface="Cambria Math"/>
                        </a:rPr>
                        <m:t>𝒆𝒔𝒕𝒐𝒒𝒖𝒆</m:t>
                      </m:r>
                      <m:r>
                        <a:rPr lang="pt-BR" sz="24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latin typeface="Cambria Math"/>
                            </a:rPr>
                            <m:t>𝑪𝒖𝒔𝒕𝒐</m:t>
                          </m:r>
                          <m:r>
                            <a:rPr lang="pt-BR" sz="2400" b="1" i="1">
                              <a:latin typeface="Cambria Math"/>
                            </a:rPr>
                            <m:t> </m:t>
                          </m:r>
                          <m:r>
                            <a:rPr lang="pt-BR" sz="2400" b="1" i="1">
                              <a:latin typeface="Cambria Math"/>
                            </a:rPr>
                            <m:t>𝒅𝒂𝒔</m:t>
                          </m:r>
                          <m:r>
                            <a:rPr lang="pt-BR" sz="2400" b="1" i="1">
                              <a:latin typeface="Cambria Math"/>
                            </a:rPr>
                            <m:t> </m:t>
                          </m:r>
                          <m:r>
                            <a:rPr lang="pt-BR" sz="2400" b="1" i="1">
                              <a:latin typeface="Cambria Math"/>
                            </a:rPr>
                            <m:t>𝒎𝒆𝒓𝒄𝒂𝒅𝒐𝒓𝒊𝒂𝒔</m:t>
                          </m:r>
                          <m:r>
                            <a:rPr lang="pt-BR" sz="2400" b="1" i="1">
                              <a:latin typeface="Cambria Math"/>
                            </a:rPr>
                            <m:t> </m:t>
                          </m:r>
                          <m:r>
                            <a:rPr lang="pt-BR" sz="2400" b="1" i="1">
                              <a:latin typeface="Cambria Math"/>
                            </a:rPr>
                            <m:t>𝒗𝒆𝒏𝒅𝒊𝒅𝒂𝒔</m:t>
                          </m:r>
                        </m:num>
                        <m:den>
                          <m:r>
                            <a:rPr lang="pt-BR" sz="2400" b="1" i="1">
                              <a:latin typeface="Cambria Math"/>
                            </a:rPr>
                            <m:t>𝑬𝒔𝒕𝒐𝒒𝒖𝒆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780716"/>
                <a:ext cx="8825462" cy="8561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21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307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giro de estoque</a:t>
            </a:r>
            <a:endParaRPr lang="pt-BR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16" y="951571"/>
            <a:ext cx="5542857" cy="197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266665"/>
            <a:ext cx="28670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3707905" y="3291830"/>
                <a:ext cx="4120039" cy="169277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𝐺𝑖𝑟𝑜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𝑒𝑠𝑡𝑜𝑞𝑢𝑒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35.950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13.658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=2,63</m:t>
                      </m:r>
                    </m:oMath>
                  </m:oMathPara>
                </a14:m>
                <a:endParaRPr lang="pt-BR" b="0" dirty="0" smtClean="0"/>
              </a:p>
              <a:p>
                <a:endParaRPr lang="pt-B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𝐺𝑖𝑟𝑜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r>
                        <a:rPr lang="pt-BR" i="1">
                          <a:latin typeface="Cambria Math"/>
                        </a:rPr>
                        <m:t>𝑑𝑒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r>
                        <a:rPr lang="pt-BR" i="1">
                          <a:latin typeface="Cambria Math"/>
                        </a:rPr>
                        <m:t>𝑒𝑠𝑡𝑜𝑞𝑢𝑒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42.000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2.320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3,41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5" y="3291830"/>
                <a:ext cx="4120039" cy="16927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22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57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Prazo médio de estocagem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3677"/>
            <a:ext cx="8229600" cy="2670945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Podemos adaptar a fórmula de forma a medir o tempo médio para renovação dos estoques:</a:t>
            </a:r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endParaRPr lang="pt-BR" sz="1800" b="1" dirty="0" smtClean="0"/>
          </a:p>
          <a:p>
            <a:r>
              <a:rPr lang="pt-BR" b="1" dirty="0" smtClean="0"/>
              <a:t>Resultado:</a:t>
            </a:r>
          </a:p>
          <a:p>
            <a:pPr lvl="1"/>
            <a:r>
              <a:rPr lang="pt-BR" dirty="0" smtClean="0"/>
              <a:t>Quanto </a:t>
            </a:r>
            <a:r>
              <a:rPr lang="pt-BR" dirty="0"/>
              <a:t>maior for esse índice, </a:t>
            </a:r>
            <a:r>
              <a:rPr lang="pt-BR" dirty="0" smtClean="0"/>
              <a:t>maior o </a:t>
            </a:r>
            <a:r>
              <a:rPr lang="pt-BR" dirty="0"/>
              <a:t>prazo de permanência em estoque. </a:t>
            </a:r>
            <a:endParaRPr lang="pt-BR" dirty="0" smtClean="0"/>
          </a:p>
          <a:p>
            <a:pPr lvl="1"/>
            <a:r>
              <a:rPr lang="pt-BR" dirty="0" smtClean="0"/>
              <a:t>Indicador </a:t>
            </a:r>
            <a:r>
              <a:rPr lang="pt-BR" dirty="0"/>
              <a:t>alto não é um ponto positivo</a:t>
            </a:r>
            <a:r>
              <a:rPr lang="pt-BR" dirty="0" smtClean="0"/>
              <a:t>, porque </a:t>
            </a:r>
            <a:r>
              <a:rPr lang="pt-BR" dirty="0"/>
              <a:t>um prazo de estocagem grande requer maiores investimentos no ativo e</a:t>
            </a:r>
            <a:r>
              <a:rPr lang="pt-BR" dirty="0" smtClean="0"/>
              <a:t>, consequentemente</a:t>
            </a:r>
            <a:r>
              <a:rPr lang="pt-BR" dirty="0"/>
              <a:t>, reduz o seu retorno.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79512" y="1090993"/>
                <a:ext cx="8825462" cy="67819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1">
                          <a:latin typeface="Cambria Math"/>
                        </a:rPr>
                        <m:t>𝑷𝒓𝒂𝒛𝒐</m:t>
                      </m:r>
                      <m:r>
                        <a:rPr lang="pt-BR" sz="2000" b="1" i="1">
                          <a:latin typeface="Cambria Math"/>
                        </a:rPr>
                        <m:t> </m:t>
                      </m:r>
                      <m:r>
                        <a:rPr lang="pt-BR" sz="2000" b="1" i="1">
                          <a:latin typeface="Cambria Math"/>
                        </a:rPr>
                        <m:t>𝒎</m:t>
                      </m:r>
                      <m:r>
                        <a:rPr lang="pt-BR" sz="2000" b="1" i="1">
                          <a:latin typeface="Cambria Math"/>
                        </a:rPr>
                        <m:t>é</m:t>
                      </m:r>
                      <m:r>
                        <a:rPr lang="pt-BR" sz="2000" b="1" i="1">
                          <a:latin typeface="Cambria Math"/>
                        </a:rPr>
                        <m:t>𝒅𝒊𝒐</m:t>
                      </m:r>
                      <m:r>
                        <a:rPr lang="pt-BR" sz="2000" b="1" i="1">
                          <a:latin typeface="Cambria Math"/>
                        </a:rPr>
                        <m:t> </m:t>
                      </m:r>
                      <m:r>
                        <a:rPr lang="pt-BR" sz="2000" b="1" i="1">
                          <a:latin typeface="Cambria Math"/>
                        </a:rPr>
                        <m:t>𝒅𝒆</m:t>
                      </m:r>
                      <m:r>
                        <a:rPr lang="pt-BR" sz="2000" b="1" i="1">
                          <a:latin typeface="Cambria Math"/>
                        </a:rPr>
                        <m:t> </m:t>
                      </m:r>
                      <m:r>
                        <a:rPr lang="pt-BR" sz="2000" b="1" i="1">
                          <a:latin typeface="Cambria Math"/>
                        </a:rPr>
                        <m:t>𝒆𝒔𝒕𝒐𝒄𝒂𝒈𝒆𝒎</m:t>
                      </m:r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1" i="1">
                              <a:latin typeface="Cambria Math"/>
                            </a:rPr>
                            <m:t>𝑬𝒔𝒕𝒐𝒒𝒖𝒆</m:t>
                          </m:r>
                          <m:r>
                            <a:rPr lang="pt-BR" sz="2000" b="1" i="1">
                              <a:latin typeface="Cambria Math"/>
                            </a:rPr>
                            <m:t> 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𝒎</m:t>
                          </m:r>
                          <m:r>
                            <a:rPr lang="pt-BR" sz="2000" b="1" i="1">
                              <a:latin typeface="Cambria Math"/>
                            </a:rPr>
                            <m:t>é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𝒅𝒊𝒐</m:t>
                          </m:r>
                        </m:num>
                        <m:den>
                          <m:r>
                            <a:rPr lang="pt-BR" sz="2000" b="1" i="1">
                              <a:latin typeface="Cambria Math"/>
                            </a:rPr>
                            <m:t>𝑪𝒖𝒔𝒕𝒐</m:t>
                          </m:r>
                          <m:r>
                            <a:rPr lang="pt-BR" sz="2000" b="1" i="1">
                              <a:latin typeface="Cambria Math"/>
                            </a:rPr>
                            <m:t> 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𝒅𝒂𝒔</m:t>
                          </m:r>
                          <m:r>
                            <a:rPr lang="pt-BR" sz="2000" b="1" i="1">
                              <a:latin typeface="Cambria Math"/>
                            </a:rPr>
                            <m:t> 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𝒎𝒆𝒓𝒄𝒂𝒅𝒐𝒓𝒊𝒂𝒔</m:t>
                          </m:r>
                          <m:r>
                            <a:rPr lang="pt-BR" sz="2000" b="1" i="1">
                              <a:latin typeface="Cambria Math"/>
                            </a:rPr>
                            <m:t> 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𝒗𝒆𝒏𝒅𝒊𝒅𝒂𝒔</m:t>
                          </m:r>
                        </m:den>
                      </m:f>
                      <m:r>
                        <a:rPr lang="pt-BR" sz="2000" b="1" i="1">
                          <a:latin typeface="Cambria Math"/>
                        </a:rPr>
                        <m:t>∗</m:t>
                      </m:r>
                      <m:r>
                        <a:rPr lang="pt-BR" sz="2000" b="1" i="1">
                          <a:latin typeface="Cambria Math"/>
                        </a:rPr>
                        <m:t>𝟑𝟔𝟎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54657"/>
                <a:ext cx="8825462" cy="6781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23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94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Exemplo prazo médio de estocagem</a:t>
            </a:r>
            <a:endParaRPr lang="pt-BR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16" y="951571"/>
            <a:ext cx="5542857" cy="197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266665"/>
            <a:ext cx="28670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131841" y="3543858"/>
                <a:ext cx="5969583" cy="56137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600" b="0" i="1" smtClean="0">
                          <a:latin typeface="Cambria Math"/>
                        </a:rPr>
                        <m:t>𝑃𝑟𝑎𝑧𝑜</m:t>
                      </m:r>
                      <m:r>
                        <a:rPr lang="pt-BR" sz="1600" b="0" i="1" smtClean="0">
                          <a:latin typeface="Cambria Math"/>
                        </a:rPr>
                        <m:t> </m:t>
                      </m:r>
                      <m:r>
                        <a:rPr lang="pt-BR" sz="1600" b="0" i="1" smtClean="0">
                          <a:latin typeface="Cambria Math"/>
                        </a:rPr>
                        <m:t>𝑚</m:t>
                      </m:r>
                      <m:r>
                        <a:rPr lang="pt-BR" sz="1600" b="0" i="1" smtClean="0">
                          <a:latin typeface="Cambria Math"/>
                        </a:rPr>
                        <m:t>é</m:t>
                      </m:r>
                      <m:r>
                        <a:rPr lang="pt-BR" sz="1600" b="0" i="1" smtClean="0">
                          <a:latin typeface="Cambria Math"/>
                        </a:rPr>
                        <m:t>𝑑𝑖𝑜</m:t>
                      </m:r>
                      <m:r>
                        <a:rPr lang="pt-BR" sz="1600" b="0" i="1" smtClean="0">
                          <a:latin typeface="Cambria Math"/>
                        </a:rPr>
                        <m:t> </m:t>
                      </m:r>
                      <m:r>
                        <a:rPr lang="pt-BR" sz="1600" b="0" i="1" smtClean="0">
                          <a:latin typeface="Cambria Math"/>
                        </a:rPr>
                        <m:t>𝑒𝑠𝑡𝑜𝑐𝑎𝑔𝑒𝑚</m:t>
                      </m:r>
                      <m:r>
                        <a:rPr lang="pt-BR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latin typeface="Cambria Math"/>
                            </a:rPr>
                            <m:t>(12.320+13.658)/2</m:t>
                          </m:r>
                        </m:num>
                        <m:den>
                          <m:r>
                            <a:rPr lang="pt-BR" sz="1600" b="0" i="1" smtClean="0">
                              <a:latin typeface="Cambria Math"/>
                            </a:rPr>
                            <m:t>35.950</m:t>
                          </m:r>
                        </m:den>
                      </m:f>
                      <m:r>
                        <a:rPr lang="pt-BR" sz="1600" b="0" i="1" smtClean="0">
                          <a:latin typeface="Cambria Math"/>
                        </a:rPr>
                        <m:t>∗360=130,07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725144"/>
                <a:ext cx="5969583" cy="5613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24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977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Prazo médio de recebimento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9701"/>
            <a:ext cx="8229600" cy="2454921"/>
          </a:xfrm>
        </p:spPr>
        <p:txBody>
          <a:bodyPr>
            <a:normAutofit fontScale="55000" lnSpcReduction="20000"/>
          </a:bodyPr>
          <a:lstStyle/>
          <a:p>
            <a:r>
              <a:rPr lang="pt-BR" dirty="0" smtClean="0"/>
              <a:t>Mede como a empresa faz a gestão das contas a receber de clientes</a:t>
            </a:r>
          </a:p>
          <a:p>
            <a:endParaRPr lang="pt-BR" dirty="0"/>
          </a:p>
          <a:p>
            <a:r>
              <a:rPr lang="pt-BR" dirty="0" smtClean="0"/>
              <a:t>Muito usado para avaliar políticas de crédito e cobrança</a:t>
            </a:r>
          </a:p>
          <a:p>
            <a:endParaRPr lang="pt-BR" dirty="0"/>
          </a:p>
          <a:p>
            <a:r>
              <a:rPr lang="pt-BR" dirty="0" smtClean="0"/>
              <a:t>Para vendas anuais, considerar apenas vendas feitas a prazo (desconsiderar à vista)</a:t>
            </a:r>
          </a:p>
          <a:p>
            <a:endParaRPr lang="pt-BR" dirty="0"/>
          </a:p>
          <a:p>
            <a:r>
              <a:rPr lang="pt-BR" dirty="0"/>
              <a:t>Geralmente informações não são abertas e não estão disponíveis no balanço, utilizar </a:t>
            </a:r>
            <a:r>
              <a:rPr lang="pt-BR" dirty="0" smtClean="0"/>
              <a:t>vendas </a:t>
            </a:r>
            <a:r>
              <a:rPr lang="pt-BR" dirty="0"/>
              <a:t>totais (para simplificação</a:t>
            </a:r>
            <a:r>
              <a:rPr lang="pt-BR" dirty="0" smtClean="0"/>
              <a:t>)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79512" y="1088976"/>
                <a:ext cx="8825462" cy="89691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>
                          <a:latin typeface="Cambria Math"/>
                        </a:rPr>
                        <m:t>𝑷𝒓𝒂𝒛𝒐</m:t>
                      </m:r>
                      <m:r>
                        <a:rPr lang="pt-BR" b="1" i="1">
                          <a:latin typeface="Cambria Math"/>
                        </a:rPr>
                        <m:t> </m:t>
                      </m:r>
                      <m:r>
                        <a:rPr lang="pt-BR" b="1" i="1">
                          <a:latin typeface="Cambria Math"/>
                        </a:rPr>
                        <m:t>𝒎</m:t>
                      </m:r>
                      <m:r>
                        <a:rPr lang="pt-BR" b="1" i="1">
                          <a:latin typeface="Cambria Math"/>
                        </a:rPr>
                        <m:t>é</m:t>
                      </m:r>
                      <m:r>
                        <a:rPr lang="pt-BR" b="1" i="1">
                          <a:latin typeface="Cambria Math"/>
                        </a:rPr>
                        <m:t>𝒅𝒊𝒐</m:t>
                      </m:r>
                      <m:r>
                        <a:rPr lang="pt-BR" b="1" i="1">
                          <a:latin typeface="Cambria Math"/>
                        </a:rPr>
                        <m:t> </m:t>
                      </m:r>
                      <m:r>
                        <a:rPr lang="pt-BR" b="1" i="1">
                          <a:latin typeface="Cambria Math"/>
                        </a:rPr>
                        <m:t>𝒅𝒆</m:t>
                      </m:r>
                      <m:r>
                        <a:rPr lang="pt-BR" b="1" i="1">
                          <a:latin typeface="Cambria Math"/>
                        </a:rPr>
                        <m:t> </m:t>
                      </m:r>
                      <m:r>
                        <a:rPr lang="pt-BR" b="1" i="1">
                          <a:latin typeface="Cambria Math"/>
                        </a:rPr>
                        <m:t>𝒓𝒆𝒄𝒆𝒃𝒊𝒎𝒆𝒏𝒕𝒐</m:t>
                      </m:r>
                      <m:r>
                        <a:rPr lang="pt-BR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1" i="1">
                              <a:latin typeface="Cambria Math"/>
                            </a:rPr>
                            <m:t>𝑪𝒐𝒏𝒕𝒂𝒔</m:t>
                          </m:r>
                          <m:r>
                            <a:rPr lang="pt-BR" b="1" i="1">
                              <a:latin typeface="Cambria Math"/>
                            </a:rPr>
                            <m:t> </m:t>
                          </m:r>
                          <m:r>
                            <a:rPr lang="pt-BR" b="1" i="1">
                              <a:latin typeface="Cambria Math"/>
                            </a:rPr>
                            <m:t>𝒂</m:t>
                          </m:r>
                          <m:r>
                            <a:rPr lang="pt-BR" b="1" i="1">
                              <a:latin typeface="Cambria Math"/>
                            </a:rPr>
                            <m:t> </m:t>
                          </m:r>
                          <m:r>
                            <a:rPr lang="pt-BR" b="1" i="1">
                              <a:latin typeface="Cambria Math"/>
                            </a:rPr>
                            <m:t>𝒓𝒆𝒄𝒆𝒃𝒆𝒓</m:t>
                          </m:r>
                          <m:r>
                            <a:rPr lang="pt-BR" b="1" i="1">
                              <a:latin typeface="Cambria Math"/>
                            </a:rPr>
                            <m:t> </m:t>
                          </m:r>
                          <m:r>
                            <a:rPr lang="pt-BR" b="1" i="1">
                              <a:latin typeface="Cambria Math"/>
                            </a:rPr>
                            <m:t>𝒅𝒆</m:t>
                          </m:r>
                          <m:r>
                            <a:rPr lang="pt-BR" b="1" i="1">
                              <a:latin typeface="Cambria Math"/>
                            </a:rPr>
                            <m:t> </m:t>
                          </m:r>
                          <m:r>
                            <a:rPr lang="pt-BR" b="1" i="1">
                              <a:latin typeface="Cambria Math"/>
                            </a:rPr>
                            <m:t>𝒄𝒍𝒊𝒆𝒏𝒕𝒆𝒔</m:t>
                          </m:r>
                          <m:r>
                            <a:rPr lang="pt-BR" b="1" i="1">
                              <a:latin typeface="Cambria Math"/>
                            </a:rPr>
                            <m:t> (</m:t>
                          </m:r>
                          <m:r>
                            <a:rPr lang="pt-BR" b="1" i="1">
                              <a:latin typeface="Cambria Math"/>
                            </a:rPr>
                            <m:t>𝒎</m:t>
                          </m:r>
                          <m:r>
                            <a:rPr lang="pt-BR" b="1" i="1">
                              <a:latin typeface="Cambria Math"/>
                            </a:rPr>
                            <m:t>é</m:t>
                          </m:r>
                          <m:r>
                            <a:rPr lang="pt-BR" b="1" i="1">
                              <a:latin typeface="Cambria Math"/>
                            </a:rPr>
                            <m:t>𝒅𝒊𝒂</m:t>
                          </m:r>
                          <m:r>
                            <a:rPr lang="pt-BR" b="1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1" i="1">
                              <a:latin typeface="Cambria Math"/>
                            </a:rPr>
                            <m:t>𝑽𝒆𝒏𝒅𝒂𝒔</m:t>
                          </m:r>
                          <m:r>
                            <a:rPr lang="pt-BR" b="1" i="1">
                              <a:latin typeface="Cambria Math"/>
                            </a:rPr>
                            <m:t> </m:t>
                          </m:r>
                          <m:r>
                            <a:rPr lang="pt-BR" b="1" i="1">
                              <a:latin typeface="Cambria Math"/>
                            </a:rPr>
                            <m:t>𝒂𝒏𝒖𝒂𝒊𝒔</m:t>
                          </m:r>
                        </m:den>
                      </m:f>
                      <m:r>
                        <a:rPr lang="pt-BR" b="1" i="1">
                          <a:latin typeface="Cambria Math"/>
                        </a:rPr>
                        <m:t>∗</m:t>
                      </m:r>
                      <m:r>
                        <a:rPr lang="pt-BR" b="1" i="1">
                          <a:latin typeface="Cambria Math"/>
                        </a:rPr>
                        <m:t>𝟑𝟔𝟎</m:t>
                      </m:r>
                    </m:oMath>
                  </m:oMathPara>
                </a14:m>
                <a:endParaRPr lang="pt-BR" b="1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51968"/>
                <a:ext cx="8825462" cy="8969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25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797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Prazo médio de pagamento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69673"/>
            <a:ext cx="8229600" cy="272495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Mede tempo que empresa demora para pagar fornecedores</a:t>
            </a:r>
          </a:p>
          <a:p>
            <a:endParaRPr lang="pt-BR" dirty="0"/>
          </a:p>
          <a:p>
            <a:r>
              <a:rPr lang="pt-BR" dirty="0" smtClean="0"/>
              <a:t>Para compras anuais, considerar apenas compras a prazo (desconsiderar à vista); </a:t>
            </a:r>
          </a:p>
          <a:p>
            <a:endParaRPr lang="pt-BR" dirty="0"/>
          </a:p>
          <a:p>
            <a:r>
              <a:rPr lang="pt-BR" dirty="0"/>
              <a:t>G</a:t>
            </a:r>
            <a:r>
              <a:rPr lang="pt-BR" dirty="0" smtClean="0"/>
              <a:t>eralmente informações não são abertas e não estão disponíveis no balanço, utilizar compras totais (para simplificação)</a:t>
            </a:r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79512" y="1088976"/>
                <a:ext cx="8825462" cy="73039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1" i="1">
                          <a:latin typeface="Cambria Math"/>
                        </a:rPr>
                        <m:t>𝑷𝒓𝒂𝒛𝒐</m:t>
                      </m:r>
                      <m:r>
                        <a:rPr lang="pt-BR" sz="2000" b="1" i="1">
                          <a:latin typeface="Cambria Math"/>
                        </a:rPr>
                        <m:t> </m:t>
                      </m:r>
                      <m:r>
                        <a:rPr lang="pt-BR" sz="2000" b="1" i="1">
                          <a:latin typeface="Cambria Math"/>
                        </a:rPr>
                        <m:t>𝒎</m:t>
                      </m:r>
                      <m:r>
                        <a:rPr lang="pt-BR" sz="2000" b="1" i="1">
                          <a:latin typeface="Cambria Math"/>
                        </a:rPr>
                        <m:t>é</m:t>
                      </m:r>
                      <m:r>
                        <a:rPr lang="pt-BR" sz="2000" b="1" i="1">
                          <a:latin typeface="Cambria Math"/>
                        </a:rPr>
                        <m:t>𝒅𝒊𝒐</m:t>
                      </m:r>
                      <m:r>
                        <a:rPr lang="pt-BR" sz="2000" b="1" i="1">
                          <a:latin typeface="Cambria Math"/>
                        </a:rPr>
                        <m:t> </m:t>
                      </m:r>
                      <m:r>
                        <a:rPr lang="pt-BR" sz="2000" b="1" i="1">
                          <a:latin typeface="Cambria Math"/>
                        </a:rPr>
                        <m:t>𝒅𝒆</m:t>
                      </m:r>
                      <m:r>
                        <a:rPr lang="pt-BR" sz="2000" b="1" i="1">
                          <a:latin typeface="Cambria Math"/>
                        </a:rPr>
                        <m:t> </m:t>
                      </m:r>
                      <m:r>
                        <a:rPr lang="pt-BR" sz="2000" b="1" i="1">
                          <a:latin typeface="Cambria Math"/>
                        </a:rPr>
                        <m:t>𝒑𝒂𝒈𝒂𝒎𝒆𝒏𝒕𝒐</m:t>
                      </m:r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1" i="1">
                              <a:latin typeface="Cambria Math"/>
                            </a:rPr>
                            <m:t>𝑭𝒐𝒓𝒏𝒆𝒄𝒆𝒅𝒐𝒓𝒆𝒔</m:t>
                          </m:r>
                          <m:r>
                            <a:rPr lang="pt-BR" sz="2000" b="1" i="1">
                              <a:latin typeface="Cambria Math"/>
                            </a:rPr>
                            <m:t> (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𝒎</m:t>
                          </m:r>
                          <m:r>
                            <a:rPr lang="pt-BR" sz="2000" b="1" i="1">
                              <a:latin typeface="Cambria Math"/>
                            </a:rPr>
                            <m:t>é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𝒅𝒊𝒂</m:t>
                          </m:r>
                          <m:r>
                            <a:rPr lang="pt-BR" sz="2000" b="1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sz="2000" b="1" i="1">
                              <a:latin typeface="Cambria Math"/>
                            </a:rPr>
                            <m:t>𝑪𝒐𝒎𝒑𝒓𝒂𝒔</m:t>
                          </m:r>
                          <m:r>
                            <a:rPr lang="pt-BR" sz="2000" b="1" i="1">
                              <a:latin typeface="Cambria Math"/>
                            </a:rPr>
                            <m:t> 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𝒂𝒏𝒖𝒂𝒊𝒔</m:t>
                          </m:r>
                        </m:den>
                      </m:f>
                      <m:r>
                        <a:rPr lang="pt-BR" sz="2000" b="1" i="1">
                          <a:latin typeface="Cambria Math"/>
                        </a:rPr>
                        <m:t>∗</m:t>
                      </m:r>
                      <m:r>
                        <a:rPr lang="pt-BR" sz="2000" b="1" i="1">
                          <a:latin typeface="Cambria Math"/>
                        </a:rPr>
                        <m:t>𝟑𝟔𝟎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51968"/>
                <a:ext cx="8825462" cy="73039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26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2084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Giro do ativo total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31690"/>
            <a:ext cx="8229600" cy="256293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Mede eficiência com que a empresa utiliza os seus ativos para gerar vendas.</a:t>
            </a:r>
          </a:p>
          <a:p>
            <a:endParaRPr lang="pt-BR" dirty="0"/>
          </a:p>
          <a:p>
            <a:r>
              <a:rPr lang="pt-BR" dirty="0" smtClean="0"/>
              <a:t>Quanto maior o índice, maior a eficiência da empresa na utilização dos ativos.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79512" y="1088976"/>
                <a:ext cx="8825462" cy="91076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>
                          <a:latin typeface="Cambria Math"/>
                        </a:rPr>
                        <m:t>𝑮𝒊𝒓𝒐</m:t>
                      </m:r>
                      <m:r>
                        <a:rPr lang="pt-BR" sz="2800" b="1" i="1">
                          <a:latin typeface="Cambria Math"/>
                        </a:rPr>
                        <m:t> </m:t>
                      </m:r>
                      <m:r>
                        <a:rPr lang="pt-BR" sz="2800" b="1" i="1">
                          <a:latin typeface="Cambria Math"/>
                        </a:rPr>
                        <m:t>𝒅𝒐</m:t>
                      </m:r>
                      <m:r>
                        <a:rPr lang="pt-BR" sz="2800" b="1" i="1">
                          <a:latin typeface="Cambria Math"/>
                        </a:rPr>
                        <m:t> </m:t>
                      </m:r>
                      <m:r>
                        <a:rPr lang="pt-BR" sz="2800" b="1" i="1">
                          <a:latin typeface="Cambria Math"/>
                        </a:rPr>
                        <m:t>𝒂𝒕𝒊𝒗𝒐</m:t>
                      </m:r>
                      <m:r>
                        <a:rPr lang="pt-BR" sz="2800" b="1" i="1">
                          <a:latin typeface="Cambria Math"/>
                        </a:rPr>
                        <m:t> </m:t>
                      </m:r>
                      <m:r>
                        <a:rPr lang="pt-BR" sz="2800" b="1" i="1">
                          <a:latin typeface="Cambria Math"/>
                        </a:rPr>
                        <m:t>𝒕𝒐𝒕𝒂𝒍</m:t>
                      </m:r>
                      <m:r>
                        <a:rPr lang="pt-BR" sz="28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1" i="1">
                              <a:latin typeface="Cambria Math"/>
                            </a:rPr>
                            <m:t>𝑽𝒆𝒏𝒅𝒂𝒔</m:t>
                          </m:r>
                        </m:num>
                        <m:den>
                          <m:r>
                            <a:rPr lang="pt-BR" sz="2800" b="1" i="1">
                              <a:latin typeface="Cambria Math"/>
                            </a:rPr>
                            <m:t>𝑨𝒕𝒊𝒗𝒐</m:t>
                          </m:r>
                          <m:r>
                            <a:rPr lang="pt-BR" sz="2800" b="1" i="1">
                              <a:latin typeface="Cambria Math"/>
                            </a:rPr>
                            <m:t> </m:t>
                          </m:r>
                          <m:r>
                            <a:rPr lang="pt-BR" sz="2800" b="1" i="1">
                              <a:latin typeface="Cambria Math"/>
                            </a:rPr>
                            <m:t>𝒕𝒐𝒕𝒂𝒍</m:t>
                          </m:r>
                        </m:den>
                      </m:f>
                    </m:oMath>
                  </m:oMathPara>
                </a14:m>
                <a:endParaRPr lang="pt-BR" sz="2800" b="1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51968"/>
                <a:ext cx="8825462" cy="9107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27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819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Exemplo giro ativo total</a:t>
            </a:r>
            <a:endParaRPr lang="pt-BR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16" y="951571"/>
            <a:ext cx="5542857" cy="197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266665"/>
            <a:ext cx="28670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3851920" y="3291830"/>
                <a:ext cx="4164410" cy="169270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𝐺𝑖𝑟𝑜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𝑎𝑡𝑖𝑣𝑜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𝑡𝑜𝑡𝑎𝑙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47.000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72.866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=0,65</m:t>
                      </m:r>
                    </m:oMath>
                  </m:oMathPara>
                </a14:m>
                <a:endParaRPr lang="pt-BR" b="0" dirty="0" smtClean="0"/>
              </a:p>
              <a:p>
                <a:endParaRPr lang="pt-B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𝐺𝑖𝑟𝑜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r>
                        <a:rPr lang="pt-BR" i="1">
                          <a:latin typeface="Cambria Math"/>
                        </a:rPr>
                        <m:t>𝑎𝑡𝑖𝑣𝑜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r>
                        <a:rPr lang="pt-BR" i="1">
                          <a:latin typeface="Cambria Math"/>
                        </a:rPr>
                        <m:t>𝑡𝑜𝑡𝑎𝑙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52</m:t>
                          </m:r>
                          <m:r>
                            <a:rPr lang="pt-BR" i="1">
                              <a:latin typeface="Cambria Math"/>
                            </a:rPr>
                            <m:t>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64</m:t>
                          </m:r>
                          <m:r>
                            <a:rPr lang="pt-BR" i="1">
                              <a:latin typeface="Cambria Math"/>
                            </a:rPr>
                            <m:t>.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370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=0,</m:t>
                      </m:r>
                      <m:r>
                        <a:rPr lang="pt-BR" b="0" i="1" smtClean="0">
                          <a:latin typeface="Cambria Math"/>
                        </a:rPr>
                        <m:t>81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291830"/>
                <a:ext cx="4164410" cy="16927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28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332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– quadro resumo</a:t>
            </a:r>
            <a:endParaRPr lang="pt-BR" b="1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764713"/>
              </p:ext>
            </p:extLst>
          </p:nvPr>
        </p:nvGraphicFramePr>
        <p:xfrm>
          <a:off x="457200" y="1200150"/>
          <a:ext cx="8229600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b="1" i="0" dirty="0" smtClean="0"/>
                        <a:t>Índice</a:t>
                      </a:r>
                      <a:endParaRPr lang="pt-BR" sz="1400" b="1" i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Dez/x1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Dez/x0</a:t>
                      </a:r>
                      <a:endParaRPr lang="pt-BR" sz="1400" b="1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Liquidez corrente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1,26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1,34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Liquidez seca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0,72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0,70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Giro do estoque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2,63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3,41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Prazo médio estocagem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130,07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endParaRPr lang="pt-BR" sz="140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Giro ativo total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0,65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0,81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B54F-8283-45E8-9AA7-3B9DFBF79585}" type="slidenum">
              <a:rPr lang="pt-BR" smtClean="0"/>
              <a:t>29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95536" y="3219822"/>
            <a:ext cx="84249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Considerações: </a:t>
            </a:r>
            <a:endParaRPr lang="pt-BR" sz="1400" dirty="0" smtClean="0"/>
          </a:p>
          <a:p>
            <a:pPr marL="342900" indent="-342900">
              <a:buAutoNum type="arabicParenBoth"/>
            </a:pPr>
            <a:r>
              <a:rPr lang="pt-BR" sz="1400" dirty="0" smtClean="0"/>
              <a:t>Considerando ativos mais líquidos (liquidez seca), verifica-se que a empresa não tem capital de giro, porém situação é melhor em x1.</a:t>
            </a:r>
          </a:p>
          <a:p>
            <a:pPr marL="342900" indent="-342900">
              <a:buAutoNum type="arabicParenBoth"/>
            </a:pPr>
            <a:endParaRPr lang="pt-BR" sz="1400" dirty="0" smtClean="0"/>
          </a:p>
          <a:p>
            <a:pPr marL="342900" indent="-342900">
              <a:buAutoNum type="arabicParenBoth"/>
            </a:pPr>
            <a:r>
              <a:rPr lang="pt-BR" sz="1400" dirty="0" smtClean="0"/>
              <a:t>Não é possível fazer considerações sobre estoque, sem conhecer empresas do mesmo setor</a:t>
            </a:r>
          </a:p>
          <a:p>
            <a:pPr marL="342900" indent="-342900">
              <a:buAutoNum type="arabicParenBoth"/>
            </a:pPr>
            <a:endParaRPr lang="pt-BR" sz="1400" dirty="0"/>
          </a:p>
          <a:p>
            <a:pPr marL="342900" indent="-342900">
              <a:buAutoNum type="arabicParenBoth"/>
            </a:pPr>
            <a:r>
              <a:rPr lang="pt-BR" sz="1400" dirty="0" smtClean="0"/>
              <a:t>Giro do ativo piora em x1, o que indica piora na utilização de seus ativos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04207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Através das demonstrações financeiras você pode conhecer </a:t>
            </a:r>
            <a:r>
              <a:rPr lang="pt-BR" dirty="0"/>
              <a:t>o desempenho econômico-financeiro de uma empresa em </a:t>
            </a:r>
            <a:r>
              <a:rPr lang="pt-BR" dirty="0" smtClean="0"/>
              <a:t>determinado período, avaliar sua posição atual e projetar tendências futuras</a:t>
            </a:r>
          </a:p>
          <a:p>
            <a:endParaRPr lang="pt-BR" dirty="0"/>
          </a:p>
          <a:p>
            <a:r>
              <a:rPr lang="pt-BR" dirty="0" smtClean="0"/>
              <a:t>No nosso encontro será discutido como a empresa e o gestor financeiro podem:</a:t>
            </a:r>
          </a:p>
          <a:p>
            <a:pPr lvl="1"/>
            <a:r>
              <a:rPr lang="pt-BR" dirty="0"/>
              <a:t>M</a:t>
            </a:r>
            <a:r>
              <a:rPr lang="pt-BR" dirty="0" smtClean="0"/>
              <a:t>edir </a:t>
            </a:r>
            <a:r>
              <a:rPr lang="pt-BR" dirty="0"/>
              <a:t>os resultados para avaliar se as decisões </a:t>
            </a:r>
            <a:r>
              <a:rPr lang="pt-BR" dirty="0" smtClean="0"/>
              <a:t>financeiras</a:t>
            </a:r>
          </a:p>
          <a:p>
            <a:pPr lvl="1"/>
            <a:r>
              <a:rPr lang="pt-BR" dirty="0" smtClean="0"/>
              <a:t>Saber se as ações surtem os resultados desejados</a:t>
            </a:r>
          </a:p>
          <a:p>
            <a:pPr lvl="1"/>
            <a:r>
              <a:rPr lang="pt-BR" dirty="0" smtClean="0"/>
              <a:t>Avaliar necessidades de correções</a:t>
            </a:r>
          </a:p>
          <a:p>
            <a:pPr lvl="1"/>
            <a:r>
              <a:rPr lang="pt-BR" dirty="0" smtClean="0"/>
              <a:t>Orientar acionistas quanto ao ganho de lucros líquidos e dividendos</a:t>
            </a:r>
          </a:p>
          <a:p>
            <a:pPr lvl="1"/>
            <a:r>
              <a:rPr lang="pt-BR" dirty="0" smtClean="0"/>
              <a:t>Verificar se empresa consegue honrar os seus compromissos</a:t>
            </a:r>
          </a:p>
          <a:p>
            <a:pPr lvl="1"/>
            <a:r>
              <a:rPr lang="pt-BR" dirty="0" smtClean="0"/>
              <a:t>Etc.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4365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Índices de endividamento, rentabilidade e valor de mercado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2.3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711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Empresas financiam suas atividades:</a:t>
            </a:r>
          </a:p>
          <a:p>
            <a:pPr lvl="1"/>
            <a:r>
              <a:rPr lang="pt-BR" dirty="0" smtClean="0"/>
              <a:t>Capital próprio</a:t>
            </a:r>
          </a:p>
          <a:p>
            <a:pPr lvl="1"/>
            <a:r>
              <a:rPr lang="pt-BR" dirty="0" smtClean="0"/>
              <a:t>Capital de terceiros, sendo basicamente:</a:t>
            </a:r>
          </a:p>
          <a:p>
            <a:pPr lvl="2"/>
            <a:r>
              <a:rPr lang="pt-BR" dirty="0" smtClean="0"/>
              <a:t>Instituições financeiras</a:t>
            </a:r>
          </a:p>
          <a:p>
            <a:pPr lvl="2"/>
            <a:r>
              <a:rPr lang="pt-BR" dirty="0" smtClean="0"/>
              <a:t>Fornecedores</a:t>
            </a:r>
          </a:p>
          <a:p>
            <a:pPr lvl="2"/>
            <a:endParaRPr lang="pt-BR" dirty="0"/>
          </a:p>
          <a:p>
            <a:r>
              <a:rPr lang="pt-BR" dirty="0" smtClean="0"/>
              <a:t>Endividamento: quanto de dinheiro de terceiros é usado para “gerar lucros”</a:t>
            </a:r>
          </a:p>
          <a:p>
            <a:pPr lvl="1"/>
            <a:r>
              <a:rPr lang="pt-BR" dirty="0" smtClean="0"/>
              <a:t>Quanto maior endividamento, maior o risco da empresa não honrar com seus compromissos</a:t>
            </a:r>
          </a:p>
          <a:p>
            <a:pPr lvl="1"/>
            <a:r>
              <a:rPr lang="pt-BR" dirty="0" smtClean="0"/>
              <a:t>Alavancagem financeira</a:t>
            </a:r>
          </a:p>
          <a:p>
            <a:pPr lvl="1"/>
            <a:endParaRPr lang="pt-BR" dirty="0"/>
          </a:p>
          <a:p>
            <a:r>
              <a:rPr lang="pt-BR" dirty="0" smtClean="0"/>
              <a:t>Dívidas</a:t>
            </a:r>
          </a:p>
          <a:p>
            <a:pPr lvl="1"/>
            <a:r>
              <a:rPr lang="pt-BR" dirty="0" smtClean="0"/>
              <a:t>De modo geral são ruins</a:t>
            </a:r>
          </a:p>
          <a:p>
            <a:pPr lvl="1"/>
            <a:r>
              <a:rPr lang="pt-BR" dirty="0" smtClean="0"/>
              <a:t>Devemos avaliar custo da dívida versus rentabilidade dos ativos</a:t>
            </a:r>
          </a:p>
          <a:p>
            <a:pPr lvl="1"/>
            <a:r>
              <a:rPr lang="pt-BR" dirty="0" smtClean="0"/>
              <a:t>Prazo deve ser considerado também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31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475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Relação: capital de terceiro/capital próprio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85697"/>
            <a:ext cx="8229600" cy="1566173"/>
          </a:xfrm>
        </p:spPr>
        <p:txBody>
          <a:bodyPr>
            <a:normAutofit fontScale="40000" lnSpcReduction="20000"/>
          </a:bodyPr>
          <a:lstStyle/>
          <a:p>
            <a:r>
              <a:rPr lang="pt-BR" dirty="0" smtClean="0"/>
              <a:t>Este índice indica o percentual de Capital de Terceiros em relação ao Patrimônio Líquido, retratando a dependência da empresa em relação aos recursos externos. </a:t>
            </a:r>
          </a:p>
          <a:p>
            <a:endParaRPr lang="pt-BR" dirty="0" smtClean="0"/>
          </a:p>
          <a:p>
            <a:r>
              <a:rPr lang="pt-BR" dirty="0" smtClean="0"/>
              <a:t>Interpretação do resultado:</a:t>
            </a:r>
          </a:p>
          <a:p>
            <a:pPr lvl="1"/>
            <a:r>
              <a:rPr lang="pt-BR" dirty="0" smtClean="0"/>
              <a:t>Para cada R$ 1,00 de capital de terceiros (dívidas), quanto a empresa tem de capital próprio (dinheiro dos sócios)</a:t>
            </a:r>
          </a:p>
          <a:p>
            <a:pPr lvl="1"/>
            <a:r>
              <a:rPr lang="pt-BR" dirty="0" smtClean="0"/>
              <a:t>Mantido constantes os demais fatores que poderiam ser avaliados, quanto maior for o resultado pior será a situação da empresa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32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755577" y="1275606"/>
                <a:ext cx="7587333" cy="66665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𝑹𝒆𝒍</m:t>
                      </m:r>
                      <m:r>
                        <a:rPr lang="pt-BR" b="1" i="1" smtClean="0">
                          <a:latin typeface="Cambria Math"/>
                        </a:rPr>
                        <m:t>. </m:t>
                      </m:r>
                      <m:r>
                        <a:rPr lang="pt-BR" b="1" i="1" smtClean="0">
                          <a:latin typeface="Cambria Math"/>
                        </a:rPr>
                        <m:t>𝑪𝑻</m:t>
                      </m:r>
                      <m:r>
                        <a:rPr lang="pt-BR" b="1" i="1" smtClean="0">
                          <a:latin typeface="Cambria Math"/>
                        </a:rPr>
                        <m:t>. </m:t>
                      </m:r>
                      <m:r>
                        <a:rPr lang="pt-BR" b="1" i="1" smtClean="0">
                          <a:latin typeface="Cambria Math"/>
                        </a:rPr>
                        <m:t>𝒔𝒐𝒃𝒓𝒆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𝑪𝑷</m:t>
                      </m:r>
                      <m:r>
                        <a:rPr lang="pt-BR" b="1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latin typeface="Cambria Math"/>
                            </a:rPr>
                            <m:t>𝑷𝒂𝒔𝒔𝒊𝒗𝒐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𝒆𝒙𝒊𝒈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í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𝒗𝒆𝒍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(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𝒄𝒊𝒓𝒄𝒖𝒍𝒂𝒏𝒕𝒆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ã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𝒐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𝒄𝒊𝒓𝒄𝒖𝒍𝒂𝒏𝒕𝒆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1" i="1" smtClean="0">
                              <a:latin typeface="Cambria Math"/>
                            </a:rPr>
                            <m:t>𝑷𝒂𝒕𝒓𝒊𝒎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ô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𝒏𝒊𝒐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𝒍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í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𝒒𝒖𝒊𝒅𝒐</m:t>
                          </m:r>
                        </m:den>
                      </m:f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700808"/>
                <a:ext cx="7587333" cy="66665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868708"/>
              </p:ext>
            </p:extLst>
          </p:nvPr>
        </p:nvGraphicFramePr>
        <p:xfrm>
          <a:off x="899592" y="3435846"/>
          <a:ext cx="7659340" cy="845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/>
                <a:gridCol w="5139060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Rel. CT/CP</a:t>
                      </a:r>
                      <a:r>
                        <a:rPr lang="pt-BR" sz="1400" baseline="0" dirty="0" smtClean="0"/>
                        <a:t> &lt; 1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Volume da dívida é menor do que</a:t>
                      </a:r>
                      <a:r>
                        <a:rPr lang="pt-BR" sz="1400" baseline="0" dirty="0" smtClean="0"/>
                        <a:t> o capital próprio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Rel. CT/CP = 1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Dívida é igual ao volume</a:t>
                      </a:r>
                      <a:r>
                        <a:rPr lang="pt-BR" sz="1400" baseline="0" dirty="0" smtClean="0"/>
                        <a:t> de capital próprio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Rel.</a:t>
                      </a:r>
                      <a:r>
                        <a:rPr lang="pt-BR" sz="1400" baseline="0" dirty="0" smtClean="0"/>
                        <a:t> CT/CP &gt; 1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Dívida é superior ao volume de capital próprio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Unidade 2 | Análise e aplicações dos índices financeiros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Diego Fernandes Emiliano Silva diegofernandes.weebly.com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1091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Exemplo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435847"/>
            <a:ext cx="8229600" cy="1404155"/>
          </a:xfrm>
        </p:spPr>
        <p:txBody>
          <a:bodyPr>
            <a:normAutofit/>
          </a:bodyPr>
          <a:lstStyle/>
          <a:p>
            <a:r>
              <a:rPr lang="pt-BR" sz="2400" dirty="0" smtClean="0"/>
              <a:t>Interpretação:</a:t>
            </a:r>
          </a:p>
          <a:p>
            <a:pPr lvl="1"/>
            <a:r>
              <a:rPr lang="pt-BR" sz="2000" dirty="0" smtClean="0"/>
              <a:t>Para cada R$ 1,00 de capital próprio, a empresa utiliza R$ 1,18 de capital de terceiros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33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483769" y="2706219"/>
                <a:ext cx="4153701" cy="61279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𝑹𝒆𝒍</m:t>
                      </m:r>
                      <m:r>
                        <a:rPr lang="pt-BR" b="1" i="1" smtClean="0">
                          <a:latin typeface="Cambria Math"/>
                        </a:rPr>
                        <m:t>. </m:t>
                      </m:r>
                      <m:r>
                        <a:rPr lang="pt-BR" b="1" i="1" smtClean="0">
                          <a:latin typeface="Cambria Math"/>
                        </a:rPr>
                        <m:t>𝑪𝑻</m:t>
                      </m:r>
                      <m:r>
                        <a:rPr lang="pt-BR" b="1" i="1" smtClean="0">
                          <a:latin typeface="Cambria Math"/>
                        </a:rPr>
                        <m:t>. </m:t>
                      </m:r>
                      <m:r>
                        <a:rPr lang="pt-BR" b="1" i="1" smtClean="0">
                          <a:latin typeface="Cambria Math"/>
                        </a:rPr>
                        <m:t>𝒔𝒐𝒃𝒓𝒆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𝑪𝑷</m:t>
                      </m:r>
                      <m:r>
                        <a:rPr lang="pt-BR" b="1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latin typeface="Cambria Math"/>
                            </a:rPr>
                            <m:t>𝟐𝟔𝟑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𝟕𝟕</m:t>
                          </m:r>
                        </m:num>
                        <m:den>
                          <m:r>
                            <a:rPr lang="pt-BR" b="1" i="1" smtClean="0">
                              <a:latin typeface="Cambria Math"/>
                            </a:rPr>
                            <m:t>𝟐𝟖𝟕</m:t>
                          </m:r>
                        </m:den>
                      </m:f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r>
                        <a:rPr lang="pt-BR" b="1" i="1" smtClean="0">
                          <a:latin typeface="Cambria Math"/>
                        </a:rPr>
                        <m:t>𝟏</m:t>
                      </m:r>
                      <m:r>
                        <a:rPr lang="pt-BR" b="1" i="1" smtClean="0">
                          <a:latin typeface="Cambria Math"/>
                        </a:rPr>
                        <m:t>,</m:t>
                      </m:r>
                      <m:r>
                        <a:rPr lang="pt-BR" b="1" i="1" smtClean="0">
                          <a:latin typeface="Cambria Math"/>
                        </a:rPr>
                        <m:t>𝟏𝟖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3608292"/>
                <a:ext cx="4153701" cy="6127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290120"/>
              </p:ext>
            </p:extLst>
          </p:nvPr>
        </p:nvGraphicFramePr>
        <p:xfrm>
          <a:off x="539552" y="1059582"/>
          <a:ext cx="7992888" cy="1409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Ativo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R$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Passivo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R$</a:t>
                      </a:r>
                      <a:endParaRPr lang="pt-BR" sz="1400" b="1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Circulante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335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Circulante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263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Realizável a LP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82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Exigível a LP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77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Permanente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210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Patrimônio</a:t>
                      </a:r>
                      <a:r>
                        <a:rPr lang="pt-BR" sz="1400" baseline="0" dirty="0" smtClean="0"/>
                        <a:t> líquido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287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Ativo total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627,00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Passivo</a:t>
                      </a:r>
                      <a:r>
                        <a:rPr lang="pt-BR" sz="1400" b="1" baseline="0" dirty="0" smtClean="0"/>
                        <a:t> t</a:t>
                      </a:r>
                      <a:r>
                        <a:rPr lang="pt-BR" sz="1400" b="1" dirty="0" smtClean="0"/>
                        <a:t>otal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627,00</a:t>
                      </a:r>
                      <a:endParaRPr lang="pt-BR" sz="1400" b="1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266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Relação: capital de terceiro/passivo total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85697"/>
            <a:ext cx="8229600" cy="1404155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Interpretação do resultado:</a:t>
            </a:r>
          </a:p>
          <a:p>
            <a:pPr lvl="1"/>
            <a:r>
              <a:rPr lang="pt-BR" dirty="0" smtClean="0"/>
              <a:t>Para cada R$ 1,00 de recursos captados pela empresa, de quanto é o valor da dívida?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34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755576" y="1275606"/>
                <a:ext cx="7948010" cy="66909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𝑹𝒆𝒍</m:t>
                      </m:r>
                      <m:r>
                        <a:rPr lang="pt-BR" b="1" i="1" smtClean="0">
                          <a:latin typeface="Cambria Math"/>
                        </a:rPr>
                        <m:t>. </m:t>
                      </m:r>
                      <m:r>
                        <a:rPr lang="pt-BR" b="1" i="1" smtClean="0">
                          <a:latin typeface="Cambria Math"/>
                        </a:rPr>
                        <m:t>𝑪𝑻</m:t>
                      </m:r>
                      <m:r>
                        <a:rPr lang="pt-BR" b="1" i="1" smtClean="0">
                          <a:latin typeface="Cambria Math"/>
                        </a:rPr>
                        <m:t>. </m:t>
                      </m:r>
                      <m:r>
                        <a:rPr lang="pt-BR" b="1" i="1" smtClean="0">
                          <a:latin typeface="Cambria Math"/>
                        </a:rPr>
                        <m:t>𝒔𝒐𝒃𝒓𝒆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𝑷𝑻</m:t>
                      </m:r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latin typeface="Cambria Math"/>
                            </a:rPr>
                            <m:t>𝑷𝒂𝒔𝒔𝒊𝒗𝒐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𝒆𝒙𝒊𝒈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í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𝒗𝒆𝒍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(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𝒄𝒊𝒓𝒄𝒖𝒍𝒂𝒏𝒕𝒆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ã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𝒐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𝒄𝒊𝒓𝒄𝒖𝒍𝒂𝒏𝒕𝒆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b="1" i="1" smtClean="0">
                              <a:latin typeface="Cambria Math"/>
                            </a:rPr>
                            <m:t>𝑷𝒂𝒔𝒔𝒊𝒗𝒐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𝒕𝒐𝒕𝒂𝒍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(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𝒆𝒙𝒊𝒈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í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𝒗𝒆𝒍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𝒕𝒐𝒕𝒂𝒍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+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𝒑𝒂𝒕𝒓𝒊𝒎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ô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𝒏𝒊𝒐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𝒍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í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𝒒𝒖𝒊𝒅𝒐</m:t>
                          </m:r>
                        </m:den>
                      </m:f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700808"/>
                <a:ext cx="7948010" cy="6690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731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Classificação dos passivos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Passivos onerosos</a:t>
            </a:r>
            <a:r>
              <a:rPr lang="pt-BR" dirty="0" smtClean="0"/>
              <a:t>: </a:t>
            </a:r>
          </a:p>
          <a:p>
            <a:pPr lvl="1"/>
            <a:r>
              <a:rPr lang="pt-BR" dirty="0" smtClean="0"/>
              <a:t>Dívidas com juros e encargos financeiros</a:t>
            </a:r>
            <a:endParaRPr lang="pt-BR" b="1" dirty="0" smtClean="0"/>
          </a:p>
          <a:p>
            <a:endParaRPr lang="pt-BR" b="1" dirty="0"/>
          </a:p>
          <a:p>
            <a:r>
              <a:rPr lang="pt-BR" b="1" dirty="0" smtClean="0"/>
              <a:t>Passivos não onerosos: </a:t>
            </a:r>
          </a:p>
          <a:p>
            <a:pPr lvl="1"/>
            <a:r>
              <a:rPr lang="pt-BR" dirty="0" smtClean="0"/>
              <a:t>Dívidas onde não existem juros ou encargos financeiros</a:t>
            </a:r>
          </a:p>
          <a:p>
            <a:pPr lvl="1"/>
            <a:r>
              <a:rPr lang="pt-BR" dirty="0" smtClean="0"/>
              <a:t>Tratam-se de “gastos” operacionais sobre os quais não incidem juros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35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9309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Margem de lucro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34" y="4443959"/>
            <a:ext cx="8229600" cy="6480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1600" b="1" dirty="0" smtClean="0"/>
              <a:t>Interpretação dos resultados: </a:t>
            </a:r>
          </a:p>
          <a:p>
            <a:pPr marL="0" indent="0" algn="ctr">
              <a:buNone/>
            </a:pPr>
            <a:r>
              <a:rPr lang="pt-BR" sz="1600" dirty="0" smtClean="0"/>
              <a:t>Em todos os casos, quanto maior melhor.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36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79513" y="1168850"/>
                <a:ext cx="2592761" cy="50154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1" i="1" smtClean="0">
                          <a:latin typeface="Cambria Math"/>
                        </a:rPr>
                        <m:t>𝑩𝒓𝒖𝒕𝒂</m:t>
                      </m:r>
                      <m:r>
                        <a:rPr lang="pt-BR" sz="1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1" i="1" smtClean="0">
                              <a:latin typeface="Cambria Math"/>
                            </a:rPr>
                            <m:t>𝑳𝒖𝒄𝒓𝒐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𝒃𝒓𝒖𝒕𝒐</m:t>
                          </m:r>
                        </m:num>
                        <m:den>
                          <m:r>
                            <a:rPr lang="pt-BR" sz="1400" b="1" i="1" smtClean="0">
                              <a:latin typeface="Cambria Math"/>
                            </a:rPr>
                            <m:t>𝑹𝒆𝒄𝒆𝒊𝒕𝒂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𝒅𝒆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𝒗𝒆𝒏𝒅𝒂𝒔</m:t>
                          </m:r>
                        </m:den>
                      </m:f>
                    </m:oMath>
                  </m:oMathPara>
                </a14:m>
                <a:endParaRPr lang="pt-BR" sz="1400" b="1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558466"/>
                <a:ext cx="2592761" cy="501548"/>
              </a:xfrm>
              <a:prstGeom prst="rect">
                <a:avLst/>
              </a:prstGeom>
              <a:blipFill rotWithShape="1">
                <a:blip r:embed="rId2"/>
                <a:stretch>
                  <a:fillRect b="-119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2916289" y="1168850"/>
                <a:ext cx="3195490" cy="50154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1" i="1" smtClean="0">
                          <a:latin typeface="Cambria Math"/>
                        </a:rPr>
                        <m:t>𝑶𝒑𝒆𝒓𝒂𝒄𝒊𝒐𝒏𝒂𝒍</m:t>
                      </m:r>
                      <m:r>
                        <a:rPr lang="pt-BR" sz="1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1" i="1" smtClean="0">
                              <a:latin typeface="Cambria Math"/>
                            </a:rPr>
                            <m:t>𝑳𝒖𝒄𝒓𝒐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𝒐𝒑𝒆𝒓𝒂𝒄𝒊𝒐𝒏𝒂𝒍</m:t>
                          </m:r>
                        </m:num>
                        <m:den>
                          <m:r>
                            <a:rPr lang="pt-BR" sz="1400" b="1" i="1" smtClean="0">
                              <a:latin typeface="Cambria Math"/>
                            </a:rPr>
                            <m:t>𝑹𝒆𝒄𝒆𝒊𝒕𝒂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𝒅𝒆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𝒗𝒆𝒏𝒅𝒂𝒔</m:t>
                          </m:r>
                        </m:den>
                      </m:f>
                    </m:oMath>
                  </m:oMathPara>
                </a14:m>
                <a:endParaRPr lang="pt-BR" sz="1400" b="1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289" y="1558466"/>
                <a:ext cx="3195490" cy="501548"/>
              </a:xfrm>
              <a:prstGeom prst="rect">
                <a:avLst/>
              </a:prstGeom>
              <a:blipFill rotWithShape="1">
                <a:blip r:embed="rId3"/>
                <a:stretch>
                  <a:fillRect b="-119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6230664" y="1168224"/>
                <a:ext cx="2733825" cy="50238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1" i="1" smtClean="0">
                          <a:latin typeface="Cambria Math"/>
                        </a:rPr>
                        <m:t>𝑳</m:t>
                      </m:r>
                      <m:r>
                        <a:rPr lang="pt-BR" sz="1400" b="1" i="1" smtClean="0">
                          <a:latin typeface="Cambria Math"/>
                        </a:rPr>
                        <m:t>í</m:t>
                      </m:r>
                      <m:r>
                        <a:rPr lang="pt-BR" sz="1400" b="1" i="1" smtClean="0">
                          <a:latin typeface="Cambria Math"/>
                        </a:rPr>
                        <m:t>𝒒𝒖𝒊𝒅𝒂</m:t>
                      </m:r>
                      <m:r>
                        <a:rPr lang="pt-BR" sz="1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1" i="1" smtClean="0">
                              <a:latin typeface="Cambria Math"/>
                            </a:rPr>
                            <m:t>𝑳𝒖𝒄𝒓𝒐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𝒍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í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𝒒𝒖𝒊𝒅𝒐</m:t>
                          </m:r>
                        </m:num>
                        <m:den>
                          <m:r>
                            <a:rPr lang="pt-BR" sz="1400" b="1" i="1" smtClean="0">
                              <a:latin typeface="Cambria Math"/>
                            </a:rPr>
                            <m:t>𝑹𝒆𝒄𝒆𝒊𝒕𝒂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𝒅𝒆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𝒗𝒆𝒏𝒅𝒂𝒔</m:t>
                          </m:r>
                        </m:den>
                      </m:f>
                    </m:oMath>
                  </m:oMathPara>
                </a14:m>
                <a:endParaRPr lang="pt-BR" sz="1400" b="1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663" y="1557632"/>
                <a:ext cx="2733825" cy="502382"/>
              </a:xfrm>
              <a:prstGeom prst="rect">
                <a:avLst/>
              </a:prstGeom>
              <a:blipFill rotWithShape="1">
                <a:blip r:embed="rId4"/>
                <a:stretch>
                  <a:fillRect b="-119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179513" y="1754692"/>
            <a:ext cx="2592761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 cada R$ 1,00 de venda e descontados os custos das mercadorias, a </a:t>
            </a:r>
            <a:r>
              <a:rPr lang="pt-BR" u="sng" dirty="0" smtClean="0"/>
              <a:t>Margem Bruta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b="1" dirty="0" smtClean="0"/>
              <a:t>Mede o percentual de dinheiro que fica para a empresa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916289" y="1754692"/>
            <a:ext cx="3195490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 cada R$ 1,00 de venda, considerando os custos e despesas operacionais, a </a:t>
            </a:r>
            <a:r>
              <a:rPr lang="pt-BR" u="sng" dirty="0" smtClean="0"/>
              <a:t>Margem Operacional</a:t>
            </a:r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b="1" dirty="0" smtClean="0"/>
              <a:t>Mede o percentual de dinheiro que fica para a empresa</a:t>
            </a:r>
          </a:p>
          <a:p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230664" y="1754692"/>
            <a:ext cx="2733825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 cada R$ 1,00 de venda, e considerando todos os custos e despesas operacionais ou não, a </a:t>
            </a:r>
            <a:r>
              <a:rPr lang="pt-BR" u="sng" dirty="0" smtClean="0"/>
              <a:t>Margem Líquida</a:t>
            </a:r>
          </a:p>
          <a:p>
            <a:pPr algn="ctr"/>
            <a:endParaRPr lang="pt-BR" dirty="0"/>
          </a:p>
          <a:p>
            <a:pPr algn="ctr"/>
            <a:r>
              <a:rPr lang="pt-BR" b="1" dirty="0" smtClean="0"/>
              <a:t>Mede o percentual de dinheiro que fica para a empresa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100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Margem de lucro – exemplo para dez/x1</a:t>
            </a:r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37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" y="1059582"/>
            <a:ext cx="5457825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5803956" y="1658847"/>
                <a:ext cx="2971647" cy="49712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1" i="1" smtClean="0">
                          <a:latin typeface="Cambria Math"/>
                        </a:rPr>
                        <m:t>𝑩𝒓𝒖𝒕𝒂</m:t>
                      </m:r>
                      <m:r>
                        <a:rPr lang="pt-BR" sz="1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1" i="1" smtClean="0">
                              <a:latin typeface="Cambria Math"/>
                            </a:rPr>
                            <m:t>𝟏𝟒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.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𝟎𝟒𝟕</m:t>
                          </m:r>
                        </m:num>
                        <m:den>
                          <m:r>
                            <a:rPr lang="pt-BR" sz="1400" b="1" i="1" smtClean="0">
                              <a:latin typeface="Cambria Math"/>
                            </a:rPr>
                            <m:t>𝟓𝟒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.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𝟖𝟕𝟓</m:t>
                          </m:r>
                        </m:den>
                      </m:f>
                      <m:r>
                        <a:rPr lang="pt-BR" sz="1400" b="1" i="1" smtClean="0">
                          <a:latin typeface="Cambria Math"/>
                        </a:rPr>
                        <m:t>∗</m:t>
                      </m:r>
                      <m:r>
                        <a:rPr lang="pt-BR" sz="1400" b="1" i="1" smtClean="0">
                          <a:latin typeface="Cambria Math"/>
                        </a:rPr>
                        <m:t>𝟏𝟎𝟎</m:t>
                      </m:r>
                      <m:r>
                        <a:rPr lang="pt-BR" sz="1400" b="1" i="1" smtClean="0">
                          <a:latin typeface="Cambria Math"/>
                        </a:rPr>
                        <m:t>=</m:t>
                      </m:r>
                      <m:r>
                        <a:rPr lang="pt-BR" sz="1400" b="1" i="1" smtClean="0">
                          <a:latin typeface="Cambria Math"/>
                        </a:rPr>
                        <m:t>𝟐𝟓</m:t>
                      </m:r>
                      <m:r>
                        <a:rPr lang="pt-BR" sz="1400" b="1" i="1" smtClean="0">
                          <a:latin typeface="Cambria Math"/>
                        </a:rPr>
                        <m:t>,</m:t>
                      </m:r>
                      <m:r>
                        <a:rPr lang="pt-BR" sz="1400" b="1" i="1" smtClean="0">
                          <a:latin typeface="Cambria Math"/>
                        </a:rPr>
                        <m:t>𝟔𝟎</m:t>
                      </m:r>
                      <m:r>
                        <a:rPr lang="pt-BR" sz="1400" b="1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pt-BR" sz="1400" b="1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955" y="2211796"/>
                <a:ext cx="2971647" cy="497124"/>
              </a:xfrm>
              <a:prstGeom prst="rect">
                <a:avLst/>
              </a:prstGeom>
              <a:blipFill rotWithShape="1">
                <a:blip r:embed="rId3"/>
                <a:stretch>
                  <a:fillRect b="-120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5514613" y="2625756"/>
                <a:ext cx="3550331" cy="50148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1" i="1" smtClean="0">
                          <a:latin typeface="Cambria Math"/>
                        </a:rPr>
                        <m:t>𝑶𝒑𝒆𝒓𝒂𝒄𝒊𝒐𝒏𝒂𝒍</m:t>
                      </m:r>
                      <m:r>
                        <a:rPr lang="pt-BR" sz="1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.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𝟗𝟏𝟑</m:t>
                          </m:r>
                        </m:num>
                        <m:den>
                          <m:r>
                            <a:rPr lang="pt-BR" sz="1400" b="1" i="1" smtClean="0">
                              <a:latin typeface="Cambria Math"/>
                            </a:rPr>
                            <m:t>𝟓𝟒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.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𝟖𝟕𝟓</m:t>
                          </m:r>
                        </m:den>
                      </m:f>
                      <m:r>
                        <a:rPr lang="pt-BR" sz="1400" b="1" i="1" smtClean="0">
                          <a:latin typeface="Cambria Math"/>
                        </a:rPr>
                        <m:t>∗</m:t>
                      </m:r>
                      <m:r>
                        <a:rPr lang="pt-BR" sz="1400" b="1" i="1" smtClean="0">
                          <a:latin typeface="Cambria Math"/>
                        </a:rPr>
                        <m:t>𝟏𝟎𝟎</m:t>
                      </m:r>
                      <m:r>
                        <a:rPr lang="pt-BR" sz="1400" b="1" i="1" smtClean="0">
                          <a:latin typeface="Cambria Math"/>
                        </a:rPr>
                        <m:t>=</m:t>
                      </m:r>
                      <m:r>
                        <a:rPr lang="pt-BR" sz="1400" b="1" i="1" smtClean="0">
                          <a:latin typeface="Cambria Math"/>
                        </a:rPr>
                        <m:t>𝟏𝟎</m:t>
                      </m:r>
                      <m:r>
                        <a:rPr lang="pt-BR" sz="1400" b="1" i="1" smtClean="0">
                          <a:latin typeface="Cambria Math"/>
                        </a:rPr>
                        <m:t>,</m:t>
                      </m:r>
                      <m:r>
                        <a:rPr lang="pt-BR" sz="1400" b="1" i="1" smtClean="0">
                          <a:latin typeface="Cambria Math"/>
                        </a:rPr>
                        <m:t>𝟕𝟖</m:t>
                      </m:r>
                      <m:r>
                        <a:rPr lang="pt-BR" sz="1400" b="1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pt-BR" sz="1400" b="1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612" y="3501008"/>
                <a:ext cx="3550331" cy="5014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5787122" y="3759882"/>
                <a:ext cx="3005310" cy="49712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1" i="1" smtClean="0">
                          <a:latin typeface="Cambria Math"/>
                        </a:rPr>
                        <m:t>𝑳</m:t>
                      </m:r>
                      <m:r>
                        <a:rPr lang="pt-BR" sz="1400" b="1" i="1" smtClean="0">
                          <a:latin typeface="Cambria Math"/>
                        </a:rPr>
                        <m:t>í</m:t>
                      </m:r>
                      <m:r>
                        <a:rPr lang="pt-BR" sz="1400" b="1" i="1" smtClean="0">
                          <a:latin typeface="Cambria Math"/>
                        </a:rPr>
                        <m:t>𝒒𝒖𝒊𝒅𝒂</m:t>
                      </m:r>
                      <m:r>
                        <a:rPr lang="pt-BR" sz="1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.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𝟎𝟗𝟒</m:t>
                          </m:r>
                        </m:num>
                        <m:den>
                          <m:r>
                            <a:rPr lang="pt-BR" sz="1400" b="1" i="1" smtClean="0">
                              <a:latin typeface="Cambria Math"/>
                            </a:rPr>
                            <m:t>𝟓𝟒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.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𝟖𝟕𝟓</m:t>
                          </m:r>
                        </m:den>
                      </m:f>
                      <m:r>
                        <a:rPr lang="pt-BR" sz="1400" b="1" i="1" smtClean="0">
                          <a:latin typeface="Cambria Math"/>
                        </a:rPr>
                        <m:t>∗</m:t>
                      </m:r>
                      <m:r>
                        <a:rPr lang="pt-BR" sz="1400" b="1" i="1" smtClean="0">
                          <a:latin typeface="Cambria Math"/>
                        </a:rPr>
                        <m:t>𝟏𝟎𝟎</m:t>
                      </m:r>
                      <m:r>
                        <a:rPr lang="pt-BR" sz="1400" b="1" i="1" smtClean="0">
                          <a:latin typeface="Cambria Math"/>
                        </a:rPr>
                        <m:t>=</m:t>
                      </m:r>
                      <m:r>
                        <a:rPr lang="pt-BR" sz="1400" b="1" i="1" smtClean="0">
                          <a:latin typeface="Cambria Math"/>
                        </a:rPr>
                        <m:t>𝟑</m:t>
                      </m:r>
                      <m:r>
                        <a:rPr lang="pt-BR" sz="1400" b="1" i="1" smtClean="0">
                          <a:latin typeface="Cambria Math"/>
                        </a:rPr>
                        <m:t>,</m:t>
                      </m:r>
                      <m:r>
                        <a:rPr lang="pt-BR" sz="1400" b="1" i="1" smtClean="0">
                          <a:latin typeface="Cambria Math"/>
                        </a:rPr>
                        <m:t>𝟖𝟐</m:t>
                      </m:r>
                      <m:r>
                        <a:rPr lang="pt-BR" sz="1400" b="1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pt-BR" sz="1400" b="1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122" y="5013176"/>
                <a:ext cx="3005310" cy="4971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de seta reta 9"/>
          <p:cNvCxnSpPr/>
          <p:nvPr/>
        </p:nvCxnSpPr>
        <p:spPr>
          <a:xfrm>
            <a:off x="3275856" y="1761660"/>
            <a:ext cx="576064" cy="0"/>
          </a:xfrm>
          <a:prstGeom prst="straightConnector1">
            <a:avLst/>
          </a:prstGeom>
          <a:ln w="50800"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3275856" y="2139702"/>
            <a:ext cx="576064" cy="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3275856" y="3705876"/>
            <a:ext cx="576064" cy="0"/>
          </a:xfrm>
          <a:prstGeom prst="straightConnector1">
            <a:avLst/>
          </a:prstGeom>
          <a:ln w="50800">
            <a:solidFill>
              <a:schemeClr val="accent3">
                <a:lumMod val="60000"/>
                <a:lumOff val="40000"/>
              </a:schemeClr>
            </a:solidFill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3275856" y="4299942"/>
            <a:ext cx="576064" cy="0"/>
          </a:xfrm>
          <a:prstGeom prst="straightConnector1">
            <a:avLst/>
          </a:prstGeom>
          <a:ln w="50800">
            <a:solidFill>
              <a:schemeClr val="accent6">
                <a:lumMod val="60000"/>
                <a:lumOff val="40000"/>
              </a:schemeClr>
            </a:solidFill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0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Retorno</a:t>
            </a:r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38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179512" y="1168850"/>
                <a:ext cx="4032448" cy="50238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1" i="1" smtClean="0">
                          <a:latin typeface="Cambria Math"/>
                        </a:rPr>
                        <m:t>𝑺𝒐𝒃𝒓𝒆</m:t>
                      </m:r>
                      <m:r>
                        <a:rPr lang="pt-BR" sz="1400" b="1" i="1" smtClean="0">
                          <a:latin typeface="Cambria Math"/>
                        </a:rPr>
                        <m:t> </m:t>
                      </m:r>
                      <m:r>
                        <a:rPr lang="pt-BR" sz="1400" b="1" i="1" smtClean="0">
                          <a:latin typeface="Cambria Math"/>
                        </a:rPr>
                        <m:t>𝒐</m:t>
                      </m:r>
                      <m:r>
                        <a:rPr lang="pt-BR" sz="1400" b="1" i="1" smtClean="0">
                          <a:latin typeface="Cambria Math"/>
                        </a:rPr>
                        <m:t> </m:t>
                      </m:r>
                      <m:r>
                        <a:rPr lang="pt-BR" sz="1400" b="1" i="1" smtClean="0">
                          <a:latin typeface="Cambria Math"/>
                        </a:rPr>
                        <m:t>𝒂𝒕𝒊𝒗𝒐</m:t>
                      </m:r>
                      <m:r>
                        <a:rPr lang="pt-BR" sz="1400" b="1" i="1" smtClean="0">
                          <a:latin typeface="Cambria Math"/>
                        </a:rPr>
                        <m:t> </m:t>
                      </m:r>
                      <m:r>
                        <a:rPr lang="pt-BR" sz="1400" b="1" i="1" smtClean="0">
                          <a:latin typeface="Cambria Math"/>
                        </a:rPr>
                        <m:t>𝒕𝒐𝒕𝒂𝒍</m:t>
                      </m:r>
                      <m:r>
                        <a:rPr lang="pt-BR" sz="1400" b="1" i="1" smtClean="0">
                          <a:latin typeface="Cambria Math"/>
                        </a:rPr>
                        <m:t> (</m:t>
                      </m:r>
                      <m:r>
                        <a:rPr lang="pt-BR" sz="1400" b="1" i="1" smtClean="0">
                          <a:latin typeface="Cambria Math"/>
                        </a:rPr>
                        <m:t>𝑹𝑶𝑨</m:t>
                      </m:r>
                      <m:r>
                        <a:rPr lang="pt-BR" sz="1400" b="1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pt-BR" sz="1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1" i="1" smtClean="0">
                              <a:latin typeface="Cambria Math"/>
                            </a:rPr>
                            <m:t>𝑳𝒖𝒄𝒓𝒐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𝒍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í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𝒒𝒖𝒊𝒅𝒐</m:t>
                          </m:r>
                        </m:num>
                        <m:den>
                          <m:r>
                            <a:rPr lang="pt-BR" sz="1400" b="1" i="1" smtClean="0">
                              <a:latin typeface="Cambria Math"/>
                            </a:rPr>
                            <m:t>𝑨𝒕𝒊𝒗𝒐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𝒕𝒐𝒕𝒂𝒍</m:t>
                          </m:r>
                        </m:den>
                      </m:f>
                    </m:oMath>
                  </m:oMathPara>
                </a14:m>
                <a:endParaRPr lang="pt-BR" sz="1400" b="1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558466"/>
                <a:ext cx="4032448" cy="500971"/>
              </a:xfrm>
              <a:prstGeom prst="rect">
                <a:avLst/>
              </a:prstGeom>
              <a:blipFill rotWithShape="1">
                <a:blip r:embed="rId2"/>
                <a:stretch>
                  <a:fillRect b="-119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179512" y="1754691"/>
            <a:ext cx="403244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Também chamado de ROI (retorno sobre o investimento)</a:t>
            </a:r>
          </a:p>
          <a:p>
            <a:pPr algn="ctr"/>
            <a:endParaRPr lang="pt-BR" u="sng" dirty="0"/>
          </a:p>
          <a:p>
            <a:r>
              <a:rPr lang="pt-BR" dirty="0" smtClean="0"/>
              <a:t>Ele mede o quão eficaz empresa é em gerar retornos a partir dos ativos disponíveis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283969" y="1754690"/>
            <a:ext cx="4764831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Ele mede o retorno sobre o investimento do acionista</a:t>
            </a:r>
          </a:p>
          <a:p>
            <a:endParaRPr lang="pt-BR" u="sng" dirty="0"/>
          </a:p>
          <a:p>
            <a:endParaRPr lang="pt-BR" u="sng" dirty="0" smtClean="0"/>
          </a:p>
          <a:p>
            <a:endParaRPr lang="pt-BR" u="sng" dirty="0"/>
          </a:p>
          <a:p>
            <a:endParaRPr lang="pt-BR" u="sng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4283969" y="1168849"/>
                <a:ext cx="4764831" cy="53873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1" i="1" smtClean="0">
                          <a:latin typeface="Cambria Math"/>
                        </a:rPr>
                        <m:t>𝑺𝒐𝒃𝒓𝒆</m:t>
                      </m:r>
                      <m:r>
                        <a:rPr lang="pt-BR" sz="1400" b="1" i="1" smtClean="0">
                          <a:latin typeface="Cambria Math"/>
                        </a:rPr>
                        <m:t> </m:t>
                      </m:r>
                      <m:r>
                        <a:rPr lang="pt-BR" sz="1400" b="1" i="1" smtClean="0">
                          <a:latin typeface="Cambria Math"/>
                        </a:rPr>
                        <m:t>𝒐</m:t>
                      </m:r>
                      <m:r>
                        <a:rPr lang="pt-BR" sz="1400" b="1" i="1" smtClean="0">
                          <a:latin typeface="Cambria Math"/>
                        </a:rPr>
                        <m:t> </m:t>
                      </m:r>
                      <m:r>
                        <a:rPr lang="pt-BR" sz="1400" b="1" i="1" smtClean="0">
                          <a:latin typeface="Cambria Math"/>
                        </a:rPr>
                        <m:t>𝒄𝒂𝒑𝒊𝒕𝒂𝒍</m:t>
                      </m:r>
                      <m:r>
                        <a:rPr lang="pt-BR" sz="1400" b="1" i="1" smtClean="0">
                          <a:latin typeface="Cambria Math"/>
                        </a:rPr>
                        <m:t> </m:t>
                      </m:r>
                      <m:r>
                        <a:rPr lang="pt-BR" sz="1400" b="1" i="1" smtClean="0">
                          <a:latin typeface="Cambria Math"/>
                        </a:rPr>
                        <m:t>𝒑𝒓</m:t>
                      </m:r>
                      <m:r>
                        <a:rPr lang="pt-BR" sz="1400" b="1" i="1" smtClean="0">
                          <a:latin typeface="Cambria Math"/>
                        </a:rPr>
                        <m:t>ó</m:t>
                      </m:r>
                      <m:r>
                        <a:rPr lang="pt-BR" sz="1400" b="1" i="1" smtClean="0">
                          <a:latin typeface="Cambria Math"/>
                        </a:rPr>
                        <m:t>𝒓𝒑𝒊𝒐</m:t>
                      </m:r>
                      <m:r>
                        <a:rPr lang="pt-BR" sz="1400" b="1" i="1" smtClean="0">
                          <a:latin typeface="Cambria Math"/>
                        </a:rPr>
                        <m:t> (</m:t>
                      </m:r>
                      <m:r>
                        <a:rPr lang="pt-BR" sz="1400" b="1" i="1" smtClean="0">
                          <a:latin typeface="Cambria Math"/>
                        </a:rPr>
                        <m:t>𝑹𝑶𝑬</m:t>
                      </m:r>
                      <m:r>
                        <a:rPr lang="pt-BR" sz="1400" b="1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pt-BR" sz="1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1" i="1" smtClean="0">
                              <a:latin typeface="Cambria Math"/>
                            </a:rPr>
                            <m:t>𝑳𝒖𝒄𝒓𝒐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𝒍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í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𝒒𝒖𝒊𝒅𝒐</m:t>
                          </m:r>
                        </m:num>
                        <m:den>
                          <m:r>
                            <a:rPr lang="pt-BR" sz="1400" b="1" i="1" smtClean="0">
                              <a:latin typeface="Cambria Math"/>
                            </a:rPr>
                            <m:t>𝑷𝒂𝒕𝒓𝒊𝒎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ô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𝒏𝒊𝒐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𝒍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í</m:t>
                          </m:r>
                          <m:r>
                            <a:rPr lang="pt-BR" sz="1400" b="1" i="1" smtClean="0">
                              <a:latin typeface="Cambria Math"/>
                            </a:rPr>
                            <m:t>𝒒𝒖𝒊𝒅𝒐</m:t>
                          </m:r>
                        </m:den>
                      </m:f>
                    </m:oMath>
                  </m:oMathPara>
                </a14:m>
                <a:endParaRPr lang="pt-BR" sz="1400" b="1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558465"/>
                <a:ext cx="4764831" cy="538737"/>
              </a:xfrm>
              <a:prstGeom prst="rect">
                <a:avLst/>
              </a:prstGeom>
              <a:blipFill rotWithShape="1">
                <a:blip r:embed="rId3"/>
                <a:stretch>
                  <a:fillRect b="-4444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8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Valor de mercado da empresa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01721"/>
            <a:ext cx="8229600" cy="1566173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Este índice mede o retorno sobre o investimento do acionista</a:t>
            </a:r>
          </a:p>
          <a:p>
            <a:endParaRPr lang="pt-BR" dirty="0"/>
          </a:p>
          <a:p>
            <a:r>
              <a:rPr lang="pt-BR" dirty="0" smtClean="0"/>
              <a:t>Quanto maior o resultado melhor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39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979712" y="1315962"/>
                <a:ext cx="5113900" cy="66627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𝑷</m:t>
                      </m:r>
                      <m:r>
                        <a:rPr lang="pt-BR" b="1" i="1" smtClean="0">
                          <a:latin typeface="Cambria Math"/>
                        </a:rPr>
                        <m:t>/</m:t>
                      </m:r>
                      <m:r>
                        <a:rPr lang="pt-BR" b="1" i="1" smtClean="0">
                          <a:latin typeface="Cambria Math"/>
                        </a:rPr>
                        <m:t>𝑳</m:t>
                      </m:r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latin typeface="Cambria Math"/>
                            </a:rPr>
                            <m:t>𝑷𝒓𝒆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ç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𝒐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𝒅𝒆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𝒎𝒆𝒓𝒄𝒂𝒅𝒐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𝒑𝒐𝒓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çã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𝒐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𝒐𝒓𝒅𝒊𝒏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á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𝒓𝒊𝒂</m:t>
                          </m:r>
                        </m:num>
                        <m:den>
                          <m:r>
                            <a:rPr lang="pt-BR" b="1" i="1" smtClean="0">
                              <a:latin typeface="Cambria Math"/>
                            </a:rPr>
                            <m:t>𝑳𝒖𝒄𝒓𝒐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𝒑𝒐𝒓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çã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𝒐</m:t>
                          </m:r>
                        </m:den>
                      </m:f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754615"/>
                <a:ext cx="5113900" cy="6662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51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Comparação temporal vs. setorial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Para </a:t>
            </a:r>
            <a:r>
              <a:rPr lang="pt-BR" dirty="0" err="1" smtClean="0"/>
              <a:t>Assf</a:t>
            </a:r>
            <a:r>
              <a:rPr lang="pt-BR" dirty="0" smtClean="0"/>
              <a:t> Neto (2007)</a:t>
            </a:r>
          </a:p>
          <a:p>
            <a:endParaRPr lang="pt-BR" dirty="0"/>
          </a:p>
          <a:p>
            <a:r>
              <a:rPr lang="pt-BR" dirty="0"/>
              <a:t>A </a:t>
            </a:r>
            <a:r>
              <a:rPr lang="pt-BR" b="1" dirty="0"/>
              <a:t>comparação temporal </a:t>
            </a:r>
            <a:r>
              <a:rPr lang="pt-BR" dirty="0"/>
              <a:t>envolve conhecer a evolução </a:t>
            </a:r>
            <a:r>
              <a:rPr lang="pt-BR" dirty="0" smtClean="0"/>
              <a:t>dos indicadores </a:t>
            </a:r>
            <a:r>
              <a:rPr lang="pt-BR" dirty="0"/>
              <a:t>nos últimos anos (normalmente, de 3 a 5 anos</a:t>
            </a:r>
            <a:r>
              <a:rPr lang="pt-BR" dirty="0" smtClean="0"/>
              <a:t>) como </a:t>
            </a:r>
            <a:r>
              <a:rPr lang="pt-BR" dirty="0"/>
              <a:t>forma de se avaliar, de maneira dinâmica o </a:t>
            </a:r>
            <a:r>
              <a:rPr lang="pt-BR" dirty="0" smtClean="0"/>
              <a:t>desempenho da </a:t>
            </a:r>
            <a:r>
              <a:rPr lang="pt-BR" dirty="0"/>
              <a:t>empresa (...) e as tendências servem de base para um </a:t>
            </a:r>
            <a:r>
              <a:rPr lang="pt-BR" dirty="0" smtClean="0"/>
              <a:t>estudo prospectivo.</a:t>
            </a:r>
          </a:p>
          <a:p>
            <a:endParaRPr lang="pt-BR" dirty="0"/>
          </a:p>
          <a:p>
            <a:r>
              <a:rPr lang="pt-BR" dirty="0"/>
              <a:t>A </a:t>
            </a:r>
            <a:r>
              <a:rPr lang="pt-BR" b="1" dirty="0"/>
              <a:t>comparação setorial </a:t>
            </a:r>
            <a:r>
              <a:rPr lang="pt-BR" dirty="0"/>
              <a:t>é desenvolvida por meio de </a:t>
            </a:r>
            <a:r>
              <a:rPr lang="pt-BR" dirty="0" smtClean="0"/>
              <a:t>um confronto </a:t>
            </a:r>
            <a:r>
              <a:rPr lang="pt-BR" dirty="0"/>
              <a:t>de resultados da empresa em análise com os </a:t>
            </a:r>
            <a:r>
              <a:rPr lang="pt-BR" dirty="0" smtClean="0"/>
              <a:t>dos seus </a:t>
            </a:r>
            <a:r>
              <a:rPr lang="pt-BR" dirty="0"/>
              <a:t>principais concorrentes e, também, com as médias </a:t>
            </a:r>
            <a:r>
              <a:rPr lang="pt-BR" dirty="0" smtClean="0"/>
              <a:t>de mercado </a:t>
            </a:r>
            <a:r>
              <a:rPr lang="pt-BR" dirty="0"/>
              <a:t>e de seu setor de atividade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7187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Resumo dos índices e sistema </a:t>
            </a:r>
            <a:r>
              <a:rPr lang="pt-BR" dirty="0" err="1" smtClean="0"/>
              <a:t>dupont</a:t>
            </a:r>
            <a:r>
              <a:rPr lang="pt-BR" dirty="0" smtClean="0"/>
              <a:t> de análise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2.4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9042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Os analistas muitas vezes desejam ter uma visão geral </a:t>
            </a:r>
            <a:r>
              <a:rPr lang="pt-BR" dirty="0" smtClean="0"/>
              <a:t>do desempenho </a:t>
            </a:r>
            <a:r>
              <a:rPr lang="pt-BR" dirty="0"/>
              <a:t>e da situação financeira de uma empresa.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Tratamos </a:t>
            </a:r>
            <a:r>
              <a:rPr lang="pt-BR" dirty="0"/>
              <a:t>de duas abordagens comuns à análise por </a:t>
            </a:r>
            <a:r>
              <a:rPr lang="pt-BR" dirty="0" smtClean="0"/>
              <a:t>índices completa</a:t>
            </a:r>
            <a:r>
              <a:rPr lang="pt-BR" dirty="0"/>
              <a:t>: </a:t>
            </a:r>
            <a:endParaRPr lang="pt-BR" dirty="0" smtClean="0"/>
          </a:p>
          <a:p>
            <a:endParaRPr lang="pt-BR" dirty="0"/>
          </a:p>
          <a:p>
            <a:pPr lvl="1"/>
            <a:r>
              <a:rPr lang="pt-BR" dirty="0" smtClean="0"/>
              <a:t>(</a:t>
            </a:r>
            <a:r>
              <a:rPr lang="pt-BR" dirty="0"/>
              <a:t>1) </a:t>
            </a:r>
            <a:r>
              <a:rPr lang="pt-BR" dirty="0" smtClean="0"/>
              <a:t>Resumo </a:t>
            </a:r>
            <a:r>
              <a:rPr lang="pt-BR" dirty="0"/>
              <a:t>de todos os índices </a:t>
            </a:r>
            <a:endParaRPr lang="pt-BR" dirty="0" smtClean="0"/>
          </a:p>
          <a:p>
            <a:pPr lvl="1"/>
            <a:r>
              <a:rPr lang="pt-BR" dirty="0" smtClean="0"/>
              <a:t>(</a:t>
            </a:r>
            <a:r>
              <a:rPr lang="pt-BR" dirty="0"/>
              <a:t>2) </a:t>
            </a:r>
            <a:r>
              <a:rPr lang="pt-BR" dirty="0" smtClean="0"/>
              <a:t>Sistema </a:t>
            </a:r>
            <a:r>
              <a:rPr lang="pt-BR" dirty="0" err="1" smtClean="0"/>
              <a:t>DuPont</a:t>
            </a:r>
            <a:r>
              <a:rPr lang="pt-BR" dirty="0" smtClean="0"/>
              <a:t> de </a:t>
            </a:r>
            <a:r>
              <a:rPr lang="pt-BR" dirty="0"/>
              <a:t>Análise. 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Dentro dos aspectos ligados as atividades financeiras:</a:t>
            </a:r>
          </a:p>
          <a:p>
            <a:pPr lvl="1"/>
            <a:r>
              <a:rPr lang="pt-BR" dirty="0" smtClean="0"/>
              <a:t>O primeiro procura isolar </a:t>
            </a:r>
            <a:r>
              <a:rPr lang="pt-BR" dirty="0"/>
              <a:t>as principais </a:t>
            </a:r>
            <a:r>
              <a:rPr lang="pt-BR" dirty="0" smtClean="0"/>
              <a:t>áreas de </a:t>
            </a:r>
            <a:r>
              <a:rPr lang="pt-BR" dirty="0"/>
              <a:t>responsabilidade. </a:t>
            </a:r>
            <a:endParaRPr lang="pt-BR" dirty="0" smtClean="0"/>
          </a:p>
          <a:p>
            <a:pPr lvl="1"/>
            <a:r>
              <a:rPr lang="pt-BR" dirty="0" smtClean="0"/>
              <a:t>O segundo tem o objetivo de </a:t>
            </a:r>
            <a:r>
              <a:rPr lang="pt-BR" dirty="0"/>
              <a:t>identificar as </a:t>
            </a:r>
            <a:r>
              <a:rPr lang="pt-BR" dirty="0" smtClean="0"/>
              <a:t>principais áreas </a:t>
            </a:r>
            <a:r>
              <a:rPr lang="pt-BR" dirty="0"/>
              <a:t>responsáveis pela condição financeira da empresa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41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7377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42</a:t>
            </a:fld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1629"/>
            <a:ext cx="8136904" cy="479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138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Liquidez: medem capacidade que a empresa possui para honrar os seus compromissos de CP</a:t>
            </a:r>
          </a:p>
          <a:p>
            <a:endParaRPr lang="pt-BR" dirty="0"/>
          </a:p>
          <a:p>
            <a:r>
              <a:rPr lang="pt-BR" dirty="0" smtClean="0"/>
              <a:t>Se resultado for &gt; 1, o volume de ativos é maior do que o de passivos</a:t>
            </a:r>
          </a:p>
          <a:p>
            <a:endParaRPr lang="pt-BR" dirty="0"/>
          </a:p>
          <a:p>
            <a:r>
              <a:rPr lang="pt-BR" dirty="0" smtClean="0"/>
              <a:t>Situação da Empresa B é melhor do que a da empresa A no índice de liquidez corrente. Apesar de ambas serem liquidas, empresa B recebeu classificação boa pelo fato de estar mais próxima da média de mercado</a:t>
            </a:r>
          </a:p>
          <a:p>
            <a:endParaRPr lang="pt-BR" dirty="0"/>
          </a:p>
          <a:p>
            <a:r>
              <a:rPr lang="pt-BR" dirty="0" smtClean="0"/>
              <a:t>No caso da liquidez seca, a empresa A é melhor do que a empresa B. Ambas receberam avaliações boas por estarem levemente acima da média de mercado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43</a:t>
            </a:fld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95486"/>
            <a:ext cx="866929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2563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51520" y="1113588"/>
            <a:ext cx="8712968" cy="3942438"/>
          </a:xfrm>
        </p:spPr>
        <p:txBody>
          <a:bodyPr>
            <a:normAutofit fontScale="47500" lnSpcReduction="20000"/>
          </a:bodyPr>
          <a:lstStyle/>
          <a:p>
            <a:r>
              <a:rPr lang="pt-BR" dirty="0" smtClean="0"/>
              <a:t>No giro de estoque, ambas as empresas foram classificadas como boa, e ambas possuem médias superiores ao praticado pelo mercado</a:t>
            </a:r>
          </a:p>
          <a:p>
            <a:pPr lvl="1"/>
            <a:r>
              <a:rPr lang="pt-BR" dirty="0" smtClean="0"/>
              <a:t>No ano, o estoque é renovado 7,2 x na empresa A</a:t>
            </a:r>
          </a:p>
          <a:p>
            <a:pPr lvl="1"/>
            <a:r>
              <a:rPr lang="pt-BR" dirty="0" smtClean="0"/>
              <a:t>No ano, o estoque é renovado 6,8 x na empresa B</a:t>
            </a:r>
          </a:p>
          <a:p>
            <a:pPr lvl="1"/>
            <a:endParaRPr lang="pt-BR" dirty="0"/>
          </a:p>
          <a:p>
            <a:r>
              <a:rPr lang="pt-BR" dirty="0" smtClean="0"/>
              <a:t>Prazo médio de recebimento e pagamento mede o número médio de dias que a empresa tem para receber por uma venda ou pagar por um compromisso</a:t>
            </a:r>
          </a:p>
          <a:p>
            <a:pPr lvl="1"/>
            <a:r>
              <a:rPr lang="pt-BR" dirty="0" smtClean="0"/>
              <a:t>Empresa A recebe com 59 dias, muito superior a média do mercado, e por isso foi classificada como fraca</a:t>
            </a:r>
          </a:p>
          <a:p>
            <a:pPr lvl="1"/>
            <a:r>
              <a:rPr lang="pt-BR" dirty="0" smtClean="0"/>
              <a:t>Entretanto ela possui um prazo médio maior de pagamentos quando comparado com o mercado, e por isso, foi classificada como muito boa nesta questão</a:t>
            </a:r>
          </a:p>
          <a:p>
            <a:pPr lvl="1"/>
            <a:endParaRPr lang="pt-BR" dirty="0"/>
          </a:p>
          <a:p>
            <a:r>
              <a:rPr lang="pt-BR" dirty="0" smtClean="0"/>
              <a:t>Giro do ativo mede eficiência da empresa em utilizar seus ativos para gerar vendas (receita)</a:t>
            </a:r>
          </a:p>
          <a:p>
            <a:pPr lvl="1"/>
            <a:r>
              <a:rPr lang="pt-BR" dirty="0" smtClean="0"/>
              <a:t>Para cada R$ 1,00 que a empresa investiu em ativo, ela vendeu R$ 0,85 no caso da empresa A e 0,75 no caso da empresa B</a:t>
            </a:r>
          </a:p>
          <a:p>
            <a:pPr lvl="1"/>
            <a:r>
              <a:rPr lang="pt-BR" dirty="0" smtClean="0"/>
              <a:t>Provavelmente as empresas são de grande porte (grandes indústrias) por possuírem um giro de ativo baixo, ou seja, precisam de muito capital para funcionar</a:t>
            </a:r>
          </a:p>
          <a:p>
            <a:pPr lvl="1"/>
            <a:r>
              <a:rPr lang="pt-BR" dirty="0" smtClean="0"/>
              <a:t>Entretanto elas estão na média do seu mercado sendo a situação da empresa A melhor</a:t>
            </a:r>
            <a:endParaRPr lang="pt-BR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76" y="33468"/>
            <a:ext cx="8290188" cy="102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2186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 smtClean="0"/>
              <a:t>O endividamento avalia a estrutura do capital das empresas, ou seja, de que forma elas se capitalizam e se financiam</a:t>
            </a:r>
          </a:p>
          <a:p>
            <a:endParaRPr lang="pt-BR" dirty="0"/>
          </a:p>
          <a:p>
            <a:r>
              <a:rPr lang="pt-BR" dirty="0" smtClean="0"/>
              <a:t>Com relação ao capital de terceiros sobre o capital próprio, a relação para a empresa A é de 41%, ou seja, de cada R$ 100 que os sócios colocam na empresa ela consegue capital R$ 41 no mercado</a:t>
            </a:r>
          </a:p>
          <a:p>
            <a:endParaRPr lang="pt-BR" dirty="0"/>
          </a:p>
          <a:p>
            <a:r>
              <a:rPr lang="pt-BR" dirty="0" smtClean="0"/>
              <a:t>Com relação ao capital de terceiros sobre o passivo total, a relação para a empresa B é de 55%, ou seja, de cada R$ 100 de obrigações totais, R$ 55 são devidos a terceiros</a:t>
            </a:r>
          </a:p>
          <a:p>
            <a:endParaRPr lang="pt-BR" dirty="0"/>
          </a:p>
          <a:p>
            <a:r>
              <a:rPr lang="pt-BR" dirty="0" smtClean="0"/>
              <a:t>A empresa A é mais alavancada em ambos os indicadores, e no caso do segundo ela recebe classificação de aceitável por estar acima da média praticada no mercado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45</a:t>
            </a:fld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50751"/>
            <a:ext cx="8586887" cy="106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1684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83619"/>
            <a:ext cx="8229600" cy="3211004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Os índices de rentabilidade medem o quão rentável é a empresa. </a:t>
            </a:r>
          </a:p>
          <a:p>
            <a:endParaRPr lang="pt-BR" dirty="0"/>
          </a:p>
          <a:p>
            <a:r>
              <a:rPr lang="pt-BR" dirty="0" smtClean="0"/>
              <a:t>Quanto maiores forem os índices, melhores são os resultados da empresa</a:t>
            </a:r>
          </a:p>
          <a:p>
            <a:endParaRPr lang="pt-BR" dirty="0"/>
          </a:p>
          <a:p>
            <a:r>
              <a:rPr lang="pt-BR" dirty="0" smtClean="0"/>
              <a:t>O ROE é o indicador que mais interessa os investidores de modo geral, que avalia o quanto que vai ganhar com o capital investido. Neste caso a empresa A apresenta resultado melhor quando comparado com o seu concorrente e com o mercado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46</a:t>
            </a:fld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469"/>
            <a:ext cx="8377739" cy="124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5846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Mede o retorno sobre o investimento do acionista</a:t>
            </a:r>
          </a:p>
          <a:p>
            <a:endParaRPr lang="pt-BR" dirty="0"/>
          </a:p>
          <a:p>
            <a:r>
              <a:rPr lang="pt-BR" dirty="0" smtClean="0"/>
              <a:t>Quanto maior o resultado, melhor a situação da empresa</a:t>
            </a:r>
          </a:p>
          <a:p>
            <a:endParaRPr lang="pt-BR" dirty="0"/>
          </a:p>
          <a:p>
            <a:r>
              <a:rPr lang="pt-BR" dirty="0" smtClean="0"/>
              <a:t>Ambas as empresas ficaram com avaliação aceitável, dado que estão abaixo da média do mercado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47</a:t>
            </a:fld>
            <a:endParaRPr lang="pt-BR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37125"/>
            <a:ext cx="8288913" cy="41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5308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Sistema de análise </a:t>
            </a:r>
            <a:r>
              <a:rPr lang="pt-BR" b="1" dirty="0" err="1" smtClean="0"/>
              <a:t>DuPont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pt-BR" dirty="0" smtClean="0"/>
                  <a:t>Trata-se de um sistema </a:t>
                </a:r>
                <a:r>
                  <a:rPr lang="pt-BR" dirty="0"/>
                  <a:t>utilizado para dissecar as demonstrações financeiras de uma empresa e </a:t>
                </a:r>
                <a:r>
                  <a:rPr lang="pt-BR" dirty="0" smtClean="0"/>
                  <a:t>avaliar sua </a:t>
                </a:r>
                <a:r>
                  <a:rPr lang="pt-BR" dirty="0"/>
                  <a:t>situação financeira. </a:t>
                </a:r>
                <a:endParaRPr lang="pt-BR" dirty="0" smtClean="0"/>
              </a:p>
              <a:p>
                <a:endParaRPr lang="pt-BR" dirty="0"/>
              </a:p>
              <a:p>
                <a:r>
                  <a:rPr lang="pt-BR" dirty="0" smtClean="0"/>
                  <a:t>Esse </a:t>
                </a:r>
                <a:r>
                  <a:rPr lang="pt-BR" dirty="0"/>
                  <a:t>sistema junta a demonstração de resultados e o </a:t>
                </a:r>
                <a:r>
                  <a:rPr lang="pt-BR" dirty="0" smtClean="0"/>
                  <a:t>balanço patrimonial </a:t>
                </a:r>
                <a:r>
                  <a:rPr lang="pt-BR" dirty="0"/>
                  <a:t>em duas medidas concisas de </a:t>
                </a:r>
                <a:r>
                  <a:rPr lang="pt-BR" dirty="0" smtClean="0"/>
                  <a:t>rentabilidade, que são: </a:t>
                </a:r>
              </a:p>
              <a:p>
                <a:endParaRPr lang="pt-BR" dirty="0"/>
              </a:p>
              <a:p>
                <a:pPr lvl="1"/>
                <a:r>
                  <a:rPr lang="pt-BR" dirty="0" smtClean="0"/>
                  <a:t>o </a:t>
                </a:r>
                <a:r>
                  <a:rPr lang="pt-BR" dirty="0"/>
                  <a:t>retorno sobre </a:t>
                </a:r>
                <a:r>
                  <a:rPr lang="pt-BR" dirty="0" smtClean="0"/>
                  <a:t>o ativo </a:t>
                </a:r>
                <a:r>
                  <a:rPr lang="pt-BR" dirty="0"/>
                  <a:t>total (ROA) </a:t>
                </a:r>
                <a:endParaRPr lang="pt-BR" dirty="0" smtClean="0"/>
              </a:p>
              <a:p>
                <a:pPr lvl="1"/>
                <a:r>
                  <a:rPr lang="pt-BR" dirty="0" smtClean="0"/>
                  <a:t>o </a:t>
                </a:r>
                <a:r>
                  <a:rPr lang="pt-BR" dirty="0"/>
                  <a:t>retorno sobre o capital próprio (ROE</a:t>
                </a:r>
                <a:r>
                  <a:rPr lang="pt-BR" dirty="0" smtClean="0"/>
                  <a:t>)</a:t>
                </a:r>
              </a:p>
              <a:p>
                <a:pPr lvl="1"/>
                <a:endParaRPr lang="pt-BR" dirty="0"/>
              </a:p>
              <a:p>
                <a:r>
                  <a:rPr lang="pt-BR" dirty="0" smtClean="0"/>
                  <a:t>Basicamente, se trata de um </a:t>
                </a:r>
                <a:r>
                  <a:rPr lang="pt-BR" dirty="0"/>
                  <a:t>outro jeito de calcular o retorno sobre o ativo </a:t>
                </a:r>
                <a:r>
                  <a:rPr lang="pt-BR" dirty="0" smtClean="0"/>
                  <a:t>total (</a:t>
                </a:r>
                <a:r>
                  <a:rPr lang="pt-BR" dirty="0"/>
                  <a:t>ROA</a:t>
                </a:r>
                <a:r>
                  <a:rPr lang="pt-BR" dirty="0" smtClean="0"/>
                  <a:t>)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𝑅𝑂𝐴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𝑀𝑎𝑟𝑔𝑒𝑚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𝑙𝑢𝑐𝑟𝑜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𝑙</m:t>
                      </m:r>
                      <m:r>
                        <a:rPr lang="pt-BR" b="0" i="1" smtClean="0">
                          <a:latin typeface="Cambria Math"/>
                        </a:rPr>
                        <m:t>í</m:t>
                      </m:r>
                      <m:r>
                        <a:rPr lang="pt-BR" b="0" i="1" smtClean="0">
                          <a:latin typeface="Cambria Math"/>
                        </a:rPr>
                        <m:t>𝑞𝑢𝑖𝑑𝑎</m:t>
                      </m:r>
                      <m:r>
                        <a:rPr lang="pt-BR" b="0" i="1" smtClean="0">
                          <a:latin typeface="Cambria Math"/>
                        </a:rPr>
                        <m:t> 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𝐺𝑖𝑟𝑜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𝑑𝑜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𝑎𝑡𝑖𝑣𝑜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𝑡𝑜𝑡𝑎𝑙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 r="-3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48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2190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Método </a:t>
            </a:r>
            <a:r>
              <a:rPr lang="pt-BR" b="1" dirty="0" err="1" smtClean="0"/>
              <a:t>DuPont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Basicamente, se trata de um </a:t>
            </a:r>
            <a:r>
              <a:rPr lang="pt-BR" dirty="0"/>
              <a:t>outro jeito de calcular o retorno sobre o ativo total (ROA</a:t>
            </a:r>
            <a:r>
              <a:rPr lang="pt-BR" dirty="0" smtClean="0"/>
              <a:t>) e sobre o retorno sobre o capital próprio (ROE)</a:t>
            </a:r>
          </a:p>
          <a:p>
            <a:endParaRPr lang="pt-BR" dirty="0"/>
          </a:p>
          <a:p>
            <a:r>
              <a:rPr lang="pt-BR" dirty="0" err="1" smtClean="0"/>
              <a:t>DuPont</a:t>
            </a:r>
            <a:r>
              <a:rPr lang="pt-BR" dirty="0" smtClean="0"/>
              <a:t> (ROA): O </a:t>
            </a:r>
            <a:r>
              <a:rPr lang="pt-BR" dirty="0"/>
              <a:t>gestor consegue visualizar o quanto deste retorno provém da margem líquida e quanto provém da atividade da empresa.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err="1" smtClean="0"/>
              <a:t>DuPont</a:t>
            </a:r>
            <a:r>
              <a:rPr lang="pt-BR" dirty="0" smtClean="0"/>
              <a:t> (ROE): O gestor consegue visualizar o quanto deste retorno é explicado pela eficiência da empresa em gerir os seus recursos e pela alavancagem financeira.</a:t>
            </a:r>
            <a:endParaRPr lang="pt-BR" dirty="0"/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pt-BR" b="0" dirty="0" smtClean="0"/>
                  <a:t>Relembrando: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𝑅𝑂𝐴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𝐿𝑢𝑐𝑟𝑜</m:t>
                        </m:r>
                        <m:r>
                          <a:rPr lang="pt-BR" b="0" i="1" smtClean="0">
                            <a:latin typeface="Cambria Math"/>
                          </a:rPr>
                          <m:t> </m:t>
                        </m:r>
                        <m:r>
                          <a:rPr lang="pt-BR" b="0" i="1" smtClean="0">
                            <a:latin typeface="Cambria Math"/>
                          </a:rPr>
                          <m:t>𝑙</m:t>
                        </m:r>
                        <m:r>
                          <a:rPr lang="pt-BR" b="0" i="1" smtClean="0">
                            <a:latin typeface="Cambria Math"/>
                          </a:rPr>
                          <m:t>í</m:t>
                        </m:r>
                        <m:r>
                          <a:rPr lang="pt-BR" b="0" i="1" smtClean="0">
                            <a:latin typeface="Cambria Math"/>
                          </a:rPr>
                          <m:t>𝑞𝑢𝑖𝑑𝑜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𝐴𝑡𝑖𝑣𝑜</m:t>
                        </m:r>
                        <m:r>
                          <a:rPr lang="pt-BR" b="0" i="1" smtClean="0">
                            <a:latin typeface="Cambria Math"/>
                          </a:rPr>
                          <m:t> </m:t>
                        </m:r>
                        <m:r>
                          <a:rPr lang="pt-BR" b="0" i="1" smtClean="0">
                            <a:latin typeface="Cambria Math"/>
                          </a:rPr>
                          <m:t>𝑡𝑜𝑡𝑎𝑙</m:t>
                        </m:r>
                      </m:den>
                    </m:f>
                  </m:oMath>
                </a14:m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𝑹𝑶𝑨</m:t>
                      </m:r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r>
                        <a:rPr lang="pt-BR" b="1" i="1" smtClean="0">
                          <a:latin typeface="Cambria Math"/>
                        </a:rPr>
                        <m:t>𝑴𝒂𝒓𝒈𝒆𝒎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𝒅𝒆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𝒍𝒖𝒄𝒓𝒐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𝒍</m:t>
                      </m:r>
                      <m:r>
                        <a:rPr lang="pt-BR" b="1" i="1" smtClean="0">
                          <a:latin typeface="Cambria Math"/>
                        </a:rPr>
                        <m:t>í</m:t>
                      </m:r>
                      <m:r>
                        <a:rPr lang="pt-BR" b="1" i="1" smtClean="0">
                          <a:latin typeface="Cambria Math"/>
                        </a:rPr>
                        <m:t>𝒒𝒖𝒊𝒅𝒂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𝑮𝒊𝒓𝒐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𝒅𝒐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𝒂𝒕𝒊𝒗𝒐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𝒕𝒐𝒕𝒂𝒍</m:t>
                      </m:r>
                    </m:oMath>
                  </m:oMathPara>
                </a14:m>
                <a:endParaRPr lang="pt-BR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pt-BR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pt-BR" i="1" dirty="0" smtClean="0">
                    <a:latin typeface="Cambria Math"/>
                  </a:rPr>
                  <a:t>_____________________________________________</a:t>
                </a:r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pt-BR" b="0" dirty="0" smtClean="0"/>
                  <a:t>Relembrando: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𝑅𝑂𝐸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𝐿𝑢𝑐𝑟𝑜</m:t>
                        </m:r>
                        <m:r>
                          <a:rPr lang="pt-BR" b="0" i="1" smtClean="0">
                            <a:latin typeface="Cambria Math"/>
                          </a:rPr>
                          <m:t> </m:t>
                        </m:r>
                        <m:r>
                          <a:rPr lang="pt-BR" b="0" i="1" smtClean="0">
                            <a:latin typeface="Cambria Math"/>
                          </a:rPr>
                          <m:t>𝑙</m:t>
                        </m:r>
                        <m:r>
                          <a:rPr lang="pt-BR" b="0" i="1" smtClean="0">
                            <a:latin typeface="Cambria Math"/>
                          </a:rPr>
                          <m:t>í</m:t>
                        </m:r>
                        <m:r>
                          <a:rPr lang="pt-BR" b="0" i="1" smtClean="0">
                            <a:latin typeface="Cambria Math"/>
                          </a:rPr>
                          <m:t>𝑞𝑢𝑖𝑑𝑜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𝑃𝑎𝑡𝑟𝑖𝑚</m:t>
                        </m:r>
                        <m:r>
                          <a:rPr lang="pt-BR" b="0" i="1" smtClean="0">
                            <a:latin typeface="Cambria Math"/>
                          </a:rPr>
                          <m:t>ô</m:t>
                        </m:r>
                        <m:r>
                          <a:rPr lang="pt-BR" b="0" i="1" smtClean="0">
                            <a:latin typeface="Cambria Math"/>
                          </a:rPr>
                          <m:t>𝑛𝑖𝑜</m:t>
                        </m:r>
                        <m:r>
                          <a:rPr lang="pt-BR" b="0" i="1" smtClean="0">
                            <a:latin typeface="Cambria Math"/>
                          </a:rPr>
                          <m:t> </m:t>
                        </m:r>
                        <m:r>
                          <a:rPr lang="pt-BR" b="0" i="1" smtClean="0">
                            <a:latin typeface="Cambria Math"/>
                          </a:rPr>
                          <m:t>𝑙</m:t>
                        </m:r>
                        <m:r>
                          <a:rPr lang="pt-BR" b="0" i="1" smtClean="0">
                            <a:latin typeface="Cambria Math"/>
                          </a:rPr>
                          <m:t>í</m:t>
                        </m:r>
                        <m:r>
                          <a:rPr lang="pt-BR" b="0" i="1" smtClean="0">
                            <a:latin typeface="Cambria Math"/>
                          </a:rPr>
                          <m:t>𝑞𝑢𝑖𝑑𝑜</m:t>
                        </m:r>
                      </m:den>
                    </m:f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𝑹𝑶𝑬</m:t>
                      </m:r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r>
                        <a:rPr lang="pt-BR" b="1" i="1" smtClean="0">
                          <a:latin typeface="Cambria Math"/>
                        </a:rPr>
                        <m:t>𝑹𝑶𝑨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𝑴𝑨𝑭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 (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𝒂𝒍𝒂𝒗𝒂𝒏𝒄𝒂𝒈𝒆𝒎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5" name="Espaço Reservado para Conteú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3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49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2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Exemplo: Balanço e DRE</a:t>
            </a:r>
            <a:endParaRPr lang="pt-BR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908101"/>
            <a:ext cx="5542857" cy="197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464" y="2247714"/>
            <a:ext cx="286702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33498" y="4011910"/>
            <a:ext cx="853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/>
              <a:t>Obs</a:t>
            </a:r>
            <a:r>
              <a:rPr lang="pt-BR" dirty="0" smtClean="0"/>
              <a:t>: Valores hipotéticos de situação bastante simplificada para discussão dos conceitos...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Unidade 2 | Análise e aplicações dos índices financeiros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4922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pt-BR" dirty="0" smtClean="0"/>
                  <a:t>Por exemplo, a empresa A apresentou:</a:t>
                </a:r>
              </a:p>
              <a:p>
                <a:pPr lvl="1"/>
                <a:r>
                  <a:rPr lang="pt-BR" dirty="0" smtClean="0"/>
                  <a:t>Margem de lucro líquida = 9%</a:t>
                </a:r>
              </a:p>
              <a:p>
                <a:pPr lvl="1"/>
                <a:r>
                  <a:rPr lang="pt-BR" dirty="0" smtClean="0"/>
                  <a:t>Giro total do ativo = 0,85</a:t>
                </a:r>
              </a:p>
              <a:p>
                <a:pPr lvl="1"/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𝑅𝑂𝐴</m:t>
                      </m:r>
                      <m:r>
                        <a:rPr lang="pt-BR" b="0" i="1" smtClean="0">
                          <a:latin typeface="Cambria Math"/>
                        </a:rPr>
                        <m:t>=9% ×0,85≅0,07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𝑜𝑢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7%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Neste caso, o retorno sobre o ativo total (ROA) será de </a:t>
                </a:r>
                <a:r>
                  <a:rPr lang="pt-BR" dirty="0" smtClean="0"/>
                  <a:t>8,6%</a:t>
                </a:r>
              </a:p>
              <a:p>
                <a:pPr lvl="1"/>
                <a:r>
                  <a:rPr lang="pt-BR" dirty="0" smtClean="0"/>
                  <a:t>O gestor consegue </a:t>
                </a:r>
                <a:r>
                  <a:rPr lang="pt-BR" dirty="0"/>
                  <a:t>visualizar o quanto deste retorno provém da margem líquida e </a:t>
                </a:r>
                <a:r>
                  <a:rPr lang="pt-BR" dirty="0" smtClean="0"/>
                  <a:t>quanto provém </a:t>
                </a:r>
                <a:r>
                  <a:rPr lang="pt-BR" dirty="0"/>
                  <a:t>da atividade da empresa. 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b="-10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50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3238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pt-BR" dirty="0" smtClean="0"/>
                  <a:t>Por exemplo, a empresa A apresentou:</a:t>
                </a:r>
              </a:p>
              <a:p>
                <a:pPr lvl="1"/>
                <a:r>
                  <a:rPr lang="pt-BR" dirty="0" smtClean="0"/>
                  <a:t>ROA = 7%</a:t>
                </a:r>
              </a:p>
              <a:p>
                <a:pPr lvl="1"/>
                <a:r>
                  <a:rPr lang="pt-BR" dirty="0" smtClean="0"/>
                  <a:t>MAF = 1,8</a:t>
                </a:r>
              </a:p>
              <a:p>
                <a:pPr lvl="1"/>
                <a:endParaRPr lang="pt-BR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𝑅𝑂𝐸</m:t>
                      </m:r>
                      <m:r>
                        <a:rPr lang="pt-BR" b="0" i="1" smtClean="0">
                          <a:latin typeface="Cambria Math"/>
                        </a:rPr>
                        <m:t>=7% ×1,8=0,126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𝑜𝑢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12,6%</m:t>
                      </m:r>
                    </m:oMath>
                  </m:oMathPara>
                </a14:m>
                <a:endParaRPr lang="pt-BR" dirty="0" smtClean="0"/>
              </a:p>
              <a:p>
                <a:pPr marL="457200" lvl="1" indent="0">
                  <a:buNone/>
                </a:pPr>
                <a:endParaRPr lang="pt-BR" dirty="0"/>
              </a:p>
              <a:p>
                <a:r>
                  <a:rPr lang="pt-BR" dirty="0" smtClean="0"/>
                  <a:t>Neste caso, o retorno sobre o capital próprio é de 12,6</a:t>
                </a:r>
                <a:r>
                  <a:rPr lang="pt-BR" dirty="0"/>
                  <a:t>%</a:t>
                </a:r>
              </a:p>
              <a:p>
                <a:pPr lvl="1"/>
                <a:r>
                  <a:rPr lang="pt-BR" dirty="0" smtClean="0"/>
                  <a:t>Ele é </a:t>
                </a:r>
                <a:r>
                  <a:rPr lang="pt-BR" dirty="0"/>
                  <a:t>explicado pela eficiência da empresa em gerir os seus ativos (ROA de 7</a:t>
                </a:r>
                <a:r>
                  <a:rPr lang="pt-BR" dirty="0" smtClean="0"/>
                  <a:t>%) </a:t>
                </a:r>
                <a:r>
                  <a:rPr lang="pt-BR" dirty="0"/>
                  <a:t>e </a:t>
                </a:r>
                <a:r>
                  <a:rPr lang="pt-BR" dirty="0" smtClean="0"/>
                  <a:t>pela alavancagem </a:t>
                </a:r>
                <a:r>
                  <a:rPr lang="pt-BR" dirty="0"/>
                  <a:t>financeira de </a:t>
                </a:r>
                <a:r>
                  <a:rPr lang="pt-BR" dirty="0" smtClean="0"/>
                  <a:t>1,8 vezes</a:t>
                </a:r>
                <a:r>
                  <a:rPr lang="pt-BR" dirty="0"/>
                  <a:t>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19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51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152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Sistema </a:t>
            </a:r>
            <a:r>
              <a:rPr lang="pt-BR" b="1" dirty="0" err="1" smtClean="0"/>
              <a:t>DuPont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52</a:t>
            </a:fld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005576"/>
            <a:ext cx="86487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Diego Fernandes Emiliano Silva diegofernandes.weebly.com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11948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Sistema </a:t>
            </a:r>
            <a:r>
              <a:rPr lang="pt-BR" b="1" dirty="0" err="1" smtClean="0"/>
              <a:t>DuPont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V</a:t>
            </a:r>
            <a:r>
              <a:rPr lang="pt-BR" dirty="0" smtClean="0"/>
              <a:t>antagem </a:t>
            </a:r>
            <a:r>
              <a:rPr lang="pt-BR" dirty="0"/>
              <a:t>do sistema </a:t>
            </a:r>
            <a:r>
              <a:rPr lang="pt-BR" dirty="0" err="1"/>
              <a:t>DuPont</a:t>
            </a:r>
            <a:r>
              <a:rPr lang="pt-BR" dirty="0"/>
              <a:t> está em permitir que a empresa desdobre o </a:t>
            </a:r>
            <a:r>
              <a:rPr lang="pt-BR" dirty="0" smtClean="0"/>
              <a:t>seu retorno sobre o </a:t>
            </a:r>
            <a:r>
              <a:rPr lang="pt-BR" dirty="0"/>
              <a:t>capital próprio em </a:t>
            </a:r>
            <a:endParaRPr lang="pt-BR" dirty="0" smtClean="0"/>
          </a:p>
          <a:p>
            <a:pPr lvl="1"/>
            <a:r>
              <a:rPr lang="pt-BR" dirty="0" smtClean="0"/>
              <a:t>um </a:t>
            </a:r>
            <a:r>
              <a:rPr lang="pt-BR" dirty="0"/>
              <a:t>elemento sobre o lucro (margem de </a:t>
            </a:r>
            <a:r>
              <a:rPr lang="pt-BR" dirty="0" smtClean="0"/>
              <a:t>lucro líquida</a:t>
            </a:r>
            <a:r>
              <a:rPr lang="pt-BR" dirty="0"/>
              <a:t>), </a:t>
            </a:r>
            <a:endParaRPr lang="pt-BR" dirty="0" smtClean="0"/>
          </a:p>
          <a:p>
            <a:pPr lvl="1"/>
            <a:r>
              <a:rPr lang="pt-BR" dirty="0" smtClean="0"/>
              <a:t>um </a:t>
            </a:r>
            <a:r>
              <a:rPr lang="pt-BR" dirty="0"/>
              <a:t>elemento de eficiência no uso do ativo (giro do ativo total) </a:t>
            </a:r>
            <a:endParaRPr lang="pt-BR" dirty="0" smtClean="0"/>
          </a:p>
          <a:p>
            <a:pPr lvl="1"/>
            <a:r>
              <a:rPr lang="pt-BR" dirty="0" smtClean="0"/>
              <a:t>um elemento de </a:t>
            </a:r>
            <a:r>
              <a:rPr lang="pt-BR" dirty="0"/>
              <a:t>alavancagem financeira (o multiplicador de alavancagem financeiras). 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O retorno total </a:t>
            </a:r>
            <a:r>
              <a:rPr lang="pt-BR" dirty="0"/>
              <a:t>para os sócios pode ser analisado por essas dimensões.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53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2427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480"/>
            <a:ext cx="8229600" cy="15121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Atividade: </a:t>
            </a:r>
            <a:r>
              <a:rPr lang="pt-BR" dirty="0"/>
              <a:t>Dados são apresentados nas tabelas abaixo, e os mesmos podem ser encontrados na página 123 do </a:t>
            </a:r>
            <a:r>
              <a:rPr lang="pt-BR"/>
              <a:t>livro </a:t>
            </a:r>
            <a:r>
              <a:rPr lang="pt-BR" smtClean="0"/>
              <a:t>institucional.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Pede-se: (a) consolidar um resumo dos índices da empresa Sucesso Eletrônicos e fazer uma análise dos resultados; (b) fazer uma análise pelo sistema </a:t>
            </a:r>
            <a:r>
              <a:rPr lang="pt-BR" dirty="0" err="1" smtClean="0"/>
              <a:t>DuPont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CD26-A21C-46DF-B503-518E84DA903E}" type="slidenum">
              <a:rPr lang="pt-BR" smtClean="0"/>
              <a:t>54</a:t>
            </a:fld>
            <a:endParaRPr lang="pt-B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107583"/>
            <a:ext cx="3557903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5" y="1805433"/>
            <a:ext cx="5306711" cy="298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680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horizontal</a:t>
            </a:r>
            <a:endParaRPr lang="pt-BR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32" y="2409732"/>
            <a:ext cx="3529572" cy="5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3851921" y="1221600"/>
                <a:ext cx="5112243" cy="3728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b="1" dirty="0" smtClean="0"/>
                  <a:t>Objetivo: </a:t>
                </a:r>
                <a:r>
                  <a:rPr lang="pt-BR" sz="1400" dirty="0" smtClean="0"/>
                  <a:t>Avaliar a evolução de determinado item do Balanço Patrimonial. Basicamente, o processo de análise e bem simples e é composto de 3 passos.</a:t>
                </a:r>
                <a:endParaRPr lang="pt-BR" sz="1400" b="1" dirty="0" smtClean="0"/>
              </a:p>
              <a:p>
                <a:endParaRPr lang="pt-BR" sz="1400" b="1" dirty="0"/>
              </a:p>
              <a:p>
                <a:r>
                  <a:rPr lang="pt-BR" sz="1400" b="1" dirty="0" smtClean="0"/>
                  <a:t>Passo 1: </a:t>
                </a:r>
                <a:r>
                  <a:rPr lang="pt-BR" sz="1400" dirty="0"/>
                  <a:t>E</a:t>
                </a:r>
                <a:r>
                  <a:rPr lang="pt-BR" sz="1400" dirty="0" smtClean="0"/>
                  <a:t>scolher valor para entender evolução; para o exemplo foi escolhido o valor de bancos.</a:t>
                </a:r>
              </a:p>
              <a:p>
                <a:endParaRPr lang="pt-BR" sz="1400" b="1" dirty="0"/>
              </a:p>
              <a:p>
                <a:r>
                  <a:rPr lang="pt-BR" sz="1400" b="1" dirty="0" smtClean="0"/>
                  <a:t>Passo 2: </a:t>
                </a:r>
                <a:r>
                  <a:rPr lang="pt-BR" sz="1400" dirty="0" smtClean="0"/>
                  <a:t>Fixar índice 100 para determinado período e entender evolução para os demais</a:t>
                </a:r>
              </a:p>
              <a:p>
                <a:endParaRPr lang="pt-BR" sz="1400" b="1" dirty="0"/>
              </a:p>
              <a:p>
                <a:r>
                  <a:rPr lang="pt-BR" sz="1400" b="1" dirty="0" smtClean="0"/>
                  <a:t>Passo 3: </a:t>
                </a:r>
                <a:r>
                  <a:rPr lang="pt-BR" sz="1400" dirty="0" smtClean="0"/>
                  <a:t>Fazer o cálculo por regra de três simples.</a:t>
                </a:r>
              </a:p>
              <a:p>
                <a:endParaRPr lang="pt-BR" sz="1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?=</m:t>
                      </m:r>
                      <m:f>
                        <m:fPr>
                          <m:ctrlPr>
                            <a:rPr lang="pt-BR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latin typeface="Cambria Math"/>
                            </a:rPr>
                            <m:t>7.200∗100</m:t>
                          </m:r>
                        </m:num>
                        <m:den>
                          <m:r>
                            <a:rPr lang="pt-BR" sz="1400" b="0" i="1" smtClean="0">
                              <a:latin typeface="Cambria Math"/>
                            </a:rPr>
                            <m:t>5.800</m:t>
                          </m:r>
                        </m:den>
                      </m:f>
                      <m:r>
                        <a:rPr lang="pt-BR" sz="1400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sz="1400" b="0" i="1" smtClean="0">
                          <a:latin typeface="Cambria Math"/>
                          <a:ea typeface="Cambria Math"/>
                        </a:rPr>
                        <m:t>124,14</m:t>
                      </m:r>
                    </m:oMath>
                  </m:oMathPara>
                </a14:m>
                <a:endParaRPr lang="pt-BR" sz="1400" dirty="0" smtClean="0"/>
              </a:p>
              <a:p>
                <a:endParaRPr lang="pt-BR" sz="1400" dirty="0"/>
              </a:p>
              <a:p>
                <a:r>
                  <a:rPr lang="pt-BR" sz="1400" b="1" dirty="0" smtClean="0"/>
                  <a:t>Observação: </a:t>
                </a:r>
                <a:r>
                  <a:rPr lang="pt-BR" sz="1400" dirty="0" smtClean="0"/>
                  <a:t>Verifica-se um crescimento de 24,14% do período x0 para o período x1 do item bancos c/c.</a:t>
                </a:r>
                <a:endParaRPr lang="pt-BR" sz="1400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1" y="1221600"/>
                <a:ext cx="5112243" cy="3728713"/>
              </a:xfrm>
              <a:prstGeom prst="rect">
                <a:avLst/>
              </a:prstGeom>
              <a:blipFill rotWithShape="1">
                <a:blip r:embed="rId3"/>
                <a:stretch>
                  <a:fillRect l="-358" t="-163" b="-6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593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vertical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2987825" y="1221601"/>
                <a:ext cx="5976339" cy="3276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400" b="1" dirty="0" smtClean="0"/>
                  <a:t>Objetivo: </a:t>
                </a:r>
                <a:r>
                  <a:rPr lang="pt-BR" sz="1400" dirty="0" smtClean="0"/>
                  <a:t>Complementar análise horizontal. A base será comparar um grupo de contas (ou subtotal) pelo o seu total. Por exemplo, para se fazer a análise vertical do ativo circulante teremos:</a:t>
                </a:r>
              </a:p>
              <a:p>
                <a:endParaRPr lang="pt-BR" sz="1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latin typeface="Cambria Math"/>
                            </a:rPr>
                            <m:t>𝐴𝑡𝑖𝑣𝑜</m:t>
                          </m:r>
                          <m:r>
                            <a:rPr lang="pt-BR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0" i="1" smtClean="0">
                              <a:latin typeface="Cambria Math"/>
                            </a:rPr>
                            <m:t>𝑐𝑖𝑟𝑐𝑢𝑙𝑎𝑛𝑡𝑒</m:t>
                          </m:r>
                        </m:num>
                        <m:den>
                          <m:r>
                            <a:rPr lang="pt-BR" sz="1400" b="0" i="1" smtClean="0">
                              <a:latin typeface="Cambria Math"/>
                            </a:rPr>
                            <m:t>𝐴𝑡𝑖𝑣𝑜</m:t>
                          </m:r>
                          <m:r>
                            <a:rPr lang="pt-BR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1400" b="0" i="1" smtClean="0">
                              <a:latin typeface="Cambria Math"/>
                            </a:rPr>
                            <m:t>𝑡𝑜𝑡𝑎𝑙</m:t>
                          </m:r>
                        </m:den>
                      </m:f>
                      <m:r>
                        <a:rPr lang="pt-BR" sz="1400" b="0" i="1" smtClean="0">
                          <a:latin typeface="Cambria Math"/>
                        </a:rPr>
                        <m:t>∗100</m:t>
                      </m:r>
                    </m:oMath>
                  </m:oMathPara>
                </a14:m>
                <a:endParaRPr lang="pt-BR" sz="1400" dirty="0" smtClean="0"/>
              </a:p>
              <a:p>
                <a:endParaRPr lang="pt-BR" sz="1400" b="1" dirty="0"/>
              </a:p>
              <a:p>
                <a:r>
                  <a:rPr lang="pt-BR" sz="1400" dirty="0" smtClean="0"/>
                  <a:t>No nosso exemplo ficaria:</a:t>
                </a:r>
              </a:p>
              <a:p>
                <a:endParaRPr lang="pt-BR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latin typeface="Cambria Math"/>
                            </a:rPr>
                            <m:t>32.038</m:t>
                          </m:r>
                        </m:num>
                        <m:den>
                          <m:r>
                            <a:rPr lang="pt-BR" sz="1400" b="0" i="1" smtClean="0">
                              <a:latin typeface="Cambria Math"/>
                            </a:rPr>
                            <m:t>72.866</m:t>
                          </m:r>
                        </m:den>
                      </m:f>
                      <m:r>
                        <a:rPr lang="pt-BR" sz="1400" b="0" i="1" smtClean="0">
                          <a:latin typeface="Cambria Math"/>
                        </a:rPr>
                        <m:t>∗100</m:t>
                      </m:r>
                      <m:r>
                        <a:rPr lang="pt-BR" sz="1400" b="0" i="1" smtClean="0">
                          <a:latin typeface="Cambria Math"/>
                          <a:ea typeface="Cambria Math"/>
                        </a:rPr>
                        <m:t>≅43,97</m:t>
                      </m:r>
                    </m:oMath>
                  </m:oMathPara>
                </a14:m>
                <a:endParaRPr lang="pt-BR" sz="1400" b="0" dirty="0" smtClean="0">
                  <a:ea typeface="Cambria Math"/>
                </a:endParaRPr>
              </a:p>
              <a:p>
                <a:endParaRPr lang="pt-BR" sz="1400" dirty="0" smtClean="0"/>
              </a:p>
              <a:p>
                <a:r>
                  <a:rPr lang="pt-BR" sz="1400" b="1" dirty="0" smtClean="0"/>
                  <a:t>Observação: </a:t>
                </a:r>
                <a:r>
                  <a:rPr lang="pt-BR" sz="1400" dirty="0" smtClean="0"/>
                  <a:t>Pode-se observar que o ativo circulante representa neste caso e para o período x1 43,97% do ativo total. Para uma visão completa dos valores e seus percentuais, observe o próximo slide.</a:t>
                </a:r>
                <a:endParaRPr lang="pt-BR" sz="1400" b="1" dirty="0" smtClean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5" y="1221601"/>
                <a:ext cx="5976339" cy="3276025"/>
              </a:xfrm>
              <a:prstGeom prst="rect">
                <a:avLst/>
              </a:prstGeom>
              <a:blipFill rotWithShape="1">
                <a:blip r:embed="rId2"/>
                <a:stretch>
                  <a:fillRect l="-204" t="-186" b="-9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981537"/>
            <a:ext cx="22383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210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vertical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1" y="1874896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r>
              <a:rPr lang="pt-BR" dirty="0" smtClean="0"/>
              <a:t>Para uma visão completa dos valores do balanço patrimonial no período x1 do exemplo temos:</a:t>
            </a:r>
          </a:p>
          <a:p>
            <a:endParaRPr lang="pt-BR" b="1" dirty="0"/>
          </a:p>
          <a:p>
            <a:endParaRPr lang="pt-BR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53648"/>
            <a:ext cx="3960440" cy="246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153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vertical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 </a:t>
            </a:r>
            <a:r>
              <a:rPr lang="pt-BR" dirty="0"/>
              <a:t>análise vertical é importante para todas as </a:t>
            </a:r>
            <a:r>
              <a:rPr lang="pt-BR" dirty="0" smtClean="0"/>
              <a:t>demonstrações financeiras</a:t>
            </a:r>
          </a:p>
          <a:p>
            <a:endParaRPr lang="pt-BR" dirty="0"/>
          </a:p>
          <a:p>
            <a:r>
              <a:rPr lang="pt-BR" dirty="0" smtClean="0"/>
              <a:t>É </a:t>
            </a:r>
            <a:r>
              <a:rPr lang="pt-BR" dirty="0"/>
              <a:t>especialmente utilizada na avaliação da demonstração de </a:t>
            </a:r>
            <a:r>
              <a:rPr lang="pt-BR" dirty="0" smtClean="0"/>
              <a:t>resultado do </a:t>
            </a:r>
            <a:r>
              <a:rPr lang="pt-BR" dirty="0"/>
              <a:t>exercício (</a:t>
            </a:r>
            <a:r>
              <a:rPr lang="pt-BR" dirty="0" smtClean="0"/>
              <a:t>DRE):</a:t>
            </a:r>
          </a:p>
          <a:p>
            <a:pPr lvl="1"/>
            <a:r>
              <a:rPr lang="pt-BR" dirty="0" smtClean="0"/>
              <a:t>Através </a:t>
            </a:r>
            <a:r>
              <a:rPr lang="pt-BR" dirty="0"/>
              <a:t>dela se podem expressar os diversos itens </a:t>
            </a:r>
            <a:r>
              <a:rPr lang="pt-BR" dirty="0" smtClean="0"/>
              <a:t>em relação </a:t>
            </a:r>
            <a:r>
              <a:rPr lang="pt-BR" dirty="0"/>
              <a:t>à receita de </a:t>
            </a:r>
            <a:r>
              <a:rPr lang="pt-BR" dirty="0" smtClean="0"/>
              <a:t>vendas</a:t>
            </a:r>
          </a:p>
          <a:p>
            <a:pPr lvl="1"/>
            <a:r>
              <a:rPr lang="pt-BR" dirty="0" smtClean="0"/>
              <a:t>Observar</a:t>
            </a:r>
            <a:r>
              <a:rPr lang="pt-BR" dirty="0"/>
              <a:t>, por exemplo, </a:t>
            </a:r>
            <a:r>
              <a:rPr lang="pt-BR" dirty="0" smtClean="0"/>
              <a:t>o quanto </a:t>
            </a:r>
            <a:r>
              <a:rPr lang="pt-BR" dirty="0"/>
              <a:t>cada item </a:t>
            </a:r>
            <a:r>
              <a:rPr lang="pt-BR" dirty="0" smtClean="0"/>
              <a:t>de despesas </a:t>
            </a:r>
            <a:r>
              <a:rPr lang="pt-BR" dirty="0"/>
              <a:t>representa em relação à despesa </a:t>
            </a:r>
            <a:r>
              <a:rPr lang="pt-BR" dirty="0" smtClean="0"/>
              <a:t>total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Análise e aplicações dos índices financeiros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E5F4-051C-446F-B4E6-8E9FA7A46A7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706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4171</Words>
  <Application>Microsoft Office PowerPoint</Application>
  <PresentationFormat>Apresentação na tela (16:9)</PresentationFormat>
  <Paragraphs>541</Paragraphs>
  <Slides>54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54</vt:i4>
      </vt:variant>
    </vt:vector>
  </HeadingPairs>
  <TitlesOfParts>
    <vt:vector size="55" baseType="lpstr">
      <vt:lpstr>Tema do Office</vt:lpstr>
      <vt:lpstr>Capital de giro e  análise financeira</vt:lpstr>
      <vt:lpstr>Análise horizontal e vertical das demonstrações contábeis</vt:lpstr>
      <vt:lpstr>Contexto</vt:lpstr>
      <vt:lpstr>Comparação temporal vs. setorial</vt:lpstr>
      <vt:lpstr>Exemplo: Balanço e DRE</vt:lpstr>
      <vt:lpstr>Análise horizontal</vt:lpstr>
      <vt:lpstr>Análise vertical</vt:lpstr>
      <vt:lpstr>Análise vertical</vt:lpstr>
      <vt:lpstr>Análise vertical</vt:lpstr>
      <vt:lpstr>Considerações</vt:lpstr>
      <vt:lpstr>Considerações</vt:lpstr>
      <vt:lpstr>Atividade</vt:lpstr>
      <vt:lpstr>Índices de liquidez e atividade</vt:lpstr>
      <vt:lpstr>Liquidez</vt:lpstr>
      <vt:lpstr>Índice de liquidez corrente</vt:lpstr>
      <vt:lpstr>Índice de liquidez corrente</vt:lpstr>
      <vt:lpstr>Exemplo liquidez corrente</vt:lpstr>
      <vt:lpstr>Índice de liquidez seca</vt:lpstr>
      <vt:lpstr>Exemplo liquidez seca</vt:lpstr>
      <vt:lpstr>Índices de atividades</vt:lpstr>
      <vt:lpstr>Giro de estoque</vt:lpstr>
      <vt:lpstr>Exemplo giro de estoque</vt:lpstr>
      <vt:lpstr>Prazo médio de estocagem</vt:lpstr>
      <vt:lpstr>Exemplo prazo médio de estocagem</vt:lpstr>
      <vt:lpstr>Prazo médio de recebimento</vt:lpstr>
      <vt:lpstr>Prazo médio de pagamento</vt:lpstr>
      <vt:lpstr>Giro do ativo total</vt:lpstr>
      <vt:lpstr>Exemplo giro ativo total</vt:lpstr>
      <vt:lpstr>Exemplo – quadro resumo</vt:lpstr>
      <vt:lpstr>Índices de endividamento, rentabilidade e valor de mercado</vt:lpstr>
      <vt:lpstr>Contexto</vt:lpstr>
      <vt:lpstr>Relação: capital de terceiro/capital próprio</vt:lpstr>
      <vt:lpstr>Exemplo</vt:lpstr>
      <vt:lpstr>Relação: capital de terceiro/passivo total</vt:lpstr>
      <vt:lpstr>Classificação dos passivos</vt:lpstr>
      <vt:lpstr>Margem de lucro</vt:lpstr>
      <vt:lpstr>Margem de lucro – exemplo para dez/x1</vt:lpstr>
      <vt:lpstr>Retorno</vt:lpstr>
      <vt:lpstr>Valor de mercado da empresa</vt:lpstr>
      <vt:lpstr>Resumo dos índices e sistema dupont de análise</vt:lpstr>
      <vt:lpstr>Contexto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Sistema de análise DuPont</vt:lpstr>
      <vt:lpstr>Método DuPont</vt:lpstr>
      <vt:lpstr>Exemplo</vt:lpstr>
      <vt:lpstr>Exemplo</vt:lpstr>
      <vt:lpstr>Sistema DuPont</vt:lpstr>
      <vt:lpstr>Sistema DuPont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de giro e  análise financeira</dc:title>
  <dc:creator>Diego Fernandes Emiliano Silva</dc:creator>
  <cp:lastModifiedBy>Diego Fernandes Emiliano Silva</cp:lastModifiedBy>
  <cp:revision>18</cp:revision>
  <dcterms:created xsi:type="dcterms:W3CDTF">2019-04-17T19:31:50Z</dcterms:created>
  <dcterms:modified xsi:type="dcterms:W3CDTF">2020-09-16T18:02:12Z</dcterms:modified>
</cp:coreProperties>
</file>