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3" r:id="rId2"/>
    <p:sldId id="314" r:id="rId3"/>
    <p:sldId id="259" r:id="rId4"/>
    <p:sldId id="260" r:id="rId5"/>
    <p:sldId id="261" r:id="rId6"/>
    <p:sldId id="31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7" r:id="rId24"/>
    <p:sldId id="316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</p:sldIdLst>
  <p:sldSz cx="9144000" cy="5143500" type="screen16x9"/>
  <p:notesSz cx="6858000" cy="9144000"/>
  <p:defaultTextStyle>
    <a:defPPr>
      <a:defRPr lang="pt-BR"/>
    </a:defPPr>
    <a:lvl1pPr marL="0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2834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5668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8502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1336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4170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7004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39837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02671" algn="l" defTabSz="7256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80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D0009-5CBE-4AA2-A02F-55C7AB1E572E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F5196-1C6F-4D9A-94D0-6A0D47DF5B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43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55B3D-7485-4197-B531-A14A818A5BED}" type="datetimeFigureOut">
              <a:rPr lang="pt-BR" smtClean="0"/>
              <a:t>15/09/2020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C5180-B6D6-4F95-9E5B-DF2B972F78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47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834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668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502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336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70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004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39837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671" algn="l" defTabSz="72566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64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63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65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56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6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5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3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1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7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39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267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75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98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834" indent="0">
              <a:buNone/>
              <a:defRPr sz="1600" b="1"/>
            </a:lvl2pPr>
            <a:lvl3pPr marL="725668" indent="0">
              <a:buNone/>
              <a:defRPr sz="1400" b="1"/>
            </a:lvl3pPr>
            <a:lvl4pPr marL="1088502" indent="0">
              <a:buNone/>
              <a:defRPr sz="1300" b="1"/>
            </a:lvl4pPr>
            <a:lvl5pPr marL="1451336" indent="0">
              <a:buNone/>
              <a:defRPr sz="1300" b="1"/>
            </a:lvl5pPr>
            <a:lvl6pPr marL="1814170" indent="0">
              <a:buNone/>
              <a:defRPr sz="1300" b="1"/>
            </a:lvl6pPr>
            <a:lvl7pPr marL="2177004" indent="0">
              <a:buNone/>
              <a:defRPr sz="1300" b="1"/>
            </a:lvl7pPr>
            <a:lvl8pPr marL="2539837" indent="0">
              <a:buNone/>
              <a:defRPr sz="1300" b="1"/>
            </a:lvl8pPr>
            <a:lvl9pPr marL="2902671" indent="0">
              <a:buNone/>
              <a:defRPr sz="13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834" indent="0">
              <a:buNone/>
              <a:defRPr sz="1600" b="1"/>
            </a:lvl2pPr>
            <a:lvl3pPr marL="725668" indent="0">
              <a:buNone/>
              <a:defRPr sz="1400" b="1"/>
            </a:lvl3pPr>
            <a:lvl4pPr marL="1088502" indent="0">
              <a:buNone/>
              <a:defRPr sz="1300" b="1"/>
            </a:lvl4pPr>
            <a:lvl5pPr marL="1451336" indent="0">
              <a:buNone/>
              <a:defRPr sz="1300" b="1"/>
            </a:lvl5pPr>
            <a:lvl6pPr marL="1814170" indent="0">
              <a:buNone/>
              <a:defRPr sz="1300" b="1"/>
            </a:lvl6pPr>
            <a:lvl7pPr marL="2177004" indent="0">
              <a:buNone/>
              <a:defRPr sz="1300" b="1"/>
            </a:lvl7pPr>
            <a:lvl8pPr marL="2539837" indent="0">
              <a:buNone/>
              <a:defRPr sz="1300" b="1"/>
            </a:lvl8pPr>
            <a:lvl9pPr marL="2902671" indent="0">
              <a:buNone/>
              <a:defRPr sz="13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27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51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39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7"/>
            <a:ext cx="5111750" cy="438983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2834" indent="0">
              <a:buNone/>
              <a:defRPr sz="1000"/>
            </a:lvl2pPr>
            <a:lvl3pPr marL="725668" indent="0">
              <a:buNone/>
              <a:defRPr sz="800"/>
            </a:lvl3pPr>
            <a:lvl4pPr marL="1088502" indent="0">
              <a:buNone/>
              <a:defRPr sz="700"/>
            </a:lvl4pPr>
            <a:lvl5pPr marL="1451336" indent="0">
              <a:buNone/>
              <a:defRPr sz="700"/>
            </a:lvl5pPr>
            <a:lvl6pPr marL="1814170" indent="0">
              <a:buNone/>
              <a:defRPr sz="700"/>
            </a:lvl6pPr>
            <a:lvl7pPr marL="2177004" indent="0">
              <a:buNone/>
              <a:defRPr sz="700"/>
            </a:lvl7pPr>
            <a:lvl8pPr marL="2539837" indent="0">
              <a:buNone/>
              <a:defRPr sz="700"/>
            </a:lvl8pPr>
            <a:lvl9pPr marL="2902671" indent="0">
              <a:buNone/>
              <a:defRPr sz="7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37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500"/>
            </a:lvl1pPr>
            <a:lvl2pPr marL="362834" indent="0">
              <a:buNone/>
              <a:defRPr sz="2200"/>
            </a:lvl2pPr>
            <a:lvl3pPr marL="725668" indent="0">
              <a:buNone/>
              <a:defRPr sz="1900"/>
            </a:lvl3pPr>
            <a:lvl4pPr marL="1088502" indent="0">
              <a:buNone/>
              <a:defRPr sz="1600"/>
            </a:lvl4pPr>
            <a:lvl5pPr marL="1451336" indent="0">
              <a:buNone/>
              <a:defRPr sz="1600"/>
            </a:lvl5pPr>
            <a:lvl6pPr marL="1814170" indent="0">
              <a:buNone/>
              <a:defRPr sz="1600"/>
            </a:lvl6pPr>
            <a:lvl7pPr marL="2177004" indent="0">
              <a:buNone/>
              <a:defRPr sz="1600"/>
            </a:lvl7pPr>
            <a:lvl8pPr marL="2539837" indent="0">
              <a:buNone/>
              <a:defRPr sz="1600"/>
            </a:lvl8pPr>
            <a:lvl9pPr marL="2902671" indent="0">
              <a:buNone/>
              <a:defRPr sz="1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62834" indent="0">
              <a:buNone/>
              <a:defRPr sz="1000"/>
            </a:lvl2pPr>
            <a:lvl3pPr marL="725668" indent="0">
              <a:buNone/>
              <a:defRPr sz="800"/>
            </a:lvl3pPr>
            <a:lvl4pPr marL="1088502" indent="0">
              <a:buNone/>
              <a:defRPr sz="700"/>
            </a:lvl4pPr>
            <a:lvl5pPr marL="1451336" indent="0">
              <a:buNone/>
              <a:defRPr sz="700"/>
            </a:lvl5pPr>
            <a:lvl6pPr marL="1814170" indent="0">
              <a:buNone/>
              <a:defRPr sz="700"/>
            </a:lvl6pPr>
            <a:lvl7pPr marL="2177004" indent="0">
              <a:buNone/>
              <a:defRPr sz="700"/>
            </a:lvl7pPr>
            <a:lvl8pPr marL="2539837" indent="0">
              <a:buNone/>
              <a:defRPr sz="700"/>
            </a:lvl8pPr>
            <a:lvl9pPr marL="2902671" indent="0">
              <a:buNone/>
              <a:defRPr sz="7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52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2567" tIns="36283" rIns="72567" bIns="3628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72567" tIns="36283" rIns="72567" bIns="3628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3"/>
          </a:xfrm>
          <a:prstGeom prst="rect">
            <a:avLst/>
          </a:prstGeom>
        </p:spPr>
        <p:txBody>
          <a:bodyPr vert="horz" lIns="72567" tIns="36283" rIns="72567" bIns="3628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</p:spPr>
        <p:txBody>
          <a:bodyPr vert="horz" lIns="72567" tIns="36283" rIns="72567" bIns="3628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3"/>
          </a:xfrm>
          <a:prstGeom prst="rect">
            <a:avLst/>
          </a:prstGeom>
        </p:spPr>
        <p:txBody>
          <a:bodyPr vert="horz" lIns="72567" tIns="36283" rIns="72567" bIns="3628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97F6-EF51-46F1-863C-01A2AFDBB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2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725668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25" indent="-272125" algn="l" defTabSz="725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605" indent="-226771" algn="l" defTabSz="72566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7085" indent="-181417" algn="l" defTabSz="725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919" indent="-181417" algn="l" defTabSz="725668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indent="-181417" algn="l" defTabSz="725668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587" indent="-181417" algn="l" defTabSz="725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420" indent="-181417" algn="l" defTabSz="725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1254" indent="-181417" algn="l" defTabSz="725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088" indent="-181417" algn="l" defTabSz="725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7256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Contabilidade Introdutória</a:t>
            </a:r>
            <a:endParaRPr lang="pt-BR" b="1" dirty="0"/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Me. Diego Fernandes Emiliano Silva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253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2800" b="1" dirty="0"/>
              <a:t>Demonstração do Resultado – regime de competência</a:t>
            </a:r>
            <a:endParaRPr lang="pt-BR" sz="28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 smtClean="0"/>
              <a:t>Competência – exemplos:</a:t>
            </a:r>
          </a:p>
          <a:p>
            <a:endParaRPr lang="pt-BR" dirty="0" smtClean="0"/>
          </a:p>
          <a:p>
            <a:pPr lvl="1"/>
            <a:r>
              <a:rPr lang="pt-BR" b="1" dirty="0" smtClean="0"/>
              <a:t>Exemplo 1: </a:t>
            </a:r>
            <a:r>
              <a:rPr lang="pt-BR" dirty="0" smtClean="0"/>
              <a:t>No caso de venda, a contabilidade irá registrar o fato no momento da entrega da mercadoria, mesmo que o recebimento ocorra em data posterior (venda à prazo).</a:t>
            </a:r>
          </a:p>
          <a:p>
            <a:pPr lvl="1"/>
            <a:endParaRPr lang="pt-BR" dirty="0" smtClean="0"/>
          </a:p>
          <a:p>
            <a:pPr lvl="1"/>
            <a:r>
              <a:rPr lang="pt-BR" b="1" dirty="0" smtClean="0"/>
              <a:t>Exemplo 2 (despesas antecipadas): </a:t>
            </a:r>
            <a:r>
              <a:rPr lang="pt-BR" dirty="0" smtClean="0"/>
              <a:t> </a:t>
            </a:r>
          </a:p>
          <a:p>
            <a:pPr lvl="2"/>
            <a:r>
              <a:rPr lang="pt-BR" dirty="0" smtClean="0"/>
              <a:t>Vamos </a:t>
            </a:r>
            <a:r>
              <a:rPr lang="pt-BR" dirty="0"/>
              <a:t>supor que determinada empresa tenha adquirido uma </a:t>
            </a:r>
            <a:r>
              <a:rPr lang="pt-BR" dirty="0" smtClean="0"/>
              <a:t>assinatura de um jornal no </a:t>
            </a:r>
            <a:r>
              <a:rPr lang="pt-BR" dirty="0"/>
              <a:t>dia 2 de janeiro por um período de 12 meses, e </a:t>
            </a:r>
            <a:r>
              <a:rPr lang="pt-BR" dirty="0" smtClean="0"/>
              <a:t>o pagamento </a:t>
            </a:r>
            <a:r>
              <a:rPr lang="pt-BR" dirty="0"/>
              <a:t>foi realizado à vista no valor total de R$ 1.200,00</a:t>
            </a:r>
            <a:r>
              <a:rPr lang="pt-BR" dirty="0" smtClean="0"/>
              <a:t>. Respeitando o princípio </a:t>
            </a:r>
            <a:r>
              <a:rPr lang="pt-BR" dirty="0"/>
              <a:t>da competência, </a:t>
            </a:r>
            <a:r>
              <a:rPr lang="pt-BR" dirty="0" smtClean="0"/>
              <a:t>a empresa não poderá registrar uma </a:t>
            </a:r>
            <a:r>
              <a:rPr lang="pt-BR" dirty="0"/>
              <a:t>despesa no valor de R$ 1.200,00, </a:t>
            </a:r>
            <a:r>
              <a:rPr lang="pt-BR" dirty="0" smtClean="0"/>
              <a:t>pois ela </a:t>
            </a:r>
            <a:r>
              <a:rPr lang="pt-BR" dirty="0"/>
              <a:t>ainda não ocorreu. </a:t>
            </a:r>
            <a:endParaRPr lang="pt-BR" dirty="0" smtClean="0"/>
          </a:p>
          <a:p>
            <a:pPr lvl="2"/>
            <a:r>
              <a:rPr lang="pt-BR" dirty="0" smtClean="0"/>
              <a:t>Dessa </a:t>
            </a:r>
            <a:r>
              <a:rPr lang="pt-BR" dirty="0"/>
              <a:t>forma esse valor é registrado na </a:t>
            </a:r>
            <a:r>
              <a:rPr lang="pt-BR" dirty="0" smtClean="0"/>
              <a:t>conta patrimonial </a:t>
            </a:r>
            <a:r>
              <a:rPr lang="pt-BR" dirty="0"/>
              <a:t>do grupo de despesas antecipadas, e será transferida </a:t>
            </a:r>
            <a:r>
              <a:rPr lang="pt-BR" dirty="0" smtClean="0"/>
              <a:t>para a </a:t>
            </a:r>
            <a:r>
              <a:rPr lang="pt-BR" dirty="0"/>
              <a:t>despesa mensalmente, assim que ocorrer o fato. </a:t>
            </a:r>
            <a:endParaRPr lang="pt-BR" dirty="0" smtClean="0"/>
          </a:p>
          <a:p>
            <a:pPr lvl="2"/>
            <a:r>
              <a:rPr lang="pt-BR" dirty="0" smtClean="0"/>
              <a:t>Então</a:t>
            </a:r>
            <a:r>
              <a:rPr lang="pt-BR" dirty="0"/>
              <a:t>, no dia 30 </a:t>
            </a:r>
            <a:r>
              <a:rPr lang="pt-BR" dirty="0" smtClean="0"/>
              <a:t>de janeiro</a:t>
            </a:r>
            <a:r>
              <a:rPr lang="pt-BR" dirty="0"/>
              <a:t>, a empresa reconhecerá o valor de R$ 100,00 como </a:t>
            </a:r>
            <a:r>
              <a:rPr lang="pt-BR" dirty="0" smtClean="0"/>
              <a:t>despesa do </a:t>
            </a:r>
            <a:r>
              <a:rPr lang="pt-BR" dirty="0"/>
              <a:t>mês de janeiro. E assim, sucessivamente, até completar os </a:t>
            </a:r>
            <a:r>
              <a:rPr lang="pt-BR" dirty="0" smtClean="0"/>
              <a:t>doze meses</a:t>
            </a:r>
            <a:r>
              <a:rPr lang="pt-BR" dirty="0"/>
              <a:t>, ou seja, </a:t>
            </a:r>
            <a:r>
              <a:rPr lang="pt-BR" dirty="0" smtClean="0"/>
              <a:t>até a </a:t>
            </a:r>
            <a:r>
              <a:rPr lang="pt-BR" dirty="0"/>
              <a:t>data do encerramento do contrato.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8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3200" b="1" dirty="0"/>
              <a:t>Demonstração do Resultado – regime de caixa</a:t>
            </a:r>
            <a:endParaRPr lang="pt-BR" sz="32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pt-BR" dirty="0"/>
              <a:t>Já o </a:t>
            </a:r>
            <a:r>
              <a:rPr lang="pt-BR" b="1" dirty="0"/>
              <a:t>regime de caixa </a:t>
            </a:r>
            <a:r>
              <a:rPr lang="pt-BR" dirty="0"/>
              <a:t>é </a:t>
            </a:r>
            <a:r>
              <a:rPr lang="pt-BR" u="sng" dirty="0"/>
              <a:t>oposto</a:t>
            </a:r>
            <a:r>
              <a:rPr lang="pt-BR" dirty="0"/>
              <a:t> ao </a:t>
            </a:r>
            <a:r>
              <a:rPr lang="pt-BR" b="1" dirty="0"/>
              <a:t>regime de competência</a:t>
            </a:r>
            <a:r>
              <a:rPr lang="pt-BR" dirty="0"/>
              <a:t>. </a:t>
            </a:r>
            <a:endParaRPr lang="pt-BR" dirty="0" smtClean="0"/>
          </a:p>
          <a:p>
            <a:pPr>
              <a:lnSpc>
                <a:spcPct val="110000"/>
              </a:lnSpc>
            </a:pPr>
            <a:endParaRPr lang="pt-BR" dirty="0"/>
          </a:p>
          <a:p>
            <a:pPr>
              <a:lnSpc>
                <a:spcPct val="110000"/>
              </a:lnSpc>
            </a:pPr>
            <a:r>
              <a:rPr lang="pt-BR" dirty="0" smtClean="0"/>
              <a:t>Esse regime </a:t>
            </a:r>
            <a:r>
              <a:rPr lang="pt-BR" dirty="0"/>
              <a:t>registra as despesas e receitas de acordo com o </a:t>
            </a:r>
            <a:r>
              <a:rPr lang="pt-BR" dirty="0" smtClean="0"/>
              <a:t>pagamento e recebimento (e não de acordo com o fato gerador como no regime por competência).</a:t>
            </a:r>
          </a:p>
          <a:p>
            <a:pPr>
              <a:lnSpc>
                <a:spcPct val="110000"/>
              </a:lnSpc>
            </a:pPr>
            <a:endParaRPr lang="pt-BR" dirty="0"/>
          </a:p>
          <a:p>
            <a:pPr>
              <a:lnSpc>
                <a:spcPct val="110000"/>
              </a:lnSpc>
            </a:pPr>
            <a:r>
              <a:rPr lang="pt-BR" dirty="0" smtClean="0"/>
              <a:t>Geralmente </a:t>
            </a:r>
            <a:r>
              <a:rPr lang="pt-BR" dirty="0"/>
              <a:t>esse regime é utilizado na </a:t>
            </a:r>
            <a:r>
              <a:rPr lang="pt-BR" dirty="0" smtClean="0"/>
              <a:t>contabilidade pública, onde “[...] </a:t>
            </a:r>
            <a:r>
              <a:rPr lang="pt-BR" dirty="0"/>
              <a:t>o objetivo principal da contabilidade governamental é </a:t>
            </a:r>
            <a:r>
              <a:rPr lang="pt-BR" dirty="0" smtClean="0"/>
              <a:t>identificar os </a:t>
            </a:r>
            <a:r>
              <a:rPr lang="pt-BR" dirty="0"/>
              <a:t>propósitos e fins para os quais se tenham recebido e utilizados </a:t>
            </a:r>
            <a:r>
              <a:rPr lang="pt-BR" dirty="0" smtClean="0"/>
              <a:t>os recursos</a:t>
            </a:r>
            <a:r>
              <a:rPr lang="pt-BR" dirty="0"/>
              <a:t>, e para manter o controle orçamentário da citada atividade</a:t>
            </a:r>
            <a:r>
              <a:rPr lang="pt-BR" dirty="0" smtClean="0"/>
              <a:t>”.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3200" b="1" dirty="0"/>
              <a:t>Demonstração do Resultado – grupos de contas</a:t>
            </a:r>
            <a:endParaRPr lang="pt-BR" sz="32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b="1" dirty="0"/>
              <a:t>Receita bruta de vendas e serviços: </a:t>
            </a:r>
            <a:r>
              <a:rPr lang="pt-BR" dirty="0"/>
              <a:t>corresponde às vendas </a:t>
            </a:r>
            <a:r>
              <a:rPr lang="pt-BR" dirty="0" smtClean="0"/>
              <a:t>de mercadorias (comércio), </a:t>
            </a:r>
            <a:r>
              <a:rPr lang="pt-BR" dirty="0"/>
              <a:t>vendas de produtos </a:t>
            </a:r>
            <a:r>
              <a:rPr lang="pt-BR" dirty="0" smtClean="0"/>
              <a:t>(indústria) </a:t>
            </a:r>
            <a:r>
              <a:rPr lang="pt-BR" dirty="0"/>
              <a:t>e venda de serviços </a:t>
            </a:r>
            <a:r>
              <a:rPr lang="pt-BR" dirty="0" smtClean="0"/>
              <a:t>(empresas </a:t>
            </a:r>
            <a:r>
              <a:rPr lang="pt-BR" dirty="0"/>
              <a:t>prestadoras de serviços</a:t>
            </a:r>
            <a:r>
              <a:rPr lang="pt-BR" dirty="0" smtClean="0"/>
              <a:t>).</a:t>
            </a:r>
          </a:p>
          <a:p>
            <a:pPr>
              <a:lnSpc>
                <a:spcPct val="120000"/>
              </a:lnSpc>
            </a:pPr>
            <a:endParaRPr lang="pt-BR" dirty="0"/>
          </a:p>
          <a:p>
            <a:pPr>
              <a:lnSpc>
                <a:spcPct val="120000"/>
              </a:lnSpc>
            </a:pPr>
            <a:r>
              <a:rPr lang="pt-BR" b="1" dirty="0"/>
              <a:t>Deduções da receita bruta: </a:t>
            </a:r>
            <a:endParaRPr lang="pt-BR" b="1" dirty="0" smtClean="0"/>
          </a:p>
          <a:p>
            <a:pPr lvl="1">
              <a:lnSpc>
                <a:spcPct val="120000"/>
              </a:lnSpc>
            </a:pPr>
            <a:r>
              <a:rPr lang="pt-BR" b="1" dirty="0" smtClean="0"/>
              <a:t>Devoluções</a:t>
            </a:r>
            <a:r>
              <a:rPr lang="pt-BR" b="1" dirty="0"/>
              <a:t>: </a:t>
            </a:r>
            <a:r>
              <a:rPr lang="pt-BR" dirty="0"/>
              <a:t>representam as vendas canceladas e </a:t>
            </a:r>
            <a:r>
              <a:rPr lang="pt-BR" dirty="0" smtClean="0"/>
              <a:t>as devoluções </a:t>
            </a:r>
            <a:r>
              <a:rPr lang="pt-BR" dirty="0"/>
              <a:t>das vendas totais ou parciais</a:t>
            </a:r>
            <a:r>
              <a:rPr lang="pt-BR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pt-BR" b="1" dirty="0" smtClean="0"/>
              <a:t>Abatimentos</a:t>
            </a:r>
            <a:r>
              <a:rPr lang="pt-BR" b="1" dirty="0"/>
              <a:t>: </a:t>
            </a:r>
            <a:r>
              <a:rPr lang="pt-BR" dirty="0"/>
              <a:t>referem-se aos descontos das vendas após </a:t>
            </a:r>
            <a:r>
              <a:rPr lang="pt-BR" dirty="0" smtClean="0"/>
              <a:t>a entrega </a:t>
            </a:r>
            <a:r>
              <a:rPr lang="pt-BR" dirty="0"/>
              <a:t>das mercadorias, produtos ou serviços, quando </a:t>
            </a:r>
            <a:r>
              <a:rPr lang="pt-BR" dirty="0" smtClean="0"/>
              <a:t>esses bens </a:t>
            </a:r>
            <a:r>
              <a:rPr lang="pt-BR" dirty="0"/>
              <a:t>não estão de acordo com o pedido do cliente, e </a:t>
            </a:r>
            <a:r>
              <a:rPr lang="pt-BR" dirty="0" smtClean="0"/>
              <a:t>não aparecem </a:t>
            </a:r>
            <a:r>
              <a:rPr lang="pt-BR" dirty="0"/>
              <a:t>na nota fiscal</a:t>
            </a:r>
            <a:r>
              <a:rPr lang="pt-BR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pt-BR" b="1" dirty="0" smtClean="0"/>
              <a:t>Impostos</a:t>
            </a:r>
            <a:r>
              <a:rPr lang="pt-BR" b="1" dirty="0"/>
              <a:t>: </a:t>
            </a:r>
            <a:r>
              <a:rPr lang="pt-BR" dirty="0"/>
              <a:t>referem-se aos tributos sobre a receita bruta, ou seja</a:t>
            </a:r>
            <a:r>
              <a:rPr lang="pt-BR" dirty="0" smtClean="0"/>
              <a:t>, o </a:t>
            </a:r>
            <a:r>
              <a:rPr lang="pt-BR" dirty="0"/>
              <a:t>faturamento da empresa</a:t>
            </a:r>
            <a:r>
              <a:rPr lang="pt-BR" dirty="0" smtClean="0"/>
              <a:t>. (como ICMS, IPI, PIS e COFINS)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2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3200" b="1" dirty="0"/>
              <a:t>Demonstração do Resultado – grupos de contas</a:t>
            </a:r>
            <a:endParaRPr lang="pt-B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pt-BR" b="1" dirty="0" smtClean="0"/>
                  <a:t>Receita líquida de vendas e serviços: </a:t>
                </a:r>
                <a:r>
                  <a:rPr lang="pt-BR" dirty="0" smtClean="0"/>
                  <a:t>Diferença entre a receita </a:t>
                </a:r>
                <a:r>
                  <a:rPr lang="pt-BR" dirty="0"/>
                  <a:t>bruta de vendas e serviços menos deduções da receita bruta.</a:t>
                </a:r>
              </a:p>
              <a:p>
                <a:endParaRPr lang="pt-BR" dirty="0" smtClean="0"/>
              </a:p>
              <a:p>
                <a:r>
                  <a:rPr lang="pt-BR" b="1" dirty="0" smtClean="0"/>
                  <a:t>Custo </a:t>
                </a:r>
                <a:r>
                  <a:rPr lang="pt-BR" b="1" dirty="0"/>
                  <a:t>das mercadorias e serviços vendidos: </a:t>
                </a:r>
                <a:r>
                  <a:rPr lang="pt-BR" dirty="0"/>
                  <a:t>correspondem aos </a:t>
                </a:r>
                <a:r>
                  <a:rPr lang="pt-BR" dirty="0" smtClean="0"/>
                  <a:t>custos relacionados </a:t>
                </a:r>
                <a:r>
                  <a:rPr lang="pt-BR" dirty="0"/>
                  <a:t>às vendas das </a:t>
                </a:r>
                <a:r>
                  <a:rPr lang="pt-BR" dirty="0" smtClean="0"/>
                  <a:t>mercadorias, produtos e serviços vendidos. Para calcular o CMV: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𝐶𝑀𝑉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𝐸𝐼</m:t>
                      </m:r>
                      <m:r>
                        <a:rPr lang="pt-BR" b="0" i="1" smtClean="0">
                          <a:latin typeface="Cambria Math"/>
                        </a:rPr>
                        <m:t>+</m:t>
                      </m:r>
                      <m:r>
                        <a:rPr lang="pt-BR" b="0" i="1" smtClean="0">
                          <a:latin typeface="Cambria Math"/>
                        </a:rPr>
                        <m:t>𝐶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𝐸𝐹</m:t>
                      </m:r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lvl="1"/>
                <a:r>
                  <a:rPr lang="pt-BR" dirty="0" smtClean="0"/>
                  <a:t>CMV: 	Custo da mercadoria vendida</a:t>
                </a:r>
              </a:p>
              <a:p>
                <a:pPr lvl="1"/>
                <a:r>
                  <a:rPr lang="pt-BR" dirty="0" smtClean="0"/>
                  <a:t>EI:	Estoque inicial</a:t>
                </a:r>
              </a:p>
              <a:p>
                <a:pPr lvl="1"/>
                <a:r>
                  <a:rPr lang="pt-BR" dirty="0" smtClean="0"/>
                  <a:t>C:	Compras (compras + fretes – devoluções – abatimentos)</a:t>
                </a:r>
              </a:p>
              <a:p>
                <a:pPr lvl="1"/>
                <a:r>
                  <a:rPr lang="pt-BR" dirty="0" smtClean="0"/>
                  <a:t>EF:	Estoque final</a:t>
                </a:r>
                <a:endParaRPr lang="pt-BR" dirty="0"/>
              </a:p>
            </p:txBody>
          </p:sp>
        </mc:Choice>
        <mc:Fallback xmlns="">
          <p:sp>
            <p:nvSpPr>
              <p:cNvPr id="6" name="Espaço Reservado para Conteú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05" t="-2279" r="-5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3200" b="1" dirty="0"/>
              <a:t>Demonstração do Resultado – atividade CMV</a:t>
            </a:r>
            <a:endParaRPr lang="pt-BR" sz="32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 smtClean="0"/>
              <a:t>Determinada empresa apresentou os seguintes dados: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Estoque de mercadoria em 01/01: R$ 20.000,00 </a:t>
            </a:r>
            <a:r>
              <a:rPr lang="pt-BR" b="1" dirty="0" smtClean="0"/>
              <a:t>(estoque inicial)</a:t>
            </a:r>
          </a:p>
          <a:p>
            <a:r>
              <a:rPr lang="pt-BR" dirty="0" smtClean="0"/>
              <a:t>Estoque de mercadoria em 31/01: R$ 35.000,00 </a:t>
            </a:r>
            <a:r>
              <a:rPr lang="pt-BR" b="1" dirty="0" smtClean="0"/>
              <a:t>(estoque final)</a:t>
            </a:r>
          </a:p>
          <a:p>
            <a:r>
              <a:rPr lang="pt-BR" dirty="0" smtClean="0"/>
              <a:t>Compras de Mercadorias: R$ 80.000,00 </a:t>
            </a:r>
            <a:r>
              <a:rPr lang="pt-BR" b="1" dirty="0" smtClean="0"/>
              <a:t>(compras)</a:t>
            </a:r>
            <a:endParaRPr lang="pt-BR" dirty="0" smtClean="0"/>
          </a:p>
          <a:p>
            <a:r>
              <a:rPr lang="pt-BR" dirty="0" smtClean="0"/>
              <a:t>Fretes sobre compras: R$ 5.000,00 </a:t>
            </a:r>
            <a:r>
              <a:rPr lang="pt-BR" b="1" dirty="0" smtClean="0"/>
              <a:t>(+ compras)</a:t>
            </a:r>
            <a:endParaRPr lang="pt-BR" dirty="0" smtClean="0"/>
          </a:p>
          <a:p>
            <a:r>
              <a:rPr lang="pt-BR" dirty="0" smtClean="0"/>
              <a:t>Devoluções de compras: R$ 15.000,00 </a:t>
            </a:r>
            <a:r>
              <a:rPr lang="pt-BR" b="1" dirty="0" smtClean="0"/>
              <a:t>(- compras)</a:t>
            </a:r>
            <a:endParaRPr lang="pt-BR" b="1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Determinar o CMV. </a:t>
            </a:r>
            <a:r>
              <a:rPr lang="pt-BR" b="1" dirty="0" smtClean="0"/>
              <a:t>[CMV = EI + (compras + frete – devoluções) – EF]</a:t>
            </a:r>
          </a:p>
          <a:p>
            <a:pPr marL="0" indent="0">
              <a:buNone/>
            </a:pPr>
            <a:r>
              <a:rPr lang="pt-BR" b="1" dirty="0" smtClean="0"/>
              <a:t>CMV = 20.000 + (80.000 + 5.000 – 15.000) – 35.000</a:t>
            </a:r>
          </a:p>
          <a:p>
            <a:pPr marL="0" indent="0">
              <a:buNone/>
            </a:pPr>
            <a:r>
              <a:rPr lang="pt-BR" b="1" dirty="0" smtClean="0"/>
              <a:t>CMV = 20.000 + (70.000) – 35.000</a:t>
            </a:r>
          </a:p>
          <a:p>
            <a:pPr marL="0" indent="0">
              <a:buNone/>
            </a:pPr>
            <a:r>
              <a:rPr lang="pt-BR" b="1" dirty="0" smtClean="0"/>
              <a:t>CMV = 90.000 – 35.000 = </a:t>
            </a:r>
            <a:r>
              <a:rPr lang="pt-BR" b="1" u="sng" dirty="0" smtClean="0"/>
              <a:t>55.000,00 reais</a:t>
            </a:r>
            <a:endParaRPr lang="pt-BR" b="1" u="sng" dirty="0"/>
          </a:p>
          <a:p>
            <a:pPr marL="0" indent="0">
              <a:buNone/>
            </a:pPr>
            <a:endParaRPr lang="pt-BR" b="0" i="1" dirty="0" smtClean="0">
              <a:latin typeface="Cambria Math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1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3200" b="1" dirty="0"/>
              <a:t>Demonstração do Resultado – atividade CMV</a:t>
            </a:r>
            <a:endParaRPr lang="pt-BR" sz="32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00150"/>
            <a:ext cx="4762872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Determinada empresa apresentou os seguintes dados: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Estoque de mercadoria em 01/01: R$ 20.000,00</a:t>
            </a:r>
          </a:p>
          <a:p>
            <a:r>
              <a:rPr lang="pt-BR" dirty="0" smtClean="0"/>
              <a:t>Estoque de mercadoria em 31/01: R$ 35.000,00</a:t>
            </a:r>
          </a:p>
          <a:p>
            <a:r>
              <a:rPr lang="pt-BR" dirty="0" smtClean="0"/>
              <a:t>Compras de Mercadorias: R$ 80.000,00</a:t>
            </a:r>
          </a:p>
          <a:p>
            <a:r>
              <a:rPr lang="pt-BR" dirty="0" smtClean="0"/>
              <a:t>Fretes sobre compras: R$ 5.000,00</a:t>
            </a:r>
          </a:p>
          <a:p>
            <a:r>
              <a:rPr lang="pt-BR" dirty="0" smtClean="0"/>
              <a:t>Devoluções de compras: R$ 15.000,00</a:t>
            </a: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Determinar o CMV.</a:t>
            </a:r>
            <a:endParaRPr lang="pt-BR" dirty="0"/>
          </a:p>
          <a:p>
            <a:pPr marL="0" indent="0">
              <a:buNone/>
            </a:pPr>
            <a:endParaRPr lang="pt-BR" b="0" i="1" dirty="0" smtClean="0">
              <a:latin typeface="Cambria Math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15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5257752" y="1652201"/>
                <a:ext cx="3771640" cy="11481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72567" tIns="36283" rIns="72567" bIns="36283" rtlCol="0">
                <a:spAutoFit/>
              </a:bodyPr>
              <a:lstStyle/>
              <a:p>
                <a:r>
                  <a:rPr lang="pt-BR" sz="1100" b="1" i="1" dirty="0">
                    <a:latin typeface="Cambria Math"/>
                  </a:rPr>
                  <a:t>Fórmula: </a:t>
                </a:r>
                <a14:m>
                  <m:oMath xmlns:m="http://schemas.openxmlformats.org/officeDocument/2006/math">
                    <m:r>
                      <a:rPr lang="pt-BR" sz="1100" b="1" i="1">
                        <a:latin typeface="Cambria Math"/>
                      </a:rPr>
                      <m:t> </m:t>
                    </m:r>
                    <m:r>
                      <a:rPr lang="pt-BR" sz="1100" i="1">
                        <a:latin typeface="Cambria Math"/>
                      </a:rPr>
                      <m:t>𝐶𝑀𝑉</m:t>
                    </m:r>
                    <m:r>
                      <a:rPr lang="pt-BR" sz="1100" i="1">
                        <a:latin typeface="Cambria Math"/>
                      </a:rPr>
                      <m:t>=</m:t>
                    </m:r>
                    <m:r>
                      <a:rPr lang="pt-BR" sz="1100" i="1">
                        <a:latin typeface="Cambria Math"/>
                      </a:rPr>
                      <m:t>𝐸𝐼</m:t>
                    </m:r>
                    <m:r>
                      <a:rPr lang="pt-BR" sz="1100" i="1">
                        <a:latin typeface="Cambria Math"/>
                      </a:rPr>
                      <m:t>+</m:t>
                    </m:r>
                    <m:r>
                      <a:rPr lang="pt-BR" sz="1100" i="1">
                        <a:latin typeface="Cambria Math"/>
                      </a:rPr>
                      <m:t>𝐶</m:t>
                    </m:r>
                    <m:r>
                      <a:rPr lang="pt-BR" sz="1100" i="1">
                        <a:latin typeface="Cambria Math"/>
                      </a:rPr>
                      <m:t>−</m:t>
                    </m:r>
                    <m:r>
                      <a:rPr lang="pt-BR" sz="1100" i="1">
                        <a:latin typeface="Cambria Math"/>
                      </a:rPr>
                      <m:t>𝐸𝐹</m:t>
                    </m:r>
                  </m:oMath>
                </a14:m>
                <a:endParaRPr lang="pt-BR" sz="1100" dirty="0"/>
              </a:p>
              <a:p>
                <a:pPr marL="226771" indent="-226771">
                  <a:buFont typeface="Arial" panose="020B0604020202020204" pitchFamily="34" charset="0"/>
                  <a:buChar char="•"/>
                </a:pPr>
                <a:r>
                  <a:rPr lang="pt-BR" sz="1100" dirty="0"/>
                  <a:t>CMV</a:t>
                </a:r>
                <a:r>
                  <a:rPr lang="pt-BR" sz="1100" dirty="0"/>
                  <a:t>: Custo </a:t>
                </a:r>
                <a:r>
                  <a:rPr lang="pt-BR" sz="1100" dirty="0"/>
                  <a:t>da mercadoria </a:t>
                </a:r>
                <a:r>
                  <a:rPr lang="pt-BR" sz="1100" dirty="0"/>
                  <a:t>vendida</a:t>
                </a:r>
              </a:p>
              <a:p>
                <a:pPr marL="226771" indent="-226771">
                  <a:buFont typeface="Arial" panose="020B0604020202020204" pitchFamily="34" charset="0"/>
                  <a:buChar char="•"/>
                </a:pPr>
                <a:r>
                  <a:rPr lang="pt-BR" sz="1100" dirty="0"/>
                  <a:t>EI: Estoque inicial</a:t>
                </a:r>
              </a:p>
              <a:p>
                <a:pPr marL="226771" indent="-226771">
                  <a:buFont typeface="Arial" panose="020B0604020202020204" pitchFamily="34" charset="0"/>
                  <a:buChar char="•"/>
                </a:pPr>
                <a:r>
                  <a:rPr lang="pt-BR" sz="1100" dirty="0"/>
                  <a:t>C: Compras </a:t>
                </a:r>
                <a:r>
                  <a:rPr lang="pt-BR" sz="1100" dirty="0"/>
                  <a:t>(compras + fretes </a:t>
                </a:r>
                <a:r>
                  <a:rPr lang="pt-BR" sz="1100" dirty="0"/>
                  <a:t>–devoluções </a:t>
                </a:r>
                <a:r>
                  <a:rPr lang="pt-BR" sz="1100" dirty="0"/>
                  <a:t>– </a:t>
                </a:r>
                <a:r>
                  <a:rPr lang="pt-BR" sz="1100" dirty="0"/>
                  <a:t>abatimentos)</a:t>
                </a:r>
              </a:p>
              <a:p>
                <a:pPr marL="226771" indent="-226771">
                  <a:buFont typeface="Arial" panose="020B0604020202020204" pitchFamily="34" charset="0"/>
                  <a:buChar char="•"/>
                </a:pPr>
                <a:r>
                  <a:rPr lang="pt-BR" sz="1100" dirty="0"/>
                  <a:t>EF</a:t>
                </a:r>
                <a:r>
                  <a:rPr lang="pt-BR" sz="1100" dirty="0"/>
                  <a:t>: Estoque final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133" y="2081569"/>
                <a:ext cx="4752528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256" t="-4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257752" y="2909607"/>
                <a:ext cx="3771640" cy="11481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72567" tIns="36283" rIns="72567" bIns="36283" rtlCol="0">
                <a:spAutoFit/>
              </a:bodyPr>
              <a:lstStyle/>
              <a:p>
                <a:r>
                  <a:rPr lang="pt-BR" sz="1100" b="1" i="1" dirty="0">
                    <a:latin typeface="Cambria Math"/>
                  </a:rPr>
                  <a:t>R</a:t>
                </a:r>
                <a14:m>
                  <m:oMath xmlns:m="http://schemas.openxmlformats.org/officeDocument/2006/math">
                    <m:r>
                      <a:rPr lang="pt-BR" sz="1100" b="1" i="1">
                        <a:latin typeface="Cambria Math"/>
                      </a:rPr>
                      <m:t>𝒆𝒔𝒐𝒍𝒖</m:t>
                    </m:r>
                    <m:r>
                      <a:rPr lang="pt-BR" sz="1100" b="1" i="1">
                        <a:latin typeface="Cambria Math"/>
                      </a:rPr>
                      <m:t>çã</m:t>
                    </m:r>
                    <m:r>
                      <a:rPr lang="pt-BR" sz="1100" b="1" i="1">
                        <a:latin typeface="Cambria Math"/>
                      </a:rPr>
                      <m:t>𝒐</m:t>
                    </m:r>
                    <m:r>
                      <a:rPr lang="pt-BR" sz="1100" i="1">
                        <a:latin typeface="Cambria Math"/>
                      </a:rPr>
                      <m:t>:</m:t>
                    </m:r>
                  </m:oMath>
                </a14:m>
                <a:endParaRPr lang="pt-BR" sz="1100" i="1" dirty="0">
                  <a:latin typeface="Cambria Math"/>
                </a:endParaRPr>
              </a:p>
              <a:p>
                <a:endParaRPr lang="pt-BR" sz="11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100" i="1">
                          <a:latin typeface="Cambria Math"/>
                        </a:rPr>
                        <m:t>𝐶𝑀𝑉</m:t>
                      </m:r>
                      <m:r>
                        <a:rPr lang="pt-BR" sz="1100" i="1">
                          <a:latin typeface="Cambria Math"/>
                        </a:rPr>
                        <m:t>=</m:t>
                      </m:r>
                      <m:r>
                        <a:rPr lang="pt-BR" sz="1100" i="1">
                          <a:latin typeface="Cambria Math"/>
                        </a:rPr>
                        <m:t>𝐸𝐼</m:t>
                      </m:r>
                      <m:r>
                        <a:rPr lang="pt-BR" sz="1100" i="1">
                          <a:latin typeface="Cambria Math"/>
                        </a:rPr>
                        <m:t>+</m:t>
                      </m:r>
                      <m:r>
                        <a:rPr lang="pt-BR" sz="1100" i="1">
                          <a:latin typeface="Cambria Math"/>
                        </a:rPr>
                        <m:t>𝐶</m:t>
                      </m:r>
                      <m:r>
                        <a:rPr lang="pt-BR" sz="1100" i="1">
                          <a:latin typeface="Cambria Math"/>
                        </a:rPr>
                        <m:t>−</m:t>
                      </m:r>
                      <m:r>
                        <a:rPr lang="pt-BR" sz="1100" i="1">
                          <a:latin typeface="Cambria Math"/>
                        </a:rPr>
                        <m:t>𝐸𝐹</m:t>
                      </m:r>
                    </m:oMath>
                  </m:oMathPara>
                </a14:m>
                <a:endParaRPr lang="pt-BR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100" i="1">
                          <a:latin typeface="Cambria Math"/>
                        </a:rPr>
                        <m:t>𝐶𝑀𝑉</m:t>
                      </m:r>
                      <m:r>
                        <a:rPr lang="pt-BR" sz="1100" i="1">
                          <a:latin typeface="Cambria Math"/>
                        </a:rPr>
                        <m:t>=20.000+</m:t>
                      </m:r>
                      <m:d>
                        <m:dPr>
                          <m:ctrlPr>
                            <a:rPr lang="pt-BR" sz="11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1100" i="1">
                              <a:latin typeface="Cambria Math"/>
                            </a:rPr>
                            <m:t>80.000+5.000−15.000</m:t>
                          </m:r>
                        </m:e>
                      </m:d>
                      <m:r>
                        <a:rPr lang="pt-BR" sz="1100" i="1">
                          <a:latin typeface="Cambria Math"/>
                        </a:rPr>
                        <m:t>−35.000</m:t>
                      </m:r>
                    </m:oMath>
                  </m:oMathPara>
                </a14:m>
                <a:endParaRPr lang="pt-BR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100" i="1">
                          <a:latin typeface="Cambria Math"/>
                        </a:rPr>
                        <m:t>𝐶𝑀𝑉</m:t>
                      </m:r>
                      <m:r>
                        <a:rPr lang="pt-BR" sz="1100" i="1">
                          <a:latin typeface="Cambria Math"/>
                        </a:rPr>
                        <m:t>=</m:t>
                      </m:r>
                      <m:r>
                        <a:rPr lang="pt-BR" sz="1100" i="1">
                          <a:latin typeface="Cambria Math"/>
                        </a:rPr>
                        <m:t>𝑅</m:t>
                      </m:r>
                      <m:r>
                        <a:rPr lang="pt-BR" sz="1100" i="1">
                          <a:latin typeface="Cambria Math"/>
                        </a:rPr>
                        <m:t>$ 55.000,00</m:t>
                      </m:r>
                    </m:oMath>
                  </m:oMathPara>
                </a14:m>
                <a:endParaRPr lang="pt-BR" sz="1100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133" y="3665745"/>
                <a:ext cx="4752528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256" t="-4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7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3200" b="1" dirty="0"/>
              <a:t>Demonstração do Resultado – grupos de contas</a:t>
            </a:r>
            <a:endParaRPr lang="pt-BR" sz="32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t-BR" b="1" dirty="0"/>
              <a:t>Lucro bruto: </a:t>
            </a:r>
            <a:r>
              <a:rPr lang="pt-BR" dirty="0" smtClean="0"/>
              <a:t>Dado pela equação</a:t>
            </a:r>
            <a:r>
              <a:rPr lang="pt-BR" dirty="0"/>
              <a:t>: receita líquida de vendas </a:t>
            </a:r>
            <a:r>
              <a:rPr lang="pt-BR" dirty="0" smtClean="0"/>
              <a:t>e serviços </a:t>
            </a:r>
            <a:r>
              <a:rPr lang="pt-BR" dirty="0"/>
              <a:t>menos </a:t>
            </a:r>
            <a:r>
              <a:rPr lang="pt-BR" dirty="0" smtClean="0"/>
              <a:t>os custos </a:t>
            </a:r>
            <a:r>
              <a:rPr lang="pt-BR" dirty="0"/>
              <a:t>das mercadorias e serviços vendidos.</a:t>
            </a:r>
          </a:p>
          <a:p>
            <a:pPr>
              <a:lnSpc>
                <a:spcPct val="120000"/>
              </a:lnSpc>
            </a:pP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b="1" dirty="0" smtClean="0"/>
              <a:t>Despesas </a:t>
            </a:r>
            <a:r>
              <a:rPr lang="pt-BR" b="1" dirty="0"/>
              <a:t>operacionais: </a:t>
            </a:r>
            <a:r>
              <a:rPr lang="pt-BR" dirty="0" smtClean="0"/>
              <a:t>Gastos que </a:t>
            </a:r>
            <a:r>
              <a:rPr lang="pt-BR" dirty="0"/>
              <a:t>a empresa faz </a:t>
            </a:r>
            <a:r>
              <a:rPr lang="pt-BR" dirty="0" smtClean="0"/>
              <a:t>para no seu funcionamento </a:t>
            </a:r>
            <a:r>
              <a:rPr lang="pt-BR" dirty="0"/>
              <a:t>e </a:t>
            </a:r>
            <a:r>
              <a:rPr lang="pt-BR" dirty="0" smtClean="0"/>
              <a:t>para a sua manutenção.</a:t>
            </a:r>
            <a:endParaRPr lang="pt-BR" dirty="0"/>
          </a:p>
          <a:p>
            <a:pPr lvl="1">
              <a:lnSpc>
                <a:spcPct val="120000"/>
              </a:lnSpc>
            </a:pPr>
            <a:r>
              <a:rPr lang="pt-BR" b="1" dirty="0" smtClean="0"/>
              <a:t>Despesas </a:t>
            </a:r>
            <a:r>
              <a:rPr lang="pt-BR" b="1" dirty="0"/>
              <a:t>com vendas: </a:t>
            </a:r>
            <a:r>
              <a:rPr lang="pt-BR" dirty="0" smtClean="0"/>
              <a:t>Como os salários e encargos </a:t>
            </a:r>
            <a:r>
              <a:rPr lang="pt-BR" dirty="0"/>
              <a:t>do departamento comercial, comissões sobre vendas</a:t>
            </a:r>
            <a:r>
              <a:rPr lang="pt-BR" dirty="0" smtClean="0"/>
              <a:t>, publicidade </a:t>
            </a:r>
            <a:r>
              <a:rPr lang="pt-BR" dirty="0"/>
              <a:t>e propaganda, promoções, marketing, brindes etc.</a:t>
            </a:r>
          </a:p>
          <a:p>
            <a:pPr lvl="1">
              <a:lnSpc>
                <a:spcPct val="120000"/>
              </a:lnSpc>
            </a:pPr>
            <a:r>
              <a:rPr lang="pt-BR" b="1" dirty="0" smtClean="0"/>
              <a:t>Despesas </a:t>
            </a:r>
            <a:r>
              <a:rPr lang="pt-BR" b="1" dirty="0"/>
              <a:t>financeiras deduzidas </a:t>
            </a:r>
            <a:r>
              <a:rPr lang="pt-BR" b="1" dirty="0" smtClean="0"/>
              <a:t>(menos) das </a:t>
            </a:r>
            <a:r>
              <a:rPr lang="pt-BR" b="1" dirty="0"/>
              <a:t>receitas financeiras</a:t>
            </a:r>
            <a:r>
              <a:rPr lang="pt-BR" b="1" dirty="0" smtClean="0"/>
              <a:t>: </a:t>
            </a:r>
          </a:p>
          <a:p>
            <a:pPr lvl="2">
              <a:lnSpc>
                <a:spcPct val="120000"/>
              </a:lnSpc>
            </a:pPr>
            <a:r>
              <a:rPr lang="pt-BR" dirty="0" smtClean="0"/>
              <a:t>As </a:t>
            </a:r>
            <a:r>
              <a:rPr lang="pt-BR" dirty="0"/>
              <a:t>despesas financeiras estão </a:t>
            </a:r>
            <a:r>
              <a:rPr lang="pt-BR" dirty="0" smtClean="0"/>
              <a:t>relacionadas à </a:t>
            </a:r>
            <a:r>
              <a:rPr lang="pt-BR" dirty="0"/>
              <a:t>necessidade de capital de giro da empresa e à </a:t>
            </a:r>
            <a:r>
              <a:rPr lang="pt-BR" dirty="0" smtClean="0"/>
              <a:t>utilização dos </a:t>
            </a:r>
            <a:r>
              <a:rPr lang="pt-BR" dirty="0"/>
              <a:t>recursos de terceiros, como juros, impostos e taxas </a:t>
            </a:r>
            <a:r>
              <a:rPr lang="pt-BR" dirty="0" smtClean="0"/>
              <a:t>sobre empréstimos </a:t>
            </a:r>
            <a:r>
              <a:rPr lang="pt-BR" dirty="0"/>
              <a:t>e financiamentos, despesas bancárias</a:t>
            </a:r>
            <a:r>
              <a:rPr lang="pt-BR" dirty="0" smtClean="0"/>
              <a:t>, etc.</a:t>
            </a:r>
          </a:p>
          <a:p>
            <a:pPr lvl="2">
              <a:lnSpc>
                <a:spcPct val="120000"/>
              </a:lnSpc>
            </a:pPr>
            <a:r>
              <a:rPr lang="pt-BR" dirty="0" smtClean="0"/>
              <a:t>As </a:t>
            </a:r>
            <a:r>
              <a:rPr lang="pt-BR" dirty="0"/>
              <a:t>receitas financeiras estão relacionadas à </a:t>
            </a:r>
            <a:r>
              <a:rPr lang="pt-BR" dirty="0" smtClean="0"/>
              <a:t>utilização dos </a:t>
            </a:r>
            <a:r>
              <a:rPr lang="pt-BR" dirty="0"/>
              <a:t>recursos da empresa por terceiros, como por </a:t>
            </a:r>
            <a:r>
              <a:rPr lang="pt-BR" dirty="0" smtClean="0"/>
              <a:t>exemplo rendimento </a:t>
            </a:r>
            <a:r>
              <a:rPr lang="pt-BR" dirty="0"/>
              <a:t>da aplicação financeira, </a:t>
            </a:r>
            <a:r>
              <a:rPr lang="pt-BR" dirty="0" smtClean="0"/>
              <a:t>descontos </a:t>
            </a:r>
            <a:r>
              <a:rPr lang="pt-BR" dirty="0"/>
              <a:t>obtidos pelos </a:t>
            </a:r>
            <a:r>
              <a:rPr lang="pt-BR" dirty="0" smtClean="0"/>
              <a:t>fornecedores, </a:t>
            </a:r>
            <a:r>
              <a:rPr lang="pt-BR" dirty="0"/>
              <a:t>etc.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7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3200" b="1" dirty="0"/>
              <a:t>Demonstração do Resultado – grupos de contas</a:t>
            </a:r>
            <a:endParaRPr lang="pt-BR" sz="32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lnSpc>
                <a:spcPct val="120000"/>
              </a:lnSpc>
            </a:pPr>
            <a:r>
              <a:rPr lang="pt-BR" b="1" dirty="0" smtClean="0"/>
              <a:t>Despesas </a:t>
            </a:r>
            <a:r>
              <a:rPr lang="pt-BR" b="1" dirty="0"/>
              <a:t>com vendas: </a:t>
            </a:r>
            <a:r>
              <a:rPr lang="pt-BR" dirty="0" smtClean="0"/>
              <a:t>Como os salários e encargos </a:t>
            </a:r>
            <a:r>
              <a:rPr lang="pt-BR" dirty="0"/>
              <a:t>do departamento comercial, comissões sobre vendas</a:t>
            </a:r>
            <a:r>
              <a:rPr lang="pt-BR" dirty="0" smtClean="0"/>
              <a:t>, publicidade </a:t>
            </a:r>
            <a:r>
              <a:rPr lang="pt-BR" dirty="0"/>
              <a:t>e propaganda, promoções, marketing, brindes etc</a:t>
            </a:r>
            <a:r>
              <a:rPr lang="pt-BR" dirty="0" smtClean="0"/>
              <a:t>.</a:t>
            </a:r>
          </a:p>
          <a:p>
            <a:pPr lvl="1">
              <a:lnSpc>
                <a:spcPct val="120000"/>
              </a:lnSpc>
            </a:pPr>
            <a:endParaRPr lang="pt-BR" dirty="0"/>
          </a:p>
          <a:p>
            <a:pPr lvl="1">
              <a:lnSpc>
                <a:spcPct val="120000"/>
              </a:lnSpc>
            </a:pPr>
            <a:r>
              <a:rPr lang="pt-BR" b="1" dirty="0" smtClean="0"/>
              <a:t>Despesas </a:t>
            </a:r>
            <a:r>
              <a:rPr lang="pt-BR" b="1" dirty="0"/>
              <a:t>financeiras </a:t>
            </a:r>
            <a:r>
              <a:rPr lang="pt-BR" b="1" dirty="0" smtClean="0"/>
              <a:t>menos as </a:t>
            </a:r>
            <a:r>
              <a:rPr lang="pt-BR" b="1" dirty="0"/>
              <a:t>receitas financeiras</a:t>
            </a:r>
            <a:r>
              <a:rPr lang="pt-BR" b="1" dirty="0" smtClean="0"/>
              <a:t>: </a:t>
            </a:r>
          </a:p>
          <a:p>
            <a:pPr lvl="2">
              <a:lnSpc>
                <a:spcPct val="120000"/>
              </a:lnSpc>
            </a:pPr>
            <a:r>
              <a:rPr lang="pt-BR" dirty="0" smtClean="0"/>
              <a:t>Despesas </a:t>
            </a:r>
            <a:r>
              <a:rPr lang="pt-BR" dirty="0"/>
              <a:t>financeiras </a:t>
            </a:r>
            <a:r>
              <a:rPr lang="pt-BR" dirty="0" smtClean="0"/>
              <a:t>se relacionam à </a:t>
            </a:r>
            <a:r>
              <a:rPr lang="pt-BR" dirty="0"/>
              <a:t>necessidade de capital de giro da empresa e à </a:t>
            </a:r>
            <a:r>
              <a:rPr lang="pt-BR" dirty="0" smtClean="0"/>
              <a:t>utilização dos </a:t>
            </a:r>
            <a:r>
              <a:rPr lang="pt-BR" dirty="0"/>
              <a:t>recursos de terceiros, como juros, impostos e taxas </a:t>
            </a:r>
            <a:r>
              <a:rPr lang="pt-BR" dirty="0" smtClean="0"/>
              <a:t>sobre empréstimos </a:t>
            </a:r>
            <a:r>
              <a:rPr lang="pt-BR" dirty="0"/>
              <a:t>e financiamentos, despesas bancárias</a:t>
            </a:r>
            <a:r>
              <a:rPr lang="pt-BR" dirty="0" smtClean="0"/>
              <a:t>, etc.</a:t>
            </a:r>
          </a:p>
          <a:p>
            <a:pPr lvl="2">
              <a:lnSpc>
                <a:spcPct val="120000"/>
              </a:lnSpc>
            </a:pPr>
            <a:r>
              <a:rPr lang="pt-BR" dirty="0" smtClean="0"/>
              <a:t>Receitas </a:t>
            </a:r>
            <a:r>
              <a:rPr lang="pt-BR" dirty="0"/>
              <a:t>financeiras estão relacionadas à </a:t>
            </a:r>
            <a:r>
              <a:rPr lang="pt-BR" dirty="0" smtClean="0"/>
              <a:t>utilização dos </a:t>
            </a:r>
            <a:r>
              <a:rPr lang="pt-BR" dirty="0"/>
              <a:t>recursos da empresa por terceiros, como por </a:t>
            </a:r>
            <a:r>
              <a:rPr lang="pt-BR" dirty="0" smtClean="0"/>
              <a:t>exemplo rendimento </a:t>
            </a:r>
            <a:r>
              <a:rPr lang="pt-BR" dirty="0"/>
              <a:t>da aplicação financeira, </a:t>
            </a:r>
            <a:r>
              <a:rPr lang="pt-BR" dirty="0" smtClean="0"/>
              <a:t>descontos </a:t>
            </a:r>
            <a:r>
              <a:rPr lang="pt-BR" dirty="0"/>
              <a:t>obtidos pelos </a:t>
            </a:r>
            <a:r>
              <a:rPr lang="pt-BR" dirty="0" smtClean="0"/>
              <a:t>fornecedores, </a:t>
            </a:r>
            <a:r>
              <a:rPr lang="pt-BR" dirty="0"/>
              <a:t>etc.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6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3200" b="1" dirty="0"/>
              <a:t>Demonstração do Resultado – grupos de contas</a:t>
            </a:r>
            <a:endParaRPr lang="pt-BR" sz="32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b="1" dirty="0"/>
              <a:t>Despesas gerais e administrativas: </a:t>
            </a:r>
            <a:r>
              <a:rPr lang="pt-BR" dirty="0"/>
              <a:t>estão relacionadas </a:t>
            </a:r>
            <a:r>
              <a:rPr lang="pt-BR" dirty="0" smtClean="0"/>
              <a:t>às despesas </a:t>
            </a:r>
            <a:r>
              <a:rPr lang="pt-BR" dirty="0"/>
              <a:t>da administração ou gestão da </a:t>
            </a:r>
            <a:r>
              <a:rPr lang="pt-BR" dirty="0" smtClean="0"/>
              <a:t>empresa, como por exemplo os salários </a:t>
            </a:r>
            <a:r>
              <a:rPr lang="pt-BR" dirty="0"/>
              <a:t>e encargos do pessoal da administração</a:t>
            </a:r>
            <a:r>
              <a:rPr lang="pt-BR" dirty="0" smtClean="0"/>
              <a:t>, material </a:t>
            </a:r>
            <a:r>
              <a:rPr lang="pt-BR" dirty="0"/>
              <a:t>de escritório, material de limpeza, cursos e congressos</a:t>
            </a:r>
            <a:r>
              <a:rPr lang="pt-BR" dirty="0" smtClean="0"/>
              <a:t>, depreciação</a:t>
            </a:r>
            <a:r>
              <a:rPr lang="pt-BR" dirty="0"/>
              <a:t>, amortização, energia elétrica, água, telefone</a:t>
            </a:r>
            <a:r>
              <a:rPr lang="pt-BR" dirty="0" smtClean="0"/>
              <a:t>, etc.</a:t>
            </a:r>
            <a:endParaRPr lang="pt-BR" dirty="0"/>
          </a:p>
          <a:p>
            <a:endParaRPr lang="pt-BR" dirty="0" smtClean="0"/>
          </a:p>
          <a:p>
            <a:pPr lvl="1"/>
            <a:r>
              <a:rPr lang="pt-BR" b="1" dirty="0" smtClean="0"/>
              <a:t>Outras </a:t>
            </a:r>
            <a:r>
              <a:rPr lang="pt-BR" b="1" dirty="0"/>
              <a:t>despesas operacionais: </a:t>
            </a:r>
            <a:r>
              <a:rPr lang="pt-BR" dirty="0"/>
              <a:t>corresponde a </a:t>
            </a:r>
            <a:r>
              <a:rPr lang="pt-BR" dirty="0" smtClean="0"/>
              <a:t>atividades acessórias </a:t>
            </a:r>
            <a:r>
              <a:rPr lang="pt-BR" dirty="0"/>
              <a:t>da </a:t>
            </a:r>
            <a:r>
              <a:rPr lang="pt-BR" dirty="0" smtClean="0"/>
              <a:t>empresa, como lucro na equivalência patrimonial e recebimento de dividendos. 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4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3200" b="1" dirty="0"/>
              <a:t>Demonstração do Resultado – grupos de contas</a:t>
            </a:r>
            <a:endParaRPr lang="pt-BR" sz="32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t-BR" b="1" dirty="0"/>
              <a:t>Lucro ou prejuízo operacional: </a:t>
            </a:r>
            <a:r>
              <a:rPr lang="pt-BR" dirty="0" smtClean="0"/>
              <a:t>conhecido </a:t>
            </a:r>
            <a:r>
              <a:rPr lang="pt-BR" dirty="0"/>
              <a:t>como </a:t>
            </a:r>
            <a:r>
              <a:rPr lang="pt-BR" dirty="0" smtClean="0"/>
              <a:t>resultado operacional, e é dado pelo lucro bruto menos as despesas operacionais. </a:t>
            </a:r>
          </a:p>
          <a:p>
            <a:pPr lvl="1">
              <a:lnSpc>
                <a:spcPct val="120000"/>
              </a:lnSpc>
            </a:pPr>
            <a:endParaRPr lang="pt-BR" dirty="0"/>
          </a:p>
          <a:p>
            <a:pPr>
              <a:lnSpc>
                <a:spcPct val="120000"/>
              </a:lnSpc>
            </a:pPr>
            <a:r>
              <a:rPr lang="pt-BR" b="1" dirty="0" smtClean="0"/>
              <a:t>Outras </a:t>
            </a:r>
            <a:r>
              <a:rPr lang="pt-BR" b="1" dirty="0"/>
              <a:t>despesas: </a:t>
            </a:r>
            <a:r>
              <a:rPr lang="pt-BR" dirty="0" smtClean="0"/>
              <a:t>são </a:t>
            </a:r>
            <a:r>
              <a:rPr lang="pt-BR" dirty="0"/>
              <a:t>aquelas que não fazem </a:t>
            </a:r>
            <a:r>
              <a:rPr lang="pt-BR" dirty="0" smtClean="0"/>
              <a:t>parte da </a:t>
            </a:r>
            <a:r>
              <a:rPr lang="pt-BR" dirty="0"/>
              <a:t>atividade principal da empresa, exemplo: prejuízo na venda </a:t>
            </a:r>
            <a:r>
              <a:rPr lang="pt-BR" dirty="0" smtClean="0"/>
              <a:t>do imobilizado</a:t>
            </a:r>
            <a:r>
              <a:rPr lang="pt-BR" dirty="0"/>
              <a:t>, investimento ou intangível.</a:t>
            </a:r>
          </a:p>
          <a:p>
            <a:pPr>
              <a:lnSpc>
                <a:spcPct val="120000"/>
              </a:lnSpc>
            </a:pP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b="1" dirty="0" smtClean="0"/>
              <a:t>Outras </a:t>
            </a:r>
            <a:r>
              <a:rPr lang="pt-BR" b="1" dirty="0"/>
              <a:t>receitas</a:t>
            </a:r>
            <a:r>
              <a:rPr lang="pt-BR" b="1" dirty="0" smtClean="0"/>
              <a:t>:</a:t>
            </a:r>
            <a:r>
              <a:rPr lang="pt-BR" dirty="0" smtClean="0"/>
              <a:t> são </a:t>
            </a:r>
            <a:r>
              <a:rPr lang="pt-BR" dirty="0"/>
              <a:t>aquelas que não estão </a:t>
            </a:r>
            <a:r>
              <a:rPr lang="pt-BR" dirty="0" smtClean="0"/>
              <a:t>relacionadas à </a:t>
            </a:r>
            <a:r>
              <a:rPr lang="pt-BR" dirty="0"/>
              <a:t>atividade principal da </a:t>
            </a:r>
            <a:r>
              <a:rPr lang="pt-BR" dirty="0" smtClean="0"/>
              <a:t>empresa, como o </a:t>
            </a:r>
            <a:r>
              <a:rPr lang="pt-BR" dirty="0"/>
              <a:t>lucro </a:t>
            </a:r>
            <a:r>
              <a:rPr lang="pt-BR" dirty="0" smtClean="0"/>
              <a:t>na venda </a:t>
            </a:r>
            <a:r>
              <a:rPr lang="pt-BR" dirty="0"/>
              <a:t>do imobilizado, investimento ou intangível.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9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Demonstrações contábeis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Seção 2.1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28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3200" b="1" dirty="0"/>
              <a:t>Demonstração do Resultado – grupos de contas</a:t>
            </a:r>
            <a:endParaRPr lang="pt-BR" sz="32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b="1" dirty="0"/>
              <a:t>Resultado do exercício antes do imposto sobre a renda e </a:t>
            </a:r>
            <a:r>
              <a:rPr lang="pt-BR" b="1" dirty="0" smtClean="0"/>
              <a:t>a contribuição </a:t>
            </a:r>
            <a:r>
              <a:rPr lang="pt-BR" b="1" dirty="0"/>
              <a:t>social: </a:t>
            </a:r>
            <a:r>
              <a:rPr lang="pt-BR" dirty="0" smtClean="0"/>
              <a:t>dado pelo lucro ou prejuízo </a:t>
            </a:r>
            <a:r>
              <a:rPr lang="pt-BR" dirty="0"/>
              <a:t>operacional menos outras despesas mais outras receitas.</a:t>
            </a:r>
          </a:p>
          <a:p>
            <a:pPr>
              <a:lnSpc>
                <a:spcPct val="120000"/>
              </a:lnSpc>
            </a:pP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b="1" dirty="0" smtClean="0"/>
              <a:t>Provisão </a:t>
            </a:r>
            <a:r>
              <a:rPr lang="pt-BR" b="1" dirty="0"/>
              <a:t>para o imposto sobre a renda e contribuição social: </a:t>
            </a:r>
            <a:r>
              <a:rPr lang="pt-BR" dirty="0" smtClean="0"/>
              <a:t>refere-se ao </a:t>
            </a:r>
            <a:r>
              <a:rPr lang="pt-BR" dirty="0"/>
              <a:t>imposto calculado sobre o resultado da entidade, com base </a:t>
            </a:r>
            <a:r>
              <a:rPr lang="pt-BR" dirty="0" smtClean="0"/>
              <a:t>no lucro </a:t>
            </a:r>
            <a:r>
              <a:rPr lang="pt-BR" dirty="0"/>
              <a:t>real, presumido ou arbitrado</a:t>
            </a:r>
            <a:r>
              <a:rPr lang="pt-BR" dirty="0" smtClean="0"/>
              <a:t>.</a:t>
            </a:r>
          </a:p>
          <a:p>
            <a:pPr>
              <a:lnSpc>
                <a:spcPct val="120000"/>
              </a:lnSpc>
            </a:pPr>
            <a:endParaRPr lang="pt-BR" dirty="0"/>
          </a:p>
          <a:p>
            <a:pPr>
              <a:lnSpc>
                <a:spcPct val="120000"/>
              </a:lnSpc>
            </a:pPr>
            <a:r>
              <a:rPr lang="pt-BR" b="1" dirty="0"/>
              <a:t>Resultado líquido antes das participações: </a:t>
            </a:r>
            <a:r>
              <a:rPr lang="pt-BR" dirty="0" smtClean="0"/>
              <a:t>resultado </a:t>
            </a:r>
            <a:r>
              <a:rPr lang="pt-BR" dirty="0"/>
              <a:t>do exercício antes do imposto de renda e contribuição </a:t>
            </a:r>
            <a:r>
              <a:rPr lang="pt-BR" dirty="0" smtClean="0"/>
              <a:t>social menos </a:t>
            </a:r>
            <a:r>
              <a:rPr lang="pt-BR" dirty="0"/>
              <a:t>provisão para o imposto de renda e contribuição social.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0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3200" b="1" dirty="0"/>
              <a:t>Demonstração do Resultado – grupos de contas</a:t>
            </a:r>
            <a:endParaRPr lang="pt-BR" sz="32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pt-BR" b="1" dirty="0"/>
              <a:t>Participações de debêntures, empregados, administradores e </a:t>
            </a:r>
            <a:r>
              <a:rPr lang="pt-BR" b="1" dirty="0" smtClean="0"/>
              <a:t>partes beneficiárias</a:t>
            </a:r>
            <a:r>
              <a:rPr lang="pt-BR" b="1" dirty="0"/>
              <a:t>: </a:t>
            </a:r>
            <a:r>
              <a:rPr lang="pt-BR" dirty="0"/>
              <a:t>são parcelas de lucros distribuídos a estes usuários</a:t>
            </a:r>
            <a:r>
              <a:rPr lang="pt-BR" dirty="0" smtClean="0"/>
              <a:t>, conforme </a:t>
            </a:r>
            <a:r>
              <a:rPr lang="pt-BR" dirty="0"/>
              <a:t>o estatuto da empresa.</a:t>
            </a:r>
          </a:p>
          <a:p>
            <a:pPr>
              <a:lnSpc>
                <a:spcPct val="110000"/>
              </a:lnSpc>
            </a:pPr>
            <a:endParaRPr lang="pt-BR" dirty="0" smtClean="0"/>
          </a:p>
          <a:p>
            <a:pPr>
              <a:lnSpc>
                <a:spcPct val="110000"/>
              </a:lnSpc>
            </a:pPr>
            <a:r>
              <a:rPr lang="pt-BR" b="1" dirty="0" smtClean="0"/>
              <a:t>Resultado </a:t>
            </a:r>
            <a:r>
              <a:rPr lang="pt-BR" b="1" dirty="0"/>
              <a:t>líquido do exercício: </a:t>
            </a:r>
            <a:r>
              <a:rPr lang="pt-BR" dirty="0"/>
              <a:t>corresponde ao lucro ou </a:t>
            </a:r>
            <a:r>
              <a:rPr lang="pt-BR" dirty="0" smtClean="0"/>
              <a:t>prejuízo apurado </a:t>
            </a:r>
            <a:r>
              <a:rPr lang="pt-BR" dirty="0"/>
              <a:t>no exercício social. É obtido através </a:t>
            </a:r>
            <a:r>
              <a:rPr lang="pt-BR" dirty="0" smtClean="0"/>
              <a:t>do resultado líquido </a:t>
            </a:r>
            <a:r>
              <a:rPr lang="pt-BR" dirty="0"/>
              <a:t>antes das participações menos participações</a:t>
            </a:r>
            <a:r>
              <a:rPr lang="pt-BR" dirty="0" smtClean="0"/>
              <a:t>.</a:t>
            </a:r>
          </a:p>
          <a:p>
            <a:pPr>
              <a:lnSpc>
                <a:spcPct val="110000"/>
              </a:lnSpc>
            </a:pPr>
            <a:endParaRPr lang="pt-BR" dirty="0"/>
          </a:p>
          <a:p>
            <a:pPr>
              <a:lnSpc>
                <a:spcPct val="110000"/>
              </a:lnSpc>
            </a:pPr>
            <a:r>
              <a:rPr lang="pt-BR" b="1" dirty="0"/>
              <a:t>Lucro ou prejuízo por ação: </a:t>
            </a:r>
            <a:r>
              <a:rPr lang="pt-BR" dirty="0"/>
              <a:t>é obtido </a:t>
            </a:r>
            <a:r>
              <a:rPr lang="pt-BR" dirty="0" smtClean="0"/>
              <a:t>pelo resultado </a:t>
            </a:r>
            <a:r>
              <a:rPr lang="pt-BR" dirty="0"/>
              <a:t>líquido do exercício dividido pelo número de ações </a:t>
            </a:r>
            <a:r>
              <a:rPr lang="pt-BR" dirty="0" smtClean="0"/>
              <a:t>da empresa </a:t>
            </a:r>
            <a:r>
              <a:rPr lang="pt-BR" dirty="0"/>
              <a:t>que esteja em circulação.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4714411" cy="857250"/>
          </a:xfrm>
          <a:noFill/>
        </p:spPr>
        <p:txBody>
          <a:bodyPr>
            <a:noAutofit/>
          </a:bodyPr>
          <a:lstStyle/>
          <a:p>
            <a:pPr algn="l"/>
            <a:r>
              <a:rPr lang="pt-BR" sz="3600" b="1" dirty="0"/>
              <a:t>DRE: estrutura e exemplo</a:t>
            </a:r>
            <a:endParaRPr lang="pt-B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11" y="160389"/>
            <a:ext cx="3457759" cy="485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9373"/>
            <a:ext cx="4641292" cy="3485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l"/>
            <a:r>
              <a:rPr lang="pt-BR" sz="3600" b="1" dirty="0" smtClean="0"/>
              <a:t>Exemplo de DRE com base nos dados contábeis apresentados</a:t>
            </a:r>
            <a:endParaRPr lang="pt-BR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2" y="1673307"/>
            <a:ext cx="3983354" cy="284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14" y="1203598"/>
            <a:ext cx="4255777" cy="37876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de contas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Seção 2.3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880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Contas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35"/>
              </a:spcBef>
            </a:pPr>
            <a:r>
              <a:rPr lang="pt-BR" dirty="0"/>
              <a:t>Para conhecer o plano de contas é necessário compreender </a:t>
            </a:r>
            <a:r>
              <a:rPr lang="pt-BR" dirty="0" smtClean="0"/>
              <a:t>o significado </a:t>
            </a:r>
            <a:r>
              <a:rPr lang="pt-BR" dirty="0"/>
              <a:t>da palavra “contas”. </a:t>
            </a:r>
            <a:endParaRPr lang="pt-BR" dirty="0" smtClean="0"/>
          </a:p>
          <a:p>
            <a:pPr>
              <a:lnSpc>
                <a:spcPct val="120000"/>
              </a:lnSpc>
              <a:spcBef>
                <a:spcPts val="635"/>
              </a:spcBef>
            </a:pPr>
            <a:endParaRPr lang="pt-BR" dirty="0"/>
          </a:p>
          <a:p>
            <a:pPr>
              <a:lnSpc>
                <a:spcPct val="120000"/>
              </a:lnSpc>
              <a:spcBef>
                <a:spcPts val="635"/>
              </a:spcBef>
            </a:pPr>
            <a:r>
              <a:rPr lang="pt-BR" b="1" dirty="0" smtClean="0"/>
              <a:t>Contas: </a:t>
            </a:r>
            <a:r>
              <a:rPr lang="pt-BR" dirty="0" smtClean="0"/>
              <a:t>são os elementos </a:t>
            </a:r>
            <a:r>
              <a:rPr lang="pt-BR" dirty="0"/>
              <a:t>patrimoniais e de resultado, utilizados na contabilidade</a:t>
            </a:r>
            <a:r>
              <a:rPr lang="pt-BR" dirty="0" smtClean="0"/>
              <a:t>.</a:t>
            </a:r>
          </a:p>
          <a:p>
            <a:pPr>
              <a:lnSpc>
                <a:spcPct val="120000"/>
              </a:lnSpc>
              <a:spcBef>
                <a:spcPts val="635"/>
              </a:spcBef>
            </a:pPr>
            <a:endParaRPr lang="pt-BR" dirty="0"/>
          </a:p>
          <a:p>
            <a:pPr>
              <a:lnSpc>
                <a:spcPct val="120000"/>
              </a:lnSpc>
              <a:spcBef>
                <a:spcPts val="635"/>
              </a:spcBef>
            </a:pPr>
            <a:r>
              <a:rPr lang="pt-BR" dirty="0"/>
              <a:t>As </a:t>
            </a:r>
            <a:r>
              <a:rPr lang="pt-BR" b="1" dirty="0"/>
              <a:t>contas patrimoniais </a:t>
            </a:r>
            <a:r>
              <a:rPr lang="pt-BR" dirty="0"/>
              <a:t>são as contas relacionadas ao </a:t>
            </a:r>
            <a:r>
              <a:rPr lang="pt-BR" b="1" dirty="0" smtClean="0"/>
              <a:t>Balanço Patrimonial</a:t>
            </a:r>
            <a:r>
              <a:rPr lang="pt-BR" dirty="0"/>
              <a:t>, ou seja, são os elementos dos bens, direitos, </a:t>
            </a:r>
            <a:r>
              <a:rPr lang="pt-BR" dirty="0" smtClean="0"/>
              <a:t>obrigações e </a:t>
            </a:r>
            <a:r>
              <a:rPr lang="pt-BR" dirty="0"/>
              <a:t>situação líquida da </a:t>
            </a:r>
            <a:r>
              <a:rPr lang="pt-BR" dirty="0" smtClean="0"/>
              <a:t>empresa, ou seja, são os elementos </a:t>
            </a:r>
            <a:r>
              <a:rPr lang="pt-BR" dirty="0"/>
              <a:t>do ativo, passivo e patrimônio líquido</a:t>
            </a:r>
            <a:r>
              <a:rPr lang="pt-BR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635"/>
              </a:spcBef>
            </a:pPr>
            <a:endParaRPr lang="pt-BR" dirty="0"/>
          </a:p>
          <a:p>
            <a:pPr>
              <a:lnSpc>
                <a:spcPct val="120000"/>
              </a:lnSpc>
              <a:spcBef>
                <a:spcPts val="635"/>
              </a:spcBef>
            </a:pPr>
            <a:r>
              <a:rPr lang="pt-BR" dirty="0"/>
              <a:t>As </a:t>
            </a:r>
            <a:r>
              <a:rPr lang="pt-BR" b="1" dirty="0"/>
              <a:t>contas de resultado</a:t>
            </a:r>
            <a:r>
              <a:rPr lang="pt-BR" dirty="0"/>
              <a:t>, por sua vez, representam as contas </a:t>
            </a:r>
            <a:r>
              <a:rPr lang="pt-BR" dirty="0" smtClean="0"/>
              <a:t>vinculadas à </a:t>
            </a:r>
            <a:r>
              <a:rPr lang="pt-BR" b="1" dirty="0"/>
              <a:t>Demonstração de Resultado</a:t>
            </a:r>
            <a:r>
              <a:rPr lang="pt-BR" dirty="0"/>
              <a:t>, ou seja, as receitas, custos e despesas.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Contas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35"/>
              </a:spcBef>
            </a:pPr>
            <a:r>
              <a:rPr lang="pt-BR" b="1" dirty="0"/>
              <a:t>Contas Patrimoniais </a:t>
            </a:r>
            <a:r>
              <a:rPr lang="pt-BR" b="1" dirty="0" smtClean="0"/>
              <a:t>	</a:t>
            </a:r>
            <a:r>
              <a:rPr lang="pt-BR" dirty="0" smtClean="0"/>
              <a:t>= </a:t>
            </a:r>
            <a:r>
              <a:rPr lang="pt-BR" dirty="0"/>
              <a:t>Ativo, Passivo e Patrimônio Líquido</a:t>
            </a:r>
          </a:p>
          <a:p>
            <a:pPr>
              <a:lnSpc>
                <a:spcPct val="120000"/>
              </a:lnSpc>
              <a:spcBef>
                <a:spcPts val="635"/>
              </a:spcBef>
            </a:pPr>
            <a:r>
              <a:rPr lang="pt-BR" b="1" dirty="0"/>
              <a:t>Contas de Resultado </a:t>
            </a:r>
            <a:r>
              <a:rPr lang="pt-BR" b="1" dirty="0" smtClean="0"/>
              <a:t>	</a:t>
            </a:r>
            <a:r>
              <a:rPr lang="pt-BR" dirty="0" smtClean="0"/>
              <a:t>= </a:t>
            </a:r>
            <a:r>
              <a:rPr lang="pt-BR" dirty="0"/>
              <a:t>Receitas, Custos e </a:t>
            </a:r>
            <a:r>
              <a:rPr lang="pt-BR" dirty="0" smtClean="0"/>
              <a:t>Despesas</a:t>
            </a:r>
          </a:p>
          <a:p>
            <a:pPr>
              <a:lnSpc>
                <a:spcPct val="120000"/>
              </a:lnSpc>
              <a:spcBef>
                <a:spcPts val="635"/>
              </a:spcBef>
            </a:pPr>
            <a:endParaRPr lang="pt-BR" dirty="0"/>
          </a:p>
          <a:p>
            <a:pPr>
              <a:lnSpc>
                <a:spcPct val="120000"/>
              </a:lnSpc>
              <a:spcBef>
                <a:spcPts val="635"/>
              </a:spcBef>
            </a:pPr>
            <a:r>
              <a:rPr lang="pt-BR" dirty="0"/>
              <a:t>As contas patrimoniais carregam seus saldos de um período para outro.</a:t>
            </a:r>
          </a:p>
          <a:p>
            <a:pPr lvl="1">
              <a:lnSpc>
                <a:spcPct val="120000"/>
              </a:lnSpc>
              <a:spcBef>
                <a:spcPts val="635"/>
              </a:spcBef>
            </a:pPr>
            <a:r>
              <a:rPr lang="pt-BR" dirty="0"/>
              <a:t>Por exemplo, se no dia </a:t>
            </a:r>
            <a:r>
              <a:rPr lang="pt-BR" dirty="0" smtClean="0"/>
              <a:t>31/12/X0, </a:t>
            </a:r>
            <a:r>
              <a:rPr lang="pt-BR" dirty="0"/>
              <a:t>a conta caixa </a:t>
            </a:r>
            <a:r>
              <a:rPr lang="pt-BR" dirty="0" smtClean="0"/>
              <a:t>apresentar um </a:t>
            </a:r>
            <a:r>
              <a:rPr lang="pt-BR" dirty="0"/>
              <a:t>saldo final de R$ 10.000,00, esse saldo passará para o </a:t>
            </a:r>
            <a:r>
              <a:rPr lang="pt-BR" dirty="0" smtClean="0"/>
              <a:t>exercício seguinte </a:t>
            </a:r>
            <a:r>
              <a:rPr lang="pt-BR" dirty="0"/>
              <a:t>como saldo inicial da conta caixa no valor de R$ 10.000,00.</a:t>
            </a:r>
          </a:p>
          <a:p>
            <a:pPr>
              <a:lnSpc>
                <a:spcPct val="120000"/>
              </a:lnSpc>
              <a:spcBef>
                <a:spcPts val="635"/>
              </a:spcBef>
            </a:pPr>
            <a:endParaRPr lang="pt-BR" dirty="0" smtClean="0"/>
          </a:p>
          <a:p>
            <a:pPr>
              <a:lnSpc>
                <a:spcPct val="120000"/>
              </a:lnSpc>
              <a:spcBef>
                <a:spcPts val="635"/>
              </a:spcBef>
            </a:pPr>
            <a:r>
              <a:rPr lang="pt-BR" dirty="0" smtClean="0"/>
              <a:t>Já </a:t>
            </a:r>
            <a:r>
              <a:rPr lang="pt-BR" dirty="0"/>
              <a:t>as contas de resultado são diferentes: elas determinam </a:t>
            </a:r>
            <a:r>
              <a:rPr lang="pt-BR" dirty="0" smtClean="0"/>
              <a:t>a movimentação </a:t>
            </a:r>
            <a:r>
              <a:rPr lang="pt-BR" dirty="0"/>
              <a:t>do resultado da empresa durante um </a:t>
            </a:r>
            <a:r>
              <a:rPr lang="pt-BR" dirty="0" smtClean="0"/>
              <a:t>período específico</a:t>
            </a:r>
            <a:endParaRPr lang="pt-BR" dirty="0" smtClean="0"/>
          </a:p>
          <a:p>
            <a:pPr lvl="1">
              <a:lnSpc>
                <a:spcPct val="120000"/>
              </a:lnSpc>
              <a:spcBef>
                <a:spcPts val="635"/>
              </a:spcBef>
            </a:pPr>
            <a:r>
              <a:rPr lang="pt-BR" dirty="0" smtClean="0"/>
              <a:t>Esse período é o </a:t>
            </a:r>
            <a:r>
              <a:rPr lang="pt-BR" dirty="0"/>
              <a:t>exercício social – </a:t>
            </a:r>
            <a:r>
              <a:rPr lang="pt-BR" dirty="0" smtClean="0"/>
              <a:t>geralmente de 01/01 até 31/12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0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000" b="1" dirty="0" smtClean="0"/>
              <a:t>Plano de Contas – Conceito + formal</a:t>
            </a:r>
            <a:endParaRPr lang="pt-BR" sz="40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35"/>
              </a:spcBef>
            </a:pPr>
            <a:r>
              <a:rPr lang="pt-BR" b="1" dirty="0" smtClean="0"/>
              <a:t>Plano de Contas: </a:t>
            </a:r>
          </a:p>
          <a:p>
            <a:pPr>
              <a:lnSpc>
                <a:spcPct val="120000"/>
              </a:lnSpc>
              <a:spcBef>
                <a:spcPts val="635"/>
              </a:spcBef>
            </a:pPr>
            <a:endParaRPr lang="pt-BR" b="1" dirty="0"/>
          </a:p>
          <a:p>
            <a:pPr lvl="1">
              <a:lnSpc>
                <a:spcPct val="120000"/>
              </a:lnSpc>
              <a:spcBef>
                <a:spcPts val="635"/>
              </a:spcBef>
            </a:pPr>
            <a:r>
              <a:rPr lang="pt-BR" dirty="0" smtClean="0"/>
              <a:t>É um conjunto composto pela relação ordenada e codificada das contas utilizada pela entidade, bem como de todas as normas e procedimentos adotados pelo seu sistema contábil, objetivando servir como meio de </a:t>
            </a:r>
            <a:r>
              <a:rPr lang="pt-BR" b="1" dirty="0" smtClean="0">
                <a:solidFill>
                  <a:srgbClr val="C00000"/>
                </a:solidFill>
              </a:rPr>
              <a:t>padronização </a:t>
            </a:r>
            <a:r>
              <a:rPr lang="pt-BR" dirty="0" smtClean="0"/>
              <a:t>(padrão/controle/comparação), a fim de facilitar a análise e elaboração dos registros e demonstrações contábeis.</a:t>
            </a:r>
          </a:p>
          <a:p>
            <a:pPr>
              <a:lnSpc>
                <a:spcPct val="120000"/>
              </a:lnSpc>
              <a:spcBef>
                <a:spcPts val="635"/>
              </a:spcBef>
            </a:pPr>
            <a:endParaRPr lang="pt-BR" dirty="0"/>
          </a:p>
          <a:p>
            <a:pPr lvl="1">
              <a:lnSpc>
                <a:spcPct val="120000"/>
              </a:lnSpc>
            </a:pPr>
            <a:r>
              <a:rPr lang="pt-BR" dirty="0" smtClean="0"/>
              <a:t>Cada empresa deve elaborar o seu próprio plano de contas, de acordo com o seu porte, ramo de atividades e quaisquer outros fatores que determinem características peculiares relacionadas com  seus controles internos e sistemas contábeis.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000" b="1" dirty="0" smtClean="0"/>
              <a:t>Plano de Contas – Conceito + formal</a:t>
            </a:r>
            <a:endParaRPr lang="pt-BR" sz="40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35"/>
              </a:spcBef>
            </a:pPr>
            <a:r>
              <a:rPr lang="pt-BR" b="1" dirty="0" smtClean="0"/>
              <a:t>Plano de Contas: </a:t>
            </a:r>
          </a:p>
          <a:p>
            <a:pPr>
              <a:lnSpc>
                <a:spcPct val="120000"/>
              </a:lnSpc>
              <a:spcBef>
                <a:spcPts val="635"/>
              </a:spcBef>
            </a:pPr>
            <a:endParaRPr lang="pt-BR" b="1" dirty="0"/>
          </a:p>
          <a:p>
            <a:pPr lvl="1">
              <a:lnSpc>
                <a:spcPct val="120000"/>
              </a:lnSpc>
              <a:spcBef>
                <a:spcPts val="635"/>
              </a:spcBef>
            </a:pPr>
            <a:r>
              <a:rPr lang="pt-BR" dirty="0"/>
              <a:t>O</a:t>
            </a:r>
            <a:r>
              <a:rPr lang="pt-BR" dirty="0" smtClean="0"/>
              <a:t> que irá determinar uma maior ou menor quantidade de informações contidas num plano de contas é o grau de exigência de seus usuários, o qual está diretamente vinculado à complexidade das operações realizadas pela empresa.</a:t>
            </a:r>
          </a:p>
          <a:p>
            <a:pPr lvl="1">
              <a:lnSpc>
                <a:spcPct val="120000"/>
              </a:lnSpc>
              <a:spcBef>
                <a:spcPts val="635"/>
              </a:spcBef>
            </a:pPr>
            <a:endParaRPr lang="pt-BR" dirty="0"/>
          </a:p>
          <a:p>
            <a:pPr lvl="1">
              <a:lnSpc>
                <a:spcPct val="120000"/>
              </a:lnSpc>
              <a:spcBef>
                <a:spcPts val="635"/>
              </a:spcBef>
            </a:pPr>
            <a:r>
              <a:rPr lang="pt-BR" dirty="0" smtClean="0"/>
              <a:t>O Plano de Contas </a:t>
            </a:r>
            <a:r>
              <a:rPr lang="pt-BR" b="1" dirty="0" smtClean="0">
                <a:solidFill>
                  <a:srgbClr val="C00000"/>
                </a:solidFill>
              </a:rPr>
              <a:t>não deve ser rígido e inflexível</a:t>
            </a:r>
            <a:r>
              <a:rPr lang="pt-BR" dirty="0"/>
              <a:t> </a:t>
            </a:r>
            <a:r>
              <a:rPr lang="pt-BR" dirty="0" smtClean="0"/>
              <a:t>(ele pode mudar, mas não deve ser constantemente), ele deve ser organizado, permitindo que seja possível fazer tantas alterações quantas sejam necessárias e será elaborado de acordo com a estrutura e tamanho da empresa, obedecendo o que determina a Lei no. 6.404, de 15/12/76, quanto ao agrupamento das contas, e pelos respectivos órgãos de fiscalização (como órgãos públicos e instituições financeiras). 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6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Plano de Contas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35"/>
              </a:spcBef>
            </a:pPr>
            <a:r>
              <a:rPr lang="pt-BR" b="1" dirty="0" smtClean="0"/>
              <a:t>Plano de Contas: </a:t>
            </a:r>
            <a:r>
              <a:rPr lang="pt-BR" dirty="0" smtClean="0"/>
              <a:t>Se trata do </a:t>
            </a:r>
            <a:r>
              <a:rPr lang="pt-BR" dirty="0"/>
              <a:t>conjunto de contas </a:t>
            </a:r>
            <a:r>
              <a:rPr lang="pt-BR" dirty="0" smtClean="0"/>
              <a:t>criado pelo </a:t>
            </a:r>
            <a:r>
              <a:rPr lang="pt-BR" dirty="0"/>
              <a:t>contador para atender às necessidades de registro </a:t>
            </a:r>
            <a:r>
              <a:rPr lang="pt-BR" dirty="0" smtClean="0"/>
              <a:t>dos fatos </a:t>
            </a:r>
            <a:r>
              <a:rPr lang="pt-BR" dirty="0"/>
              <a:t>administrativos, de forma a possibilitar a </a:t>
            </a:r>
            <a:r>
              <a:rPr lang="pt-BR" dirty="0" smtClean="0"/>
              <a:t>construção dos </a:t>
            </a:r>
            <a:r>
              <a:rPr lang="pt-BR" dirty="0"/>
              <a:t>principais relatórios contábeis e atender a todos </a:t>
            </a:r>
            <a:r>
              <a:rPr lang="pt-BR" dirty="0" smtClean="0"/>
              <a:t>os usuários </a:t>
            </a:r>
            <a:r>
              <a:rPr lang="pt-BR" dirty="0"/>
              <a:t>da informação contábil</a:t>
            </a:r>
            <a:r>
              <a:rPr lang="pt-BR" dirty="0" smtClean="0"/>
              <a:t>.</a:t>
            </a:r>
          </a:p>
          <a:p>
            <a:pPr>
              <a:lnSpc>
                <a:spcPct val="120000"/>
              </a:lnSpc>
              <a:spcBef>
                <a:spcPts val="635"/>
              </a:spcBef>
            </a:pPr>
            <a:endParaRPr lang="pt-BR" dirty="0"/>
          </a:p>
          <a:p>
            <a:pPr>
              <a:lnSpc>
                <a:spcPct val="120000"/>
              </a:lnSpc>
            </a:pPr>
            <a:r>
              <a:rPr lang="pt-BR" dirty="0" smtClean="0"/>
              <a:t>Dessa forma, o </a:t>
            </a:r>
            <a:r>
              <a:rPr lang="pt-BR" dirty="0"/>
              <a:t>plano de </a:t>
            </a:r>
            <a:r>
              <a:rPr lang="pt-BR" dirty="0" smtClean="0"/>
              <a:t>contas: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Traz </a:t>
            </a:r>
            <a:r>
              <a:rPr lang="pt-BR" dirty="0"/>
              <a:t>o agrupamento das </a:t>
            </a:r>
            <a:r>
              <a:rPr lang="pt-BR" dirty="0" smtClean="0"/>
              <a:t>contas patrimoniais </a:t>
            </a:r>
            <a:r>
              <a:rPr lang="pt-BR" dirty="0"/>
              <a:t>e de resultado, </a:t>
            </a:r>
            <a:endParaRPr lang="pt-BR" dirty="0" smtClean="0"/>
          </a:p>
          <a:p>
            <a:pPr lvl="1">
              <a:lnSpc>
                <a:spcPct val="120000"/>
              </a:lnSpc>
            </a:pPr>
            <a:r>
              <a:rPr lang="pt-BR" dirty="0" smtClean="0"/>
              <a:t>Visa </a:t>
            </a:r>
            <a:r>
              <a:rPr lang="pt-BR" dirty="0"/>
              <a:t>à uniformização dos registros </a:t>
            </a:r>
            <a:r>
              <a:rPr lang="pt-BR" dirty="0" smtClean="0"/>
              <a:t>e,</a:t>
            </a:r>
          </a:p>
          <a:p>
            <a:pPr lvl="1">
              <a:lnSpc>
                <a:spcPct val="120000"/>
              </a:lnSpc>
            </a:pPr>
            <a:r>
              <a:rPr lang="pt-BR" dirty="0" smtClean="0"/>
              <a:t>Deve </a:t>
            </a:r>
            <a:r>
              <a:rPr lang="pt-BR" dirty="0"/>
              <a:t>atender às necessidades de cada empresa </a:t>
            </a:r>
            <a:r>
              <a:rPr lang="pt-BR" dirty="0" smtClean="0"/>
              <a:t>em relação </a:t>
            </a:r>
            <a:r>
              <a:rPr lang="pt-BR" dirty="0"/>
              <a:t>aos seus usuários</a:t>
            </a:r>
            <a:r>
              <a:rPr lang="pt-BR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pt-BR" dirty="0"/>
              <a:t>A finalidade </a:t>
            </a:r>
            <a:r>
              <a:rPr lang="pt-BR" dirty="0" smtClean="0"/>
              <a:t>é </a:t>
            </a:r>
            <a:r>
              <a:rPr lang="pt-BR" dirty="0"/>
              <a:t>permitir o </a:t>
            </a:r>
            <a:r>
              <a:rPr lang="pt-BR" b="1" dirty="0"/>
              <a:t>registro dos fatos </a:t>
            </a:r>
            <a:r>
              <a:rPr lang="pt-BR" b="1" dirty="0" smtClean="0"/>
              <a:t>contábeis </a:t>
            </a:r>
            <a:r>
              <a:rPr lang="pt-BR" dirty="0" smtClean="0"/>
              <a:t>de </a:t>
            </a:r>
            <a:r>
              <a:rPr lang="pt-BR" b="1" dirty="0"/>
              <a:t>forma uniforme</a:t>
            </a:r>
            <a:r>
              <a:rPr lang="pt-BR" dirty="0"/>
              <a:t>, garantindo a credibilidade dos relatórios contábeis</a:t>
            </a:r>
            <a:r>
              <a:rPr lang="pt-BR" dirty="0" smtClean="0"/>
              <a:t>, sempre </a:t>
            </a:r>
            <a:r>
              <a:rPr lang="pt-BR" b="1" dirty="0"/>
              <a:t>de acordo com a legislação</a:t>
            </a:r>
            <a:r>
              <a:rPr lang="pt-BR" dirty="0"/>
              <a:t>.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4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Balanço Patrimonial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O Balanço Patrimonial demonstra a posição patrimonial e financeira em determinada data de uma empresa.</a:t>
            </a:r>
          </a:p>
          <a:p>
            <a:pPr>
              <a:lnSpc>
                <a:spcPct val="120000"/>
              </a:lnSpc>
            </a:pPr>
            <a:endParaRPr lang="pt-BR" dirty="0"/>
          </a:p>
          <a:p>
            <a:pPr>
              <a:lnSpc>
                <a:spcPct val="120000"/>
              </a:lnSpc>
            </a:pPr>
            <a:r>
              <a:rPr lang="pt-BR" dirty="0"/>
              <a:t>De acordo com a Lei nº 6.404/76, atualizada pela Lei nº </a:t>
            </a:r>
            <a:r>
              <a:rPr lang="pt-BR" dirty="0" smtClean="0"/>
              <a:t>11.638/07 e </a:t>
            </a:r>
            <a:r>
              <a:rPr lang="pt-BR" dirty="0"/>
              <a:t>pela Lei nº 11.941/09, o artigo </a:t>
            </a:r>
            <a:r>
              <a:rPr lang="pt-BR" dirty="0" smtClean="0"/>
              <a:t>176 determina que:</a:t>
            </a:r>
          </a:p>
          <a:p>
            <a:pPr>
              <a:lnSpc>
                <a:spcPct val="120000"/>
              </a:lnSpc>
            </a:pPr>
            <a:endParaRPr lang="pt-BR" dirty="0" smtClean="0"/>
          </a:p>
          <a:p>
            <a:pPr lvl="1">
              <a:lnSpc>
                <a:spcPct val="120000"/>
              </a:lnSpc>
            </a:pPr>
            <a:r>
              <a:rPr lang="pt-BR" dirty="0" smtClean="0"/>
              <a:t>As </a:t>
            </a:r>
            <a:r>
              <a:rPr lang="pt-BR" dirty="0"/>
              <a:t>entidades devem elaborar, ao final de cada exercício social, algumas demonstrações </a:t>
            </a:r>
            <a:r>
              <a:rPr lang="pt-BR" dirty="0" smtClean="0"/>
              <a:t>financeiras, </a:t>
            </a:r>
            <a:r>
              <a:rPr lang="pt-BR" dirty="0"/>
              <a:t>que são</a:t>
            </a:r>
            <a:r>
              <a:rPr lang="pt-BR" dirty="0" smtClean="0"/>
              <a:t>:</a:t>
            </a:r>
          </a:p>
          <a:p>
            <a:pPr lvl="2">
              <a:lnSpc>
                <a:spcPct val="120000"/>
              </a:lnSpc>
            </a:pPr>
            <a:r>
              <a:rPr lang="pt-BR" b="1" dirty="0" smtClean="0"/>
              <a:t>Balanço </a:t>
            </a:r>
            <a:r>
              <a:rPr lang="pt-BR" b="1" dirty="0"/>
              <a:t>Patrimonial</a:t>
            </a:r>
          </a:p>
          <a:p>
            <a:pPr lvl="2">
              <a:lnSpc>
                <a:spcPct val="120000"/>
              </a:lnSpc>
            </a:pPr>
            <a:r>
              <a:rPr lang="pt-BR" dirty="0"/>
              <a:t>Demonstração dos lucros ou prejuízos acumulados</a:t>
            </a:r>
          </a:p>
          <a:p>
            <a:pPr lvl="2">
              <a:lnSpc>
                <a:spcPct val="120000"/>
              </a:lnSpc>
            </a:pPr>
            <a:r>
              <a:rPr lang="pt-BR" dirty="0"/>
              <a:t>Demonstração dos fluxos de caixa</a:t>
            </a:r>
          </a:p>
          <a:p>
            <a:pPr lvl="2">
              <a:lnSpc>
                <a:spcPct val="120000"/>
              </a:lnSpc>
            </a:pPr>
            <a:r>
              <a:rPr lang="pt-BR" dirty="0"/>
              <a:t>Demonstração do Valor Adicionado (companhia aberta)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Plano de Contas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35"/>
              </a:spcBef>
            </a:pPr>
            <a:r>
              <a:rPr lang="pt-BR" b="1" dirty="0" smtClean="0"/>
              <a:t>Códigos: </a:t>
            </a:r>
            <a:r>
              <a:rPr lang="pt-BR" dirty="0" smtClean="0"/>
              <a:t>Número encontrado a esquerda de cada conta, e que serve para facilitar o seu manuseio.</a:t>
            </a:r>
          </a:p>
          <a:p>
            <a:pPr>
              <a:lnSpc>
                <a:spcPct val="120000"/>
              </a:lnSpc>
              <a:spcBef>
                <a:spcPts val="635"/>
              </a:spcBef>
            </a:pPr>
            <a:endParaRPr lang="pt-BR" dirty="0" smtClean="0"/>
          </a:p>
          <a:p>
            <a:pPr marL="771022" lvl="1" indent="-408188">
              <a:lnSpc>
                <a:spcPct val="120000"/>
              </a:lnSpc>
              <a:spcBef>
                <a:spcPts val="635"/>
              </a:spcBef>
              <a:buAutoNum type="arabicPlain"/>
            </a:pPr>
            <a:r>
              <a:rPr lang="pt-BR" dirty="0" smtClean="0"/>
              <a:t>Contas do ativo</a:t>
            </a:r>
          </a:p>
          <a:p>
            <a:pPr marL="771022" lvl="1" indent="-408188">
              <a:lnSpc>
                <a:spcPct val="120000"/>
              </a:lnSpc>
              <a:spcBef>
                <a:spcPts val="635"/>
              </a:spcBef>
              <a:buAutoNum type="arabicPlain"/>
            </a:pPr>
            <a:r>
              <a:rPr lang="pt-BR" dirty="0" smtClean="0"/>
              <a:t>Contas do passivo</a:t>
            </a:r>
          </a:p>
          <a:p>
            <a:pPr marL="771022" lvl="1" indent="-408188">
              <a:lnSpc>
                <a:spcPct val="120000"/>
              </a:lnSpc>
              <a:spcBef>
                <a:spcPts val="635"/>
              </a:spcBef>
              <a:buAutoNum type="arabicPlain"/>
            </a:pPr>
            <a:r>
              <a:rPr lang="pt-BR" dirty="0" smtClean="0"/>
              <a:t>Contas das despesas</a:t>
            </a:r>
          </a:p>
          <a:p>
            <a:pPr marL="771022" lvl="1" indent="-408188">
              <a:lnSpc>
                <a:spcPct val="120000"/>
              </a:lnSpc>
              <a:spcBef>
                <a:spcPts val="635"/>
              </a:spcBef>
              <a:buAutoNum type="arabicPlain"/>
            </a:pPr>
            <a:r>
              <a:rPr lang="pt-BR" dirty="0" smtClean="0"/>
              <a:t>Contas das receitas</a:t>
            </a:r>
          </a:p>
          <a:p>
            <a:pPr marL="771022" lvl="1" indent="-408188">
              <a:lnSpc>
                <a:spcPct val="120000"/>
              </a:lnSpc>
              <a:spcBef>
                <a:spcPts val="635"/>
              </a:spcBef>
              <a:buAutoNum type="arabicPlain"/>
            </a:pPr>
            <a:r>
              <a:rPr lang="pt-BR" dirty="0" smtClean="0"/>
              <a:t>Contas de custos, deduções e prejuízos brutos</a:t>
            </a:r>
          </a:p>
          <a:p>
            <a:pPr marL="771022" lvl="1" indent="-408188">
              <a:lnSpc>
                <a:spcPct val="120000"/>
              </a:lnSpc>
              <a:spcBef>
                <a:spcPts val="635"/>
              </a:spcBef>
              <a:buAutoNum type="arabicPlain"/>
            </a:pPr>
            <a:r>
              <a:rPr lang="pt-BR" dirty="0" smtClean="0"/>
              <a:t>Contas redutoras e de deduções do lucro bruto</a:t>
            </a:r>
          </a:p>
          <a:p>
            <a:pPr marL="771022" lvl="1" indent="-408188">
              <a:lnSpc>
                <a:spcPct val="120000"/>
              </a:lnSpc>
              <a:spcBef>
                <a:spcPts val="635"/>
              </a:spcBef>
              <a:buAutoNum type="arabicPlain"/>
            </a:pPr>
            <a:r>
              <a:rPr lang="pt-BR" dirty="0" smtClean="0"/>
              <a:t>Contas de apuração do resultado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8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2800" b="1" dirty="0"/>
              <a:t>Plano de Contas Simplificado – contas patrimoniais</a:t>
            </a:r>
            <a:endParaRPr lang="pt-BR" sz="2800" b="1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31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1" y="1199623"/>
            <a:ext cx="4685977" cy="331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944183" y="1175145"/>
            <a:ext cx="2742333" cy="293149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r>
              <a:rPr lang="pt-BR" dirty="0" smtClean="0"/>
              <a:t>Exemplo: Conta caixa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3975418" y="1321719"/>
            <a:ext cx="177152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1143236" y="1485808"/>
            <a:ext cx="342876" cy="2286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289778" y="1964791"/>
            <a:ext cx="457168" cy="2286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944183" y="1602734"/>
            <a:ext cx="2742332" cy="952735"/>
          </a:xfrm>
          <a:prstGeom prst="rect">
            <a:avLst/>
          </a:prstGeom>
          <a:noFill/>
        </p:spPr>
        <p:txBody>
          <a:bodyPr wrap="square" lIns="72567" tIns="36283" rIns="72567" bIns="36283" rtlCol="0">
            <a:spAutoFit/>
          </a:bodyPr>
          <a:lstStyle/>
          <a:p>
            <a:r>
              <a:rPr lang="pt-BR" dirty="0" smtClean="0"/>
              <a:t>Código usado na empresa; ele pode mudar de acordo com as necessidades da empresa (&gt; ou &lt; detalhamento)</a:t>
            </a:r>
            <a:endParaRPr lang="pt-BR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5086314" y="1542963"/>
            <a:ext cx="3828786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2800" b="1" dirty="0"/>
              <a:t>Plano de Contas Simplificado – contas patrimoniais</a:t>
            </a:r>
            <a:endParaRPr lang="pt-BR" sz="28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00150"/>
            <a:ext cx="2602632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Atualmente, a maioria das empresas utilizam os sistemas </a:t>
            </a:r>
            <a:r>
              <a:rPr lang="pt-BR" dirty="0" smtClean="0"/>
              <a:t>de informações </a:t>
            </a:r>
            <a:r>
              <a:rPr lang="pt-BR" dirty="0"/>
              <a:t>para os registros dos fatos contábeis. 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Esses sistemas utilizam </a:t>
            </a:r>
            <a:r>
              <a:rPr lang="pt-BR" dirty="0"/>
              <a:t>os códigos das contas para os registros, dispensando </a:t>
            </a:r>
            <a:r>
              <a:rPr lang="pt-BR" dirty="0" smtClean="0"/>
              <a:t>o registro </a:t>
            </a:r>
            <a:r>
              <a:rPr lang="pt-BR" dirty="0"/>
              <a:t>pela </a:t>
            </a:r>
            <a:r>
              <a:rPr lang="pt-BR" dirty="0" smtClean="0"/>
              <a:t>nomenclatura.</a:t>
            </a:r>
          </a:p>
          <a:p>
            <a:endParaRPr lang="pt-BR" b="1" dirty="0"/>
          </a:p>
          <a:p>
            <a:pPr marL="0" indent="0">
              <a:buNone/>
            </a:pPr>
            <a:r>
              <a:rPr lang="pt-BR" dirty="0" smtClean="0"/>
              <a:t>Exemplo ao lado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32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36" y="1142879"/>
            <a:ext cx="5562780" cy="333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de seta reta 7"/>
          <p:cNvCxnSpPr/>
          <p:nvPr/>
        </p:nvCxnSpPr>
        <p:spPr>
          <a:xfrm flipV="1">
            <a:off x="2343304" y="3714846"/>
            <a:ext cx="780432" cy="5715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4000" b="1" dirty="0" smtClean="0"/>
              <a:t>Contas sintéticas e Contas analíticas</a:t>
            </a:r>
            <a:endParaRPr lang="pt-BR" sz="40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00150"/>
            <a:ext cx="41148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Nas </a:t>
            </a:r>
            <a:r>
              <a:rPr lang="pt-BR" b="1" dirty="0" smtClean="0"/>
              <a:t>contas analíticas </a:t>
            </a:r>
            <a:r>
              <a:rPr lang="pt-BR" dirty="0" smtClean="0"/>
              <a:t>são permitidos os registros dos fatos. 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As </a:t>
            </a:r>
            <a:r>
              <a:rPr lang="pt-BR" b="1" dirty="0" smtClean="0"/>
              <a:t>contas sintéticas </a:t>
            </a:r>
            <a:r>
              <a:rPr lang="pt-BR" dirty="0" smtClean="0"/>
              <a:t>representadas pelos grupos e subgrupos, têm a função de somar e totalizar as contas analíticas.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Exemplo ao lado: </a:t>
            </a:r>
            <a:r>
              <a:rPr lang="pt-BR" dirty="0" smtClean="0"/>
              <a:t>Ativo e ativo circulante não preenchido por conta de falta de informações de outras contas.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33</a:t>
            </a:fld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59778"/>
              </p:ext>
            </p:extLst>
          </p:nvPr>
        </p:nvGraphicFramePr>
        <p:xfrm>
          <a:off x="4629148" y="1200034"/>
          <a:ext cx="4057369" cy="3326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1526"/>
                <a:gridCol w="1085775"/>
                <a:gridCol w="1200068"/>
              </a:tblGrid>
              <a:tr h="294346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1. Ativo</a:t>
                      </a:r>
                      <a:endParaRPr lang="pt-BR" sz="1100" dirty="0"/>
                    </a:p>
                  </a:txBody>
                  <a:tcPr marL="72567" marR="72567" marT="36289" marB="36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i="0" dirty="0" smtClean="0"/>
                        <a:t>Sintética</a:t>
                      </a:r>
                      <a:endParaRPr lang="pt-BR" sz="1100" b="0" i="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50">
                <a:tc gridSpan="3">
                  <a:txBody>
                    <a:bodyPr/>
                    <a:lstStyle/>
                    <a:p>
                      <a:endParaRPr lang="pt-BR" sz="60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 b="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94346">
                <a:tc>
                  <a:txBody>
                    <a:bodyPr/>
                    <a:lstStyle/>
                    <a:p>
                      <a:r>
                        <a:rPr lang="pt-BR" sz="1100" b="1" dirty="0" smtClean="0"/>
                        <a:t>1.1 Ativo circulante</a:t>
                      </a:r>
                      <a:endParaRPr lang="pt-BR" sz="1100" b="1" dirty="0"/>
                    </a:p>
                  </a:txBody>
                  <a:tcPr marL="72567" marR="72567" marT="36289" marB="36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 i="0" dirty="0" smtClean="0"/>
                        <a:t>Sintética</a:t>
                      </a:r>
                      <a:endParaRPr lang="pt-BR" sz="1100" b="1" i="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100" b="1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50">
                <a:tc gridSpan="3">
                  <a:txBody>
                    <a:bodyPr/>
                    <a:lstStyle/>
                    <a:p>
                      <a:endParaRPr lang="pt-BR" sz="600" b="1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pt-BR" b="1" dirty="0"/>
                    </a:p>
                  </a:txBody>
                  <a:tcPr/>
                </a:tc>
              </a:tr>
              <a:tr h="294346">
                <a:tc>
                  <a:txBody>
                    <a:bodyPr/>
                    <a:lstStyle/>
                    <a:p>
                      <a:r>
                        <a:rPr lang="pt-BR" sz="1100" b="1" dirty="0" smtClean="0"/>
                        <a:t>1.1.1 Disponível</a:t>
                      </a:r>
                      <a:endParaRPr lang="pt-BR" sz="1100" b="1" dirty="0"/>
                    </a:p>
                  </a:txBody>
                  <a:tcPr marL="72567" marR="72567" marT="36289" marB="36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 i="0" dirty="0" smtClean="0"/>
                        <a:t>Sintética</a:t>
                      </a:r>
                      <a:endParaRPr lang="pt-BR" sz="1100" b="1" i="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1" dirty="0" smtClean="0"/>
                        <a:t>R$ 100,00</a:t>
                      </a:r>
                      <a:endParaRPr lang="pt-BR" sz="1100" b="1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50">
                <a:tc gridSpan="3">
                  <a:txBody>
                    <a:bodyPr/>
                    <a:lstStyle/>
                    <a:p>
                      <a:endParaRPr lang="pt-BR" sz="600" b="1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pt-BR" b="1" dirty="0"/>
                    </a:p>
                  </a:txBody>
                  <a:tcPr/>
                </a:tc>
              </a:tr>
              <a:tr h="294346">
                <a:tc>
                  <a:txBody>
                    <a:bodyPr/>
                    <a:lstStyle/>
                    <a:p>
                      <a:r>
                        <a:rPr lang="pt-BR" sz="1100" b="1" dirty="0" smtClean="0"/>
                        <a:t>1.1.1.1 Caixa</a:t>
                      </a:r>
                      <a:endParaRPr lang="pt-BR" sz="1100" b="1" dirty="0"/>
                    </a:p>
                  </a:txBody>
                  <a:tcPr marL="72567" marR="72567" marT="36289" marB="36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 i="0" dirty="0" smtClean="0"/>
                        <a:t>Sintética</a:t>
                      </a:r>
                      <a:endParaRPr lang="pt-BR" sz="1100" b="1" i="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1" dirty="0" smtClean="0"/>
                        <a:t>R$</a:t>
                      </a:r>
                      <a:r>
                        <a:rPr lang="pt-BR" sz="1100" b="1" baseline="0" dirty="0" smtClean="0"/>
                        <a:t> 70,00</a:t>
                      </a:r>
                      <a:endParaRPr lang="pt-BR" sz="1100" b="1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346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1.1.1.1.01 Matriz</a:t>
                      </a:r>
                      <a:endParaRPr lang="pt-BR" sz="1100" dirty="0"/>
                    </a:p>
                  </a:txBody>
                  <a:tcPr marL="72567" marR="72567" marT="36289" marB="36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i="0" dirty="0" smtClean="0"/>
                        <a:t>Analítica</a:t>
                      </a:r>
                      <a:endParaRPr lang="pt-BR" sz="1100" b="0" i="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dirty="0" smtClean="0"/>
                        <a:t>R$ 50,00</a:t>
                      </a:r>
                      <a:endParaRPr lang="pt-BR" sz="110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346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1.1.1.1.02 Filial</a:t>
                      </a:r>
                      <a:endParaRPr lang="pt-BR" sz="1100" dirty="0"/>
                    </a:p>
                  </a:txBody>
                  <a:tcPr marL="72567" marR="72567" marT="36289" marB="36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i="0" dirty="0" smtClean="0"/>
                        <a:t>Analítica</a:t>
                      </a:r>
                      <a:endParaRPr lang="pt-BR" sz="1100" b="0" i="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dirty="0" smtClean="0"/>
                        <a:t>R$ 20,00</a:t>
                      </a:r>
                      <a:endParaRPr lang="pt-BR" sz="110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350">
                <a:tc gridSpan="3">
                  <a:txBody>
                    <a:bodyPr/>
                    <a:lstStyle/>
                    <a:p>
                      <a:endParaRPr lang="pt-BR" sz="600" b="1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 b="1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pt-BR" b="1" dirty="0"/>
                    </a:p>
                  </a:txBody>
                  <a:tcPr/>
                </a:tc>
              </a:tr>
              <a:tr h="294346">
                <a:tc>
                  <a:txBody>
                    <a:bodyPr/>
                    <a:lstStyle/>
                    <a:p>
                      <a:r>
                        <a:rPr lang="pt-BR" sz="1100" b="1" dirty="0" smtClean="0"/>
                        <a:t>1.1.1.2 Bancos</a:t>
                      </a:r>
                      <a:endParaRPr lang="pt-BR" sz="1100" b="1" dirty="0"/>
                    </a:p>
                  </a:txBody>
                  <a:tcPr marL="72567" marR="72567" marT="36289" marB="36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1" i="0" dirty="0" smtClean="0"/>
                        <a:t>Sintética</a:t>
                      </a:r>
                      <a:endParaRPr lang="pt-BR" sz="1100" b="1" i="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1" dirty="0" smtClean="0"/>
                        <a:t>R$ 30,00</a:t>
                      </a:r>
                      <a:endParaRPr lang="pt-BR" sz="1100" b="1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346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1.1.1.2.01 Banco A</a:t>
                      </a:r>
                      <a:endParaRPr lang="pt-BR" sz="1100" dirty="0"/>
                    </a:p>
                  </a:txBody>
                  <a:tcPr marL="72567" marR="72567" marT="36289" marB="36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i="0" dirty="0" smtClean="0"/>
                        <a:t>Analítica</a:t>
                      </a:r>
                      <a:endParaRPr lang="pt-BR" sz="1100" b="0" i="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dirty="0" smtClean="0"/>
                        <a:t>R$ 20,00</a:t>
                      </a:r>
                      <a:endParaRPr lang="pt-BR" sz="110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346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1.1.1.2.02 Banco B</a:t>
                      </a:r>
                      <a:endParaRPr lang="pt-BR" sz="1100" dirty="0"/>
                    </a:p>
                  </a:txBody>
                  <a:tcPr marL="72567" marR="72567" marT="36289" marB="36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i="0" dirty="0" smtClean="0"/>
                        <a:t>Analítica</a:t>
                      </a:r>
                      <a:endParaRPr lang="pt-BR" sz="1100" b="0" i="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dirty="0" smtClean="0"/>
                        <a:t>R$ 10,00</a:t>
                      </a:r>
                      <a:endParaRPr lang="pt-BR" sz="1100" dirty="0"/>
                    </a:p>
                  </a:txBody>
                  <a:tcPr marL="72567" marR="72567" marT="36289" marB="36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3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4000" b="1" dirty="0"/>
              <a:t>Exemplo – Plano de contas – Balanço </a:t>
            </a:r>
            <a:endParaRPr lang="pt-BR" sz="4000" b="1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Unidade 2 | Demonstrações contábeis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2" y="1200034"/>
            <a:ext cx="4024825" cy="3029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88" y="1208472"/>
            <a:ext cx="4265129" cy="2792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504914" y="4299942"/>
            <a:ext cx="1701380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POLIZEL, p. 95, 2018.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421387" y="4221873"/>
            <a:ext cx="4265128" cy="6595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72567" tIns="36283" rIns="72567" bIns="36283" rtlCol="0">
            <a:spAutoFit/>
          </a:bodyPr>
          <a:lstStyle/>
          <a:p>
            <a:r>
              <a:rPr lang="pt-BR" sz="1900" dirty="0"/>
              <a:t>No ativo, as contas são classificadas de acordo com o seu grau de liquidez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7159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4000" b="1" dirty="0"/>
              <a:t>Exemplo – Plano de contas - Balanço</a:t>
            </a:r>
            <a:endParaRPr lang="pt-BR" sz="4000" b="1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35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1" y="1208471"/>
            <a:ext cx="4036212" cy="2620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76" y="1208472"/>
            <a:ext cx="4247440" cy="2518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510606" y="3939902"/>
            <a:ext cx="1701380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POLIZEL, p. 95, 2018.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39075" y="4057775"/>
            <a:ext cx="4247440" cy="6595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72567" tIns="36283" rIns="72567" bIns="36283" rtlCol="0">
            <a:spAutoFit/>
          </a:bodyPr>
          <a:lstStyle/>
          <a:p>
            <a:r>
              <a:rPr lang="pt-BR" sz="1900" dirty="0"/>
              <a:t>No passivo, as contas são classificadas de acordo com o seu grau de exigibilidade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0367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4400" b="1" dirty="0"/>
              <a:t>Exemplo – Plano de contas – DRE </a:t>
            </a:r>
            <a:endParaRPr lang="pt-BR" sz="4400" b="1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36</a:t>
            </a:fld>
            <a:endParaRPr lang="pt-B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1" y="1208471"/>
            <a:ext cx="3943078" cy="2874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76" y="1208472"/>
            <a:ext cx="3771639" cy="3589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464040" y="4227934"/>
            <a:ext cx="1701380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POLIZEL, p. 95, 2018.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69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4400" b="1" dirty="0"/>
              <a:t>Exemplo – Plano de contas – DRE </a:t>
            </a:r>
            <a:endParaRPr lang="pt-BR" sz="4400" b="1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37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2" y="1208471"/>
            <a:ext cx="4193105" cy="2392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46" y="1208472"/>
            <a:ext cx="4057370" cy="3146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589054" y="3795886"/>
            <a:ext cx="1701380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POLIZEL, p. 95, 2018.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85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Atividade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923928" y="1200150"/>
            <a:ext cx="4762872" cy="3394472"/>
          </a:xfrm>
        </p:spPr>
        <p:txBody>
          <a:bodyPr>
            <a:normAutofit/>
          </a:bodyPr>
          <a:lstStyle/>
          <a:p>
            <a:r>
              <a:rPr lang="pt-BR" dirty="0" smtClean="0"/>
              <a:t>Classificar a relação das contas de despesas em:</a:t>
            </a:r>
          </a:p>
          <a:p>
            <a:endParaRPr lang="pt-BR" dirty="0" smtClean="0"/>
          </a:p>
          <a:p>
            <a:pPr marL="362834" lvl="1" indent="0">
              <a:buNone/>
            </a:pPr>
            <a:r>
              <a:rPr lang="pt-BR" dirty="0"/>
              <a:t>Administrativas (A)</a:t>
            </a:r>
          </a:p>
          <a:p>
            <a:pPr marL="362834" lvl="1" indent="0">
              <a:buNone/>
            </a:pPr>
            <a:r>
              <a:rPr lang="pt-BR" dirty="0"/>
              <a:t>Vendas (V)</a:t>
            </a:r>
          </a:p>
          <a:p>
            <a:pPr marL="362834" lvl="1" indent="0">
              <a:buNone/>
            </a:pPr>
            <a:r>
              <a:rPr lang="pt-BR" dirty="0"/>
              <a:t>Financeiras (F)</a:t>
            </a:r>
          </a:p>
          <a:p>
            <a:pPr marL="362834" lvl="1" indent="0">
              <a:buNone/>
            </a:pPr>
            <a:r>
              <a:rPr lang="pt-BR" dirty="0"/>
              <a:t>Outras despesas operacionais (ODO)</a:t>
            </a:r>
          </a:p>
          <a:p>
            <a:pPr marL="362834" lvl="1" indent="0">
              <a:buNone/>
            </a:pPr>
            <a:r>
              <a:rPr lang="pt-BR" dirty="0"/>
              <a:t>Outras despesas (OD)</a:t>
            </a: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38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5859"/>
            <a:ext cx="2932557" cy="409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2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Atividade - resolução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923928" y="1200150"/>
            <a:ext cx="4762872" cy="3394472"/>
          </a:xfrm>
        </p:spPr>
        <p:txBody>
          <a:bodyPr>
            <a:normAutofit/>
          </a:bodyPr>
          <a:lstStyle/>
          <a:p>
            <a:r>
              <a:rPr lang="pt-BR" dirty="0" smtClean="0"/>
              <a:t>Classificar a relação das contas de despesas em:</a:t>
            </a:r>
          </a:p>
          <a:p>
            <a:pPr marL="362834" lvl="1" indent="0">
              <a:buNone/>
            </a:pPr>
            <a:endParaRPr lang="pt-BR" dirty="0" smtClean="0"/>
          </a:p>
          <a:p>
            <a:pPr marL="362834" lvl="1" indent="0">
              <a:buNone/>
            </a:pPr>
            <a:r>
              <a:rPr lang="pt-BR" dirty="0" smtClean="0"/>
              <a:t>Administrativas (A)</a:t>
            </a:r>
          </a:p>
          <a:p>
            <a:pPr marL="362834" lvl="1" indent="0">
              <a:buNone/>
            </a:pPr>
            <a:r>
              <a:rPr lang="pt-BR" dirty="0" smtClean="0"/>
              <a:t>Vendas (V)</a:t>
            </a:r>
          </a:p>
          <a:p>
            <a:pPr marL="362834" lvl="1" indent="0">
              <a:buNone/>
            </a:pPr>
            <a:r>
              <a:rPr lang="pt-BR" dirty="0" smtClean="0"/>
              <a:t>Financeiras (F)</a:t>
            </a:r>
          </a:p>
          <a:p>
            <a:pPr marL="362834" lvl="1" indent="0">
              <a:buNone/>
            </a:pPr>
            <a:r>
              <a:rPr lang="pt-BR" dirty="0" smtClean="0"/>
              <a:t>Outras despesas operacionais (ODO)</a:t>
            </a:r>
          </a:p>
          <a:p>
            <a:pPr marL="362834" lvl="1" indent="0">
              <a:buNone/>
            </a:pPr>
            <a:r>
              <a:rPr lang="pt-BR" dirty="0" smtClean="0"/>
              <a:t>Outras despesas (OD)</a:t>
            </a:r>
            <a:endParaRPr lang="pt-BR" b="1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39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5859"/>
            <a:ext cx="2932557" cy="409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11746" y="1123851"/>
            <a:ext cx="252142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311746" y="2348438"/>
            <a:ext cx="252142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311746" y="2514595"/>
            <a:ext cx="252142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11746" y="2753312"/>
            <a:ext cx="252142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333374" y="1314344"/>
            <a:ext cx="230514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/>
              <a:t>F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313019" y="1542963"/>
            <a:ext cx="250869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/>
              <a:t>V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333374" y="1728458"/>
            <a:ext cx="230514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/>
              <a:t>F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313019" y="1935672"/>
            <a:ext cx="250869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V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313019" y="2114511"/>
            <a:ext cx="250869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V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313019" y="2964458"/>
            <a:ext cx="250869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V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255268" y="3135923"/>
            <a:ext cx="380628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OD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311746" y="3364542"/>
            <a:ext cx="252142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313019" y="3543381"/>
            <a:ext cx="250869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/>
              <a:t>V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278429" y="3764625"/>
            <a:ext cx="501483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ODO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313019" y="3936090"/>
            <a:ext cx="250869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/>
              <a:t>V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311746" y="4164709"/>
            <a:ext cx="252142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313019" y="4343549"/>
            <a:ext cx="250869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/>
              <a:t>V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333374" y="4564793"/>
            <a:ext cx="230514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/>
              <a:t>F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313019" y="4743632"/>
            <a:ext cx="250869" cy="293149"/>
          </a:xfrm>
          <a:prstGeom prst="rect">
            <a:avLst/>
          </a:prstGeom>
          <a:noFill/>
        </p:spPr>
        <p:txBody>
          <a:bodyPr wrap="none" lIns="72567" tIns="36283" rIns="72567" bIns="36283" rtlCol="0">
            <a:spAutoFit/>
          </a:bodyPr>
          <a:lstStyle/>
          <a:p>
            <a:r>
              <a:rPr lang="pt-BR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6724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Estrutura do Balanço Patrimonial</a:t>
            </a:r>
            <a:endParaRPr lang="pt-BR" sz="4400" b="1" dirty="0"/>
          </a:p>
        </p:txBody>
      </p:sp>
      <p:pic>
        <p:nvPicPr>
          <p:cNvPr id="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520825"/>
            <a:ext cx="388843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4</a:t>
            </a:fld>
            <a:endParaRPr lang="pt-B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7" y="1485808"/>
            <a:ext cx="4857415" cy="320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94553" y="1135504"/>
            <a:ext cx="1542944" cy="2931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72567" tIns="36283" rIns="72567" bIns="36283" rtlCol="0">
            <a:spAutoFit/>
          </a:bodyPr>
          <a:lstStyle/>
          <a:p>
            <a:pPr algn="ctr"/>
            <a:r>
              <a:rPr lang="pt-BR" dirty="0" smtClean="0"/>
              <a:t>Bens e direitos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894688" y="1135504"/>
            <a:ext cx="1542944" cy="2931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72567" tIns="36283" rIns="72567" bIns="36283" rtlCol="0">
            <a:spAutoFit/>
          </a:bodyPr>
          <a:lstStyle/>
          <a:p>
            <a:pPr algn="ctr"/>
            <a:r>
              <a:rPr lang="pt-BR" dirty="0" smtClean="0"/>
              <a:t>Obrigações</a:t>
            </a:r>
            <a:endParaRPr lang="pt-BR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2494666" y="931527"/>
            <a:ext cx="0" cy="3697796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808857" y="4743632"/>
            <a:ext cx="3371617" cy="2931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72567" tIns="36283" rIns="72567" bIns="36283" rtlCol="0">
            <a:spAutoFit/>
          </a:bodyPr>
          <a:lstStyle/>
          <a:p>
            <a:pPr algn="ctr"/>
            <a:r>
              <a:rPr lang="pt-BR" dirty="0" smtClean="0"/>
              <a:t>Ordem Decrescente de grau de liquidez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8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Questão 1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A Demonstração de Resultado é um demonstrativo contábil e </a:t>
            </a:r>
            <a:r>
              <a:rPr lang="pt-BR" dirty="0" smtClean="0"/>
              <a:t>apresenta os </a:t>
            </a:r>
            <a:r>
              <a:rPr lang="pt-BR" dirty="0"/>
              <a:t>valores das receitas, custos e despesas de um determinado período</a:t>
            </a:r>
            <a:r>
              <a:rPr lang="pt-BR" dirty="0" smtClean="0"/>
              <a:t>, porém </a:t>
            </a:r>
            <a:r>
              <a:rPr lang="pt-BR" dirty="0"/>
              <a:t>essa apresentação é de forma estruturada de acordo com a Lei </a:t>
            </a:r>
            <a:r>
              <a:rPr lang="pt-BR" dirty="0" smtClean="0"/>
              <a:t>das S.A</a:t>
            </a:r>
            <a:r>
              <a:rPr lang="pt-BR" dirty="0"/>
              <a:t>. e os Pronunciamentos Contábeis</a:t>
            </a:r>
            <a:r>
              <a:rPr lang="pt-BR" dirty="0" smtClean="0"/>
              <a:t>. De </a:t>
            </a:r>
            <a:r>
              <a:rPr lang="pt-BR" dirty="0"/>
              <a:t>acordo com a estrutura da Demonstração de Resultado, </a:t>
            </a:r>
            <a:r>
              <a:rPr lang="pt-BR" dirty="0" smtClean="0"/>
              <a:t>qual alternativa </a:t>
            </a:r>
            <a:r>
              <a:rPr lang="pt-BR" dirty="0"/>
              <a:t>demonstra as contas que pertencem ao grupo de </a:t>
            </a:r>
            <a:r>
              <a:rPr lang="pt-BR" dirty="0" smtClean="0"/>
              <a:t>contas “</a:t>
            </a:r>
            <a:r>
              <a:rPr lang="pt-BR" dirty="0"/>
              <a:t>Deduções da Receita</a:t>
            </a:r>
            <a:r>
              <a:rPr lang="pt-BR" dirty="0" smtClean="0"/>
              <a:t>”?</a:t>
            </a:r>
          </a:p>
          <a:p>
            <a:pPr>
              <a:lnSpc>
                <a:spcPct val="120000"/>
              </a:lnSpc>
            </a:pPr>
            <a:endParaRPr lang="pt-BR" dirty="0"/>
          </a:p>
          <a:p>
            <a:pPr marL="771022" lvl="1" indent="-408188">
              <a:lnSpc>
                <a:spcPct val="120000"/>
              </a:lnSpc>
              <a:buAutoNum type="alphaLcPeriod"/>
            </a:pPr>
            <a:r>
              <a:rPr lang="pt-BR" dirty="0" smtClean="0"/>
              <a:t>Vendas </a:t>
            </a:r>
            <a:r>
              <a:rPr lang="pt-BR" dirty="0"/>
              <a:t>de mercadorias, rendimento de aplicação financeira e lucro </a:t>
            </a:r>
            <a:r>
              <a:rPr lang="pt-BR" dirty="0" smtClean="0"/>
              <a:t>na venda </a:t>
            </a:r>
            <a:r>
              <a:rPr lang="pt-BR" dirty="0"/>
              <a:t>do </a:t>
            </a:r>
            <a:r>
              <a:rPr lang="pt-BR" dirty="0" smtClean="0"/>
              <a:t>Imobilizado.</a:t>
            </a:r>
          </a:p>
          <a:p>
            <a:pPr marL="771022" lvl="1" indent="-408188">
              <a:lnSpc>
                <a:spcPct val="120000"/>
              </a:lnSpc>
              <a:buAutoNum type="alphaLcPeriod"/>
            </a:pPr>
            <a:r>
              <a:rPr lang="pt-BR" dirty="0" smtClean="0"/>
              <a:t>Lucro </a:t>
            </a:r>
            <a:r>
              <a:rPr lang="pt-BR" dirty="0"/>
              <a:t>na equivalência patrimonial, impostos sobre as vendas, </a:t>
            </a:r>
            <a:r>
              <a:rPr lang="pt-BR" dirty="0" smtClean="0"/>
              <a:t>comissões sobre vendas.</a:t>
            </a:r>
          </a:p>
          <a:p>
            <a:pPr marL="771022" lvl="1" indent="-408188">
              <a:lnSpc>
                <a:spcPct val="120000"/>
              </a:lnSpc>
              <a:buAutoNum type="alphaLcPeriod"/>
            </a:pPr>
            <a:r>
              <a:rPr lang="pt-BR" dirty="0" smtClean="0"/>
              <a:t>Juros </a:t>
            </a:r>
            <a:r>
              <a:rPr lang="pt-BR" dirty="0"/>
              <a:t>ativos, despesas com publicidade e propaganda, abatimentos </a:t>
            </a:r>
            <a:r>
              <a:rPr lang="pt-BR" dirty="0" smtClean="0"/>
              <a:t>sobre as vendas.</a:t>
            </a:r>
          </a:p>
          <a:p>
            <a:pPr marL="771022" lvl="1" indent="-408188">
              <a:lnSpc>
                <a:spcPct val="120000"/>
              </a:lnSpc>
              <a:buAutoNum type="alphaLcPeriod"/>
            </a:pPr>
            <a:r>
              <a:rPr lang="pt-BR" dirty="0" smtClean="0"/>
              <a:t>Impostos </a:t>
            </a:r>
            <a:r>
              <a:rPr lang="pt-BR" dirty="0"/>
              <a:t>sobre as vendas, abatimentos sobre as vendas, </a:t>
            </a:r>
            <a:r>
              <a:rPr lang="pt-BR" dirty="0" smtClean="0"/>
              <a:t>devoluções de vendas.</a:t>
            </a:r>
          </a:p>
          <a:p>
            <a:pPr marL="771022" lvl="1" indent="-408188">
              <a:lnSpc>
                <a:spcPct val="120000"/>
              </a:lnSpc>
              <a:buAutoNum type="alphaLcPeriod"/>
            </a:pPr>
            <a:r>
              <a:rPr lang="pt-BR" dirty="0" smtClean="0"/>
              <a:t>Serviços </a:t>
            </a:r>
            <a:r>
              <a:rPr lang="pt-BR" dirty="0"/>
              <a:t>prestados, devoluções de vendas, juros ativos.</a:t>
            </a:r>
          </a:p>
          <a:p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9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Questão 1 - resposta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A Demonstração de Resultado é um demonstrativo contábil e apresenta os valores das receitas, custos e despesas de um determinado período, porém essa apresentação é de forma estruturada de acordo com a Lei das S.A. e os Pronunciamentos Contábeis. De acordo com a estrutura da Demonstração de Resultado, qual alternativa demonstra as contas que pertencem ao grupo de contas “Deduções da Receita”?</a:t>
            </a:r>
          </a:p>
          <a:p>
            <a:pPr>
              <a:lnSpc>
                <a:spcPct val="120000"/>
              </a:lnSpc>
            </a:pPr>
            <a:endParaRPr lang="pt-BR" dirty="0" smtClean="0"/>
          </a:p>
          <a:p>
            <a:pPr marL="771022" lvl="1" indent="-408188">
              <a:lnSpc>
                <a:spcPct val="120000"/>
              </a:lnSpc>
              <a:buAutoNum type="alphaLcPeriod"/>
            </a:pPr>
            <a:r>
              <a:rPr lang="pt-BR" dirty="0" smtClean="0"/>
              <a:t>Vendas de mercadorias, rendimento de aplicação financeira e lucro na venda do Imobilizado.</a:t>
            </a:r>
          </a:p>
          <a:p>
            <a:pPr marL="771022" lvl="1" indent="-408188">
              <a:lnSpc>
                <a:spcPct val="120000"/>
              </a:lnSpc>
              <a:buAutoNum type="alphaLcPeriod"/>
            </a:pPr>
            <a:r>
              <a:rPr lang="pt-BR" dirty="0" smtClean="0"/>
              <a:t>Lucro na equivalência patrimonial, impostos sobre as vendas, comissões sobre vendas.</a:t>
            </a:r>
          </a:p>
          <a:p>
            <a:pPr marL="771022" lvl="1" indent="-408188">
              <a:lnSpc>
                <a:spcPct val="120000"/>
              </a:lnSpc>
              <a:buAutoNum type="alphaLcPeriod"/>
            </a:pPr>
            <a:r>
              <a:rPr lang="pt-BR" dirty="0" smtClean="0"/>
              <a:t>Juros ativos, despesas com publicidade e propaganda, abatimentos sobre as vendas.</a:t>
            </a:r>
          </a:p>
          <a:p>
            <a:pPr marL="771022" lvl="1" indent="-408188">
              <a:lnSpc>
                <a:spcPct val="120000"/>
              </a:lnSpc>
              <a:buAutoNum type="alphaLcPeriod"/>
            </a:pPr>
            <a:r>
              <a:rPr lang="pt-BR" b="1" dirty="0" smtClean="0"/>
              <a:t>Impostos sobre as vendas, abatimentos sobre as vendas, devoluções de vendas.</a:t>
            </a:r>
          </a:p>
          <a:p>
            <a:pPr marL="771022" lvl="1" indent="-408188">
              <a:lnSpc>
                <a:spcPct val="120000"/>
              </a:lnSpc>
              <a:buAutoNum type="alphaLcPeriod"/>
            </a:pPr>
            <a:r>
              <a:rPr lang="pt-BR" dirty="0" smtClean="0"/>
              <a:t>Serviços prestados, devoluções de vendas, juros ativos.</a:t>
            </a:r>
          </a:p>
          <a:p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6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Questão 2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/>
              <a:t>O plano de contas apresenta a relação de contas patrimoniais e </a:t>
            </a:r>
            <a:r>
              <a:rPr lang="pt-BR" dirty="0" smtClean="0"/>
              <a:t>de resultado </a:t>
            </a:r>
            <a:r>
              <a:rPr lang="pt-BR" dirty="0"/>
              <a:t>de uma entidade. É através do plano de contas que a </a:t>
            </a:r>
            <a:r>
              <a:rPr lang="pt-BR" dirty="0" smtClean="0"/>
              <a:t>empresa dá </a:t>
            </a:r>
            <a:r>
              <a:rPr lang="pt-BR" dirty="0"/>
              <a:t>início ao registro dos fatos contábeis. O plano de contas deve </a:t>
            </a:r>
            <a:r>
              <a:rPr lang="pt-BR" dirty="0" smtClean="0"/>
              <a:t>estar estruturado </a:t>
            </a:r>
            <a:r>
              <a:rPr lang="pt-BR" dirty="0"/>
              <a:t>de acordo com a Lei nº 6.404/76 atualizadas pelas </a:t>
            </a:r>
            <a:r>
              <a:rPr lang="pt-BR" dirty="0" smtClean="0"/>
              <a:t>Leis 11.638/07 </a:t>
            </a:r>
            <a:r>
              <a:rPr lang="pt-BR" dirty="0"/>
              <a:t>e 11.941/09</a:t>
            </a:r>
            <a:r>
              <a:rPr lang="pt-BR" dirty="0" smtClean="0"/>
              <a:t>. Em </a:t>
            </a:r>
            <a:r>
              <a:rPr lang="pt-BR" dirty="0"/>
              <a:t>relação a estrutura das contas do ativo, analise as afirmativas a seguir:</a:t>
            </a:r>
          </a:p>
          <a:p>
            <a:pPr marL="0" indent="0">
              <a:lnSpc>
                <a:spcPct val="120000"/>
              </a:lnSpc>
              <a:buNone/>
            </a:pPr>
            <a:endParaRPr lang="pt-BR" dirty="0" smtClean="0"/>
          </a:p>
          <a:p>
            <a:pPr marL="453542" indent="-453542">
              <a:lnSpc>
                <a:spcPct val="120000"/>
              </a:lnSpc>
              <a:buAutoNum type="romanUcPeriod"/>
            </a:pPr>
            <a:r>
              <a:rPr lang="pt-BR" dirty="0" smtClean="0"/>
              <a:t>As </a:t>
            </a:r>
            <a:r>
              <a:rPr lang="pt-BR" dirty="0"/>
              <a:t>contas: estoque de mercadorias, clientes e aplicações financeiras, </a:t>
            </a:r>
            <a:r>
              <a:rPr lang="pt-BR" dirty="0" smtClean="0"/>
              <a:t>são classificadas </a:t>
            </a:r>
            <a:r>
              <a:rPr lang="pt-BR" dirty="0"/>
              <a:t>como ativos circulantes no grupo de </a:t>
            </a:r>
            <a:r>
              <a:rPr lang="pt-BR" dirty="0" smtClean="0"/>
              <a:t>Disponibilidades.</a:t>
            </a:r>
          </a:p>
          <a:p>
            <a:pPr marL="453542" indent="-453542">
              <a:lnSpc>
                <a:spcPct val="120000"/>
              </a:lnSpc>
              <a:buAutoNum type="romanUcPeriod"/>
            </a:pPr>
            <a:r>
              <a:rPr lang="pt-BR" dirty="0" smtClean="0"/>
              <a:t>As </a:t>
            </a:r>
            <a:r>
              <a:rPr lang="pt-BR" dirty="0"/>
              <a:t>contas: terrenos, máquinas e equipamentos e depreciação </a:t>
            </a:r>
            <a:r>
              <a:rPr lang="pt-BR" dirty="0" smtClean="0"/>
              <a:t>acumuladas, são </a:t>
            </a:r>
            <a:r>
              <a:rPr lang="pt-BR" dirty="0"/>
              <a:t>classificadas no ativo não circulante, no subgrupo </a:t>
            </a:r>
            <a:r>
              <a:rPr lang="pt-BR" dirty="0" smtClean="0"/>
              <a:t>Investimentos.</a:t>
            </a:r>
          </a:p>
          <a:p>
            <a:pPr marL="453542" indent="-453542">
              <a:lnSpc>
                <a:spcPct val="120000"/>
              </a:lnSpc>
              <a:buAutoNum type="romanUcPeriod"/>
            </a:pPr>
            <a:r>
              <a:rPr lang="pt-BR" dirty="0" smtClean="0"/>
              <a:t>As </a:t>
            </a:r>
            <a:r>
              <a:rPr lang="pt-BR" dirty="0"/>
              <a:t>contas: marcas e patentes, direitos de uso do software e </a:t>
            </a:r>
            <a:r>
              <a:rPr lang="pt-BR" dirty="0" smtClean="0"/>
              <a:t>direitos autorais</a:t>
            </a:r>
            <a:r>
              <a:rPr lang="pt-BR" dirty="0"/>
              <a:t>, são classificadas no ativo não circulante, no subgrupo </a:t>
            </a:r>
            <a:r>
              <a:rPr lang="pt-BR" dirty="0" smtClean="0"/>
              <a:t>Intangível.</a:t>
            </a:r>
          </a:p>
          <a:p>
            <a:pPr marL="453542" indent="-453542">
              <a:lnSpc>
                <a:spcPct val="120000"/>
              </a:lnSpc>
              <a:buAutoNum type="romanUcPeriod"/>
            </a:pPr>
            <a:r>
              <a:rPr lang="pt-BR" dirty="0" smtClean="0"/>
              <a:t>As </a:t>
            </a:r>
            <a:r>
              <a:rPr lang="pt-BR" dirty="0"/>
              <a:t>contas: Despesas Antecipadas, Impostos a Recuperar e Bancos </a:t>
            </a:r>
            <a:r>
              <a:rPr lang="pt-BR" dirty="0" smtClean="0"/>
              <a:t>são classificadas </a:t>
            </a:r>
            <a:r>
              <a:rPr lang="pt-BR" dirty="0"/>
              <a:t>no ativo circulante.</a:t>
            </a:r>
          </a:p>
          <a:p>
            <a:pPr>
              <a:lnSpc>
                <a:spcPct val="120000"/>
              </a:lnSpc>
            </a:pPr>
            <a:endParaRPr lang="pt-B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Quais afirmativas são corretas?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7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Questão 2 - resposta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3542" indent="-453542">
              <a:lnSpc>
                <a:spcPct val="120000"/>
              </a:lnSpc>
              <a:buAutoNum type="romanUcPeriod"/>
            </a:pPr>
            <a:r>
              <a:rPr lang="pt-BR" dirty="0" smtClean="0"/>
              <a:t>As </a:t>
            </a:r>
            <a:r>
              <a:rPr lang="pt-BR" dirty="0"/>
              <a:t>contas: estoque de mercadorias, clientes e aplicações financeiras, </a:t>
            </a:r>
            <a:r>
              <a:rPr lang="pt-BR" dirty="0" smtClean="0"/>
              <a:t>são classificadas </a:t>
            </a:r>
            <a:r>
              <a:rPr lang="pt-BR" dirty="0"/>
              <a:t>como ativos circulantes no grupo de </a:t>
            </a:r>
            <a:r>
              <a:rPr lang="pt-BR" dirty="0" smtClean="0"/>
              <a:t>Disponibilidades. </a:t>
            </a:r>
            <a:r>
              <a:rPr lang="pt-BR" b="1" dirty="0" smtClean="0"/>
              <a:t>FALSO: no grupo disponibilidade temos as contas de caixa, banco e aplicações financeiras de curtíssimo prazo</a:t>
            </a:r>
            <a:endParaRPr lang="pt-BR" dirty="0" smtClean="0"/>
          </a:p>
          <a:p>
            <a:pPr marL="453542" indent="-453542">
              <a:lnSpc>
                <a:spcPct val="120000"/>
              </a:lnSpc>
              <a:buAutoNum type="romanUcPeriod"/>
            </a:pPr>
            <a:endParaRPr lang="pt-BR" dirty="0" smtClean="0"/>
          </a:p>
          <a:p>
            <a:pPr marL="453542" indent="-453542">
              <a:lnSpc>
                <a:spcPct val="120000"/>
              </a:lnSpc>
              <a:buAutoNum type="romanUcPeriod"/>
            </a:pPr>
            <a:r>
              <a:rPr lang="pt-BR" dirty="0" smtClean="0"/>
              <a:t>As </a:t>
            </a:r>
            <a:r>
              <a:rPr lang="pt-BR" dirty="0"/>
              <a:t>contas: terrenos, máquinas e equipamentos e depreciação </a:t>
            </a:r>
            <a:r>
              <a:rPr lang="pt-BR" dirty="0" smtClean="0"/>
              <a:t>acumuladas, são </a:t>
            </a:r>
            <a:r>
              <a:rPr lang="pt-BR" dirty="0"/>
              <a:t>classificadas no ativo não circulante, no subgrupo </a:t>
            </a:r>
            <a:r>
              <a:rPr lang="pt-BR" dirty="0" smtClean="0"/>
              <a:t>Investimentos. </a:t>
            </a:r>
            <a:r>
              <a:rPr lang="pt-BR" b="1" dirty="0" smtClean="0"/>
              <a:t>FALSO</a:t>
            </a:r>
            <a:r>
              <a:rPr lang="pt-BR" b="1" dirty="0"/>
              <a:t>: </a:t>
            </a:r>
            <a:r>
              <a:rPr lang="pt-BR" b="1" dirty="0" smtClean="0"/>
              <a:t>os itens estão localizadas no subgrupo imobilizado</a:t>
            </a:r>
            <a:endParaRPr lang="pt-BR" b="1" dirty="0"/>
          </a:p>
          <a:p>
            <a:pPr marL="453542" indent="-453542">
              <a:lnSpc>
                <a:spcPct val="120000"/>
              </a:lnSpc>
              <a:buAutoNum type="romanUcPeriod"/>
            </a:pPr>
            <a:endParaRPr lang="pt-BR" dirty="0" smtClean="0"/>
          </a:p>
          <a:p>
            <a:pPr marL="453542" indent="-453542">
              <a:lnSpc>
                <a:spcPct val="120000"/>
              </a:lnSpc>
              <a:buAutoNum type="romanUcPeriod"/>
            </a:pPr>
            <a:r>
              <a:rPr lang="pt-BR" dirty="0" smtClean="0"/>
              <a:t>As </a:t>
            </a:r>
            <a:r>
              <a:rPr lang="pt-BR" dirty="0"/>
              <a:t>contas: marcas e patentes, direitos de uso do software e </a:t>
            </a:r>
            <a:r>
              <a:rPr lang="pt-BR" dirty="0" smtClean="0"/>
              <a:t>direitos autorais</a:t>
            </a:r>
            <a:r>
              <a:rPr lang="pt-BR" dirty="0"/>
              <a:t>, são classificadas no ativo não circulante, no subgrupo </a:t>
            </a:r>
            <a:r>
              <a:rPr lang="pt-BR" dirty="0" smtClean="0"/>
              <a:t>Intangível. </a:t>
            </a:r>
            <a:r>
              <a:rPr lang="pt-BR" b="1" dirty="0" smtClean="0"/>
              <a:t>VERDADEIRO: como não possuem características físicas os itens são ativos intangíveis</a:t>
            </a:r>
          </a:p>
          <a:p>
            <a:pPr marL="453542" indent="-453542">
              <a:lnSpc>
                <a:spcPct val="120000"/>
              </a:lnSpc>
              <a:buAutoNum type="romanUcPeriod"/>
            </a:pPr>
            <a:endParaRPr lang="pt-BR" dirty="0" smtClean="0"/>
          </a:p>
          <a:p>
            <a:pPr marL="453542" indent="-453542">
              <a:lnSpc>
                <a:spcPct val="120000"/>
              </a:lnSpc>
              <a:buAutoNum type="romanUcPeriod"/>
            </a:pPr>
            <a:r>
              <a:rPr lang="pt-BR" dirty="0" smtClean="0"/>
              <a:t>As </a:t>
            </a:r>
            <a:r>
              <a:rPr lang="pt-BR" dirty="0"/>
              <a:t>contas: Despesas Antecipadas, Impostos a Recuperar e Bancos </a:t>
            </a:r>
            <a:r>
              <a:rPr lang="pt-BR" dirty="0" smtClean="0"/>
              <a:t>são classificadas </a:t>
            </a:r>
            <a:r>
              <a:rPr lang="pt-BR" dirty="0"/>
              <a:t>no ativo circulante</a:t>
            </a:r>
            <a:r>
              <a:rPr lang="pt-BR" dirty="0" smtClean="0"/>
              <a:t>. </a:t>
            </a:r>
            <a:r>
              <a:rPr lang="pt-BR" b="1" dirty="0" smtClean="0"/>
              <a:t>VERDADEIRO: como representam direitos, estão no ativo circulante</a:t>
            </a:r>
            <a:endParaRPr lang="pt-BR" dirty="0"/>
          </a:p>
          <a:p>
            <a:endParaRPr lang="pt-BR" dirty="0" smtClean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Questão 3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/>
              <a:t>O plano de contas é indispensável para qualquer tipo de empresa. </a:t>
            </a:r>
            <a:r>
              <a:rPr lang="pt-BR" dirty="0" smtClean="0"/>
              <a:t>Ele serve </a:t>
            </a:r>
            <a:r>
              <a:rPr lang="pt-BR" dirty="0"/>
              <a:t>para uniformizar e estruturar as contas com a finalidade de </a:t>
            </a:r>
            <a:r>
              <a:rPr lang="pt-BR" dirty="0" smtClean="0"/>
              <a:t>facilitar o </a:t>
            </a:r>
            <a:r>
              <a:rPr lang="pt-BR" dirty="0"/>
              <a:t>registro dos fatos contábeis e, como consequência, produzir </a:t>
            </a:r>
            <a:r>
              <a:rPr lang="pt-BR" dirty="0" smtClean="0"/>
              <a:t>relatórios padronizados </a:t>
            </a:r>
            <a:r>
              <a:rPr lang="pt-BR" dirty="0"/>
              <a:t>e de acordo com nossa legislação</a:t>
            </a:r>
            <a:r>
              <a:rPr lang="pt-BR" dirty="0" smtClean="0"/>
              <a:t>. Diante </a:t>
            </a:r>
            <a:r>
              <a:rPr lang="pt-BR" dirty="0"/>
              <a:t>do contexto apresentado, avalie as seguintes asserções e a </a:t>
            </a:r>
            <a:r>
              <a:rPr lang="pt-BR" dirty="0" smtClean="0"/>
              <a:t>relação proposta </a:t>
            </a:r>
            <a:r>
              <a:rPr lang="pt-BR" dirty="0"/>
              <a:t>entre elas:</a:t>
            </a:r>
          </a:p>
          <a:p>
            <a:pPr marL="0" indent="0">
              <a:lnSpc>
                <a:spcPct val="120000"/>
              </a:lnSpc>
              <a:buNone/>
            </a:pPr>
            <a:endParaRPr lang="pt-BR" dirty="0"/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(I) Na </a:t>
            </a:r>
            <a:r>
              <a:rPr lang="pt-BR" dirty="0"/>
              <a:t>elaboração do plano de contas, o contador deve verificar o porte e </a:t>
            </a:r>
            <a:r>
              <a:rPr lang="pt-BR" dirty="0" smtClean="0"/>
              <a:t>o ramo </a:t>
            </a:r>
            <a:r>
              <a:rPr lang="pt-BR" dirty="0"/>
              <a:t>da empresa, além de observar a legislação.</a:t>
            </a:r>
          </a:p>
          <a:p>
            <a:pPr marL="0" indent="0">
              <a:lnSpc>
                <a:spcPct val="120000"/>
              </a:lnSpc>
              <a:buNone/>
            </a:pPr>
            <a:endParaRPr lang="pt-B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PORQUE</a:t>
            </a:r>
            <a:endParaRPr lang="pt-BR" dirty="0"/>
          </a:p>
          <a:p>
            <a:pPr marL="0" indent="0">
              <a:lnSpc>
                <a:spcPct val="120000"/>
              </a:lnSpc>
              <a:buNone/>
            </a:pPr>
            <a:endParaRPr lang="pt-B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(</a:t>
            </a:r>
            <a:r>
              <a:rPr lang="pt-BR" dirty="0" smtClean="0"/>
              <a:t>II) </a:t>
            </a:r>
            <a:r>
              <a:rPr lang="pt-BR" dirty="0"/>
              <a:t>A função do plano de contas é garantir o registro dos fatos contábeis </a:t>
            </a:r>
            <a:r>
              <a:rPr lang="pt-BR" dirty="0" smtClean="0"/>
              <a:t>de forma </a:t>
            </a:r>
            <a:r>
              <a:rPr lang="pt-BR" dirty="0"/>
              <a:t>correta e de acordo com as necessidades dos usuários</a:t>
            </a:r>
            <a:r>
              <a:rPr lang="pt-BR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pt-BR" dirty="0"/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A respeito dessas asserções, assinale a alternativa correta</a:t>
            </a:r>
            <a:r>
              <a:rPr lang="pt-BR" dirty="0" smtClean="0"/>
              <a:t>:</a:t>
            </a:r>
          </a:p>
          <a:p>
            <a:pPr marL="0" indent="0">
              <a:lnSpc>
                <a:spcPct val="120000"/>
              </a:lnSpc>
              <a:buNone/>
            </a:pPr>
            <a:endParaRPr lang="pt-BR" dirty="0"/>
          </a:p>
          <a:p>
            <a:pPr marL="408188" indent="-408188">
              <a:lnSpc>
                <a:spcPct val="120000"/>
              </a:lnSpc>
              <a:buAutoNum type="alphaLcParenR"/>
            </a:pPr>
            <a:r>
              <a:rPr lang="pt-BR" dirty="0" smtClean="0"/>
              <a:t>As </a:t>
            </a:r>
            <a:r>
              <a:rPr lang="pt-BR" dirty="0"/>
              <a:t>asserções I e II são proposições verdadeiras, e a II é uma </a:t>
            </a:r>
            <a:r>
              <a:rPr lang="pt-BR" dirty="0" smtClean="0"/>
              <a:t>justificativa da I.</a:t>
            </a:r>
          </a:p>
          <a:p>
            <a:pPr marL="408188" indent="-408188">
              <a:lnSpc>
                <a:spcPct val="120000"/>
              </a:lnSpc>
              <a:buAutoNum type="alphaLcParenR"/>
            </a:pPr>
            <a:r>
              <a:rPr lang="pt-BR" dirty="0" smtClean="0"/>
              <a:t>As </a:t>
            </a:r>
            <a:r>
              <a:rPr lang="pt-BR" dirty="0"/>
              <a:t>asserções I e II são proposições verdadeiras, mas a II não é </a:t>
            </a:r>
            <a:r>
              <a:rPr lang="pt-BR" dirty="0" smtClean="0"/>
              <a:t>uma justificativa </a:t>
            </a:r>
            <a:r>
              <a:rPr lang="pt-BR" dirty="0"/>
              <a:t>da </a:t>
            </a:r>
            <a:r>
              <a:rPr lang="pt-BR" dirty="0" smtClean="0"/>
              <a:t>I.</a:t>
            </a:r>
          </a:p>
          <a:p>
            <a:pPr marL="408188" indent="-408188">
              <a:lnSpc>
                <a:spcPct val="120000"/>
              </a:lnSpc>
              <a:buAutoNum type="alphaLcParenR"/>
            </a:pPr>
            <a:r>
              <a:rPr lang="pt-BR" dirty="0" smtClean="0"/>
              <a:t>A </a:t>
            </a:r>
            <a:r>
              <a:rPr lang="pt-BR" dirty="0"/>
              <a:t>asserção I é uma proposição verdadeira, e a II é uma proposição </a:t>
            </a:r>
            <a:r>
              <a:rPr lang="pt-BR" dirty="0" smtClean="0"/>
              <a:t>falsa.</a:t>
            </a:r>
          </a:p>
          <a:p>
            <a:pPr marL="408188" indent="-408188">
              <a:lnSpc>
                <a:spcPct val="120000"/>
              </a:lnSpc>
              <a:buAutoNum type="alphaLcParenR"/>
            </a:pPr>
            <a:r>
              <a:rPr lang="pt-BR" dirty="0" smtClean="0"/>
              <a:t>A </a:t>
            </a:r>
            <a:r>
              <a:rPr lang="pt-BR" dirty="0"/>
              <a:t>asserção I é uma proposição falsa, e a II é uma proposição </a:t>
            </a:r>
            <a:r>
              <a:rPr lang="pt-BR" dirty="0" smtClean="0"/>
              <a:t>verdadeira.</a:t>
            </a:r>
          </a:p>
          <a:p>
            <a:pPr marL="408188" indent="-408188">
              <a:lnSpc>
                <a:spcPct val="120000"/>
              </a:lnSpc>
              <a:buAutoNum type="alphaLcParenR"/>
            </a:pPr>
            <a:r>
              <a:rPr lang="pt-BR" dirty="0" smtClean="0"/>
              <a:t>As </a:t>
            </a:r>
            <a:r>
              <a:rPr lang="pt-BR" dirty="0"/>
              <a:t>asserções I e II são proposições falsas.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9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Questão 3 - resolução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/>
              <a:t>O plano de contas é indispensável para qualquer tipo de empresa. </a:t>
            </a:r>
            <a:r>
              <a:rPr lang="pt-BR" dirty="0" smtClean="0"/>
              <a:t>Ele serve </a:t>
            </a:r>
            <a:r>
              <a:rPr lang="pt-BR" dirty="0"/>
              <a:t>para uniformizar e estruturar as contas com a finalidade de </a:t>
            </a:r>
            <a:r>
              <a:rPr lang="pt-BR" dirty="0" smtClean="0"/>
              <a:t>facilitar o </a:t>
            </a:r>
            <a:r>
              <a:rPr lang="pt-BR" dirty="0"/>
              <a:t>registro dos fatos contábeis e, como consequência, produzir </a:t>
            </a:r>
            <a:r>
              <a:rPr lang="pt-BR" dirty="0" smtClean="0"/>
              <a:t>relatórios padronizados </a:t>
            </a:r>
            <a:r>
              <a:rPr lang="pt-BR" dirty="0"/>
              <a:t>e de acordo com nossa legislação</a:t>
            </a:r>
            <a:r>
              <a:rPr lang="pt-BR" dirty="0" smtClean="0"/>
              <a:t>. Diante </a:t>
            </a:r>
            <a:r>
              <a:rPr lang="pt-BR" dirty="0"/>
              <a:t>do contexto apresentado, avalie as seguintes asserções e a </a:t>
            </a:r>
            <a:r>
              <a:rPr lang="pt-BR" dirty="0" smtClean="0"/>
              <a:t>relação proposta </a:t>
            </a:r>
            <a:r>
              <a:rPr lang="pt-BR" dirty="0"/>
              <a:t>entre elas:</a:t>
            </a:r>
          </a:p>
          <a:p>
            <a:pPr marL="0" indent="0">
              <a:lnSpc>
                <a:spcPct val="120000"/>
              </a:lnSpc>
              <a:buNone/>
            </a:pPr>
            <a:endParaRPr lang="pt-BR" dirty="0"/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(I) Na </a:t>
            </a:r>
            <a:r>
              <a:rPr lang="pt-BR" dirty="0"/>
              <a:t>elaboração do plano de contas, o contador deve verificar o porte e </a:t>
            </a:r>
            <a:r>
              <a:rPr lang="pt-BR" dirty="0" smtClean="0"/>
              <a:t>o ramo </a:t>
            </a:r>
            <a:r>
              <a:rPr lang="pt-BR" dirty="0"/>
              <a:t>da empresa, além de observar a legislação.</a:t>
            </a:r>
          </a:p>
          <a:p>
            <a:pPr marL="0" indent="0">
              <a:lnSpc>
                <a:spcPct val="120000"/>
              </a:lnSpc>
              <a:buNone/>
            </a:pPr>
            <a:endParaRPr lang="pt-B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/>
              <a:t>PORQUE</a:t>
            </a:r>
            <a:endParaRPr lang="pt-BR" dirty="0"/>
          </a:p>
          <a:p>
            <a:pPr marL="0" indent="0">
              <a:lnSpc>
                <a:spcPct val="120000"/>
              </a:lnSpc>
              <a:buNone/>
            </a:pPr>
            <a:endParaRPr lang="pt-B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(</a:t>
            </a:r>
            <a:r>
              <a:rPr lang="pt-BR" dirty="0" smtClean="0"/>
              <a:t>II) </a:t>
            </a:r>
            <a:r>
              <a:rPr lang="pt-BR" dirty="0"/>
              <a:t>A função do plano de contas é garantir o registro dos fatos contábeis </a:t>
            </a:r>
            <a:r>
              <a:rPr lang="pt-BR" dirty="0" smtClean="0"/>
              <a:t>de forma </a:t>
            </a:r>
            <a:r>
              <a:rPr lang="pt-BR" dirty="0"/>
              <a:t>correta e de acordo com as necessidades dos usuários</a:t>
            </a:r>
            <a:r>
              <a:rPr lang="pt-BR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pt-BR" dirty="0"/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A respeito dessas asserções, assinale a alternativa correta:</a:t>
            </a:r>
          </a:p>
          <a:p>
            <a:pPr marL="0" indent="0">
              <a:lnSpc>
                <a:spcPct val="120000"/>
              </a:lnSpc>
              <a:buNone/>
            </a:pPr>
            <a:endParaRPr lang="pt-BR" dirty="0" smtClean="0"/>
          </a:p>
          <a:p>
            <a:pPr marL="408188" indent="-408188">
              <a:lnSpc>
                <a:spcPct val="120000"/>
              </a:lnSpc>
              <a:buAutoNum type="alphaLcParenR"/>
            </a:pPr>
            <a:r>
              <a:rPr lang="pt-BR" b="1" dirty="0" smtClean="0"/>
              <a:t>As </a:t>
            </a:r>
            <a:r>
              <a:rPr lang="pt-BR" b="1" dirty="0"/>
              <a:t>asserções I e II são proposições verdadeiras, e a II é uma </a:t>
            </a:r>
            <a:r>
              <a:rPr lang="pt-BR" b="1" dirty="0" smtClean="0"/>
              <a:t>justificativa da I.</a:t>
            </a:r>
          </a:p>
          <a:p>
            <a:pPr marL="408188" indent="-408188">
              <a:lnSpc>
                <a:spcPct val="120000"/>
              </a:lnSpc>
              <a:buAutoNum type="alphaLcParenR"/>
            </a:pPr>
            <a:r>
              <a:rPr lang="pt-BR" dirty="0" smtClean="0"/>
              <a:t>As </a:t>
            </a:r>
            <a:r>
              <a:rPr lang="pt-BR" dirty="0"/>
              <a:t>asserções I e II são proposições verdadeiras, mas a II não é </a:t>
            </a:r>
            <a:r>
              <a:rPr lang="pt-BR" dirty="0" smtClean="0"/>
              <a:t>uma justificativa </a:t>
            </a:r>
            <a:r>
              <a:rPr lang="pt-BR" dirty="0"/>
              <a:t>da </a:t>
            </a:r>
            <a:r>
              <a:rPr lang="pt-BR" dirty="0" smtClean="0"/>
              <a:t>I.</a:t>
            </a:r>
          </a:p>
          <a:p>
            <a:pPr marL="408188" indent="-408188">
              <a:lnSpc>
                <a:spcPct val="120000"/>
              </a:lnSpc>
              <a:buAutoNum type="alphaLcParenR"/>
            </a:pPr>
            <a:r>
              <a:rPr lang="pt-BR" dirty="0" smtClean="0"/>
              <a:t>A </a:t>
            </a:r>
            <a:r>
              <a:rPr lang="pt-BR" dirty="0"/>
              <a:t>asserção I é uma proposição verdadeira, e a II é uma proposição </a:t>
            </a:r>
            <a:r>
              <a:rPr lang="pt-BR" dirty="0" smtClean="0"/>
              <a:t>falsa.</a:t>
            </a:r>
          </a:p>
          <a:p>
            <a:pPr marL="408188" indent="-408188">
              <a:lnSpc>
                <a:spcPct val="120000"/>
              </a:lnSpc>
              <a:buAutoNum type="alphaLcParenR"/>
            </a:pPr>
            <a:r>
              <a:rPr lang="pt-BR" dirty="0" smtClean="0"/>
              <a:t>A </a:t>
            </a:r>
            <a:r>
              <a:rPr lang="pt-BR" dirty="0"/>
              <a:t>asserção I é uma proposição falsa, e a II é uma proposição </a:t>
            </a:r>
            <a:r>
              <a:rPr lang="pt-BR" dirty="0" smtClean="0"/>
              <a:t>verdadeira.</a:t>
            </a:r>
          </a:p>
          <a:p>
            <a:pPr marL="408188" indent="-408188">
              <a:lnSpc>
                <a:spcPct val="120000"/>
              </a:lnSpc>
              <a:buAutoNum type="alphaLcParenR"/>
            </a:pPr>
            <a:r>
              <a:rPr lang="pt-BR" dirty="0" smtClean="0"/>
              <a:t>As </a:t>
            </a:r>
            <a:r>
              <a:rPr lang="pt-BR" dirty="0"/>
              <a:t>asserções I e II são proposições falsas.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0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205734"/>
            <a:ext cx="899996" cy="4700956"/>
          </a:xfrm>
          <a:noFill/>
        </p:spPr>
        <p:txBody>
          <a:bodyPr vert="vert270">
            <a:noAutofit/>
          </a:bodyPr>
          <a:lstStyle/>
          <a:p>
            <a:r>
              <a:rPr lang="pt-BR" sz="4400" b="1" dirty="0" smtClean="0"/>
              <a:t>Exemplo – Balanço</a:t>
            </a:r>
            <a:endParaRPr lang="pt-BR" sz="4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22" y="205734"/>
            <a:ext cx="7653152" cy="4726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Demonstração do resultado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Seção 2.2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97F6-EF51-46F1-863C-01A2AFDBBF7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59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4000" b="1" dirty="0"/>
              <a:t>DRE - livro institucional  </a:t>
            </a:r>
            <a:r>
              <a:rPr lang="pt-BR" sz="4000" b="1" dirty="0" smtClean="0"/>
              <a:t>p. 81-82</a:t>
            </a:r>
            <a:endParaRPr lang="pt-BR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9" y="1315417"/>
            <a:ext cx="4365843" cy="356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77" y="1079747"/>
            <a:ext cx="4427216" cy="394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sz="4400" b="1" dirty="0" smtClean="0"/>
              <a:t>Demonstração do Resultado</a:t>
            </a:r>
            <a:endParaRPr lang="pt-BR" sz="4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t-BR" b="1" dirty="0" smtClean="0"/>
              <a:t>Demonstração </a:t>
            </a:r>
            <a:r>
              <a:rPr lang="pt-BR" b="1" dirty="0"/>
              <a:t>do </a:t>
            </a:r>
            <a:r>
              <a:rPr lang="pt-BR" b="1" dirty="0" smtClean="0"/>
              <a:t>resultado: </a:t>
            </a:r>
            <a:r>
              <a:rPr lang="pt-BR" dirty="0" smtClean="0"/>
              <a:t>É um demonstrativo </a:t>
            </a:r>
            <a:r>
              <a:rPr lang="pt-BR" dirty="0"/>
              <a:t>contábil </a:t>
            </a:r>
            <a:r>
              <a:rPr lang="pt-BR" dirty="0" smtClean="0"/>
              <a:t>que evidencia </a:t>
            </a:r>
            <a:r>
              <a:rPr lang="pt-BR" dirty="0"/>
              <a:t>o resultado econômico (lucro ou prejuízo) de </a:t>
            </a:r>
            <a:r>
              <a:rPr lang="pt-BR" dirty="0" smtClean="0"/>
              <a:t>uma organização</a:t>
            </a:r>
            <a:r>
              <a:rPr lang="pt-BR" dirty="0"/>
              <a:t>, durante um determinado período, ou seja, durante </a:t>
            </a:r>
            <a:r>
              <a:rPr lang="pt-BR" dirty="0" smtClean="0"/>
              <a:t>o exercício social (geralmente anual).</a:t>
            </a:r>
            <a:endParaRPr lang="pt-BR" dirty="0"/>
          </a:p>
          <a:p>
            <a:pPr>
              <a:lnSpc>
                <a:spcPct val="120000"/>
              </a:lnSpc>
            </a:pP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dirty="0" smtClean="0"/>
              <a:t>Sua demonstração é obrigatória de acordo com a </a:t>
            </a:r>
            <a:r>
              <a:rPr lang="pt-BR" dirty="0"/>
              <a:t>Lei nº 6.404/76, atualizada pelas </a:t>
            </a:r>
            <a:r>
              <a:rPr lang="pt-BR" dirty="0" smtClean="0"/>
              <a:t>Leis nº </a:t>
            </a:r>
            <a:r>
              <a:rPr lang="pt-BR" dirty="0"/>
              <a:t>11.638/07 e nº 11.941/09, no artigo 176, item III.</a:t>
            </a:r>
          </a:p>
          <a:p>
            <a:pPr>
              <a:lnSpc>
                <a:spcPct val="120000"/>
              </a:lnSpc>
            </a:pPr>
            <a:endParaRPr lang="pt-BR" dirty="0" smtClean="0"/>
          </a:p>
          <a:p>
            <a:pPr>
              <a:lnSpc>
                <a:spcPct val="120000"/>
              </a:lnSpc>
            </a:pPr>
            <a:r>
              <a:rPr lang="pt-BR" dirty="0" smtClean="0"/>
              <a:t>Basicamente</a:t>
            </a:r>
            <a:r>
              <a:rPr lang="pt-BR" dirty="0"/>
              <a:t>, a demonstração de resultado </a:t>
            </a:r>
            <a:r>
              <a:rPr lang="pt-BR" dirty="0" smtClean="0"/>
              <a:t>apresenta as receitas, custos e despesas de um determinado </a:t>
            </a:r>
            <a:r>
              <a:rPr lang="pt-BR" dirty="0"/>
              <a:t>período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6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pt-BR" sz="2800" b="1" dirty="0"/>
              <a:t>Demonstração do Resultado – regime de competência</a:t>
            </a:r>
            <a:endParaRPr lang="pt-BR" sz="28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/>
              <a:t>Competência: </a:t>
            </a:r>
            <a:r>
              <a:rPr lang="pt-BR" dirty="0" smtClean="0"/>
              <a:t>No </a:t>
            </a:r>
            <a:r>
              <a:rPr lang="pt-BR" dirty="0"/>
              <a:t>art. 187 da Lei nº 6.404/76, lei das S.A</a:t>
            </a:r>
            <a:r>
              <a:rPr lang="pt-BR" dirty="0" smtClean="0"/>
              <a:t>., é </a:t>
            </a:r>
            <a:r>
              <a:rPr lang="pt-BR" dirty="0"/>
              <a:t>determinada a utilização do princípio da competência para </a:t>
            </a:r>
            <a:r>
              <a:rPr lang="pt-BR" dirty="0" smtClean="0"/>
              <a:t>as contas </a:t>
            </a:r>
            <a:r>
              <a:rPr lang="pt-BR" dirty="0"/>
              <a:t>de resultado.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que é princípio da competência</a:t>
            </a:r>
            <a:r>
              <a:rPr lang="pt-BR" dirty="0" smtClean="0"/>
              <a:t>?</a:t>
            </a:r>
          </a:p>
          <a:p>
            <a:endParaRPr lang="pt-BR" dirty="0"/>
          </a:p>
          <a:p>
            <a:pPr lvl="1"/>
            <a:r>
              <a:rPr lang="pt-BR" dirty="0"/>
              <a:t>O princípio ou regime da competência determina o registro dos </a:t>
            </a:r>
            <a:r>
              <a:rPr lang="pt-BR" dirty="0" smtClean="0"/>
              <a:t>fatos contábeis </a:t>
            </a:r>
            <a:r>
              <a:rPr lang="pt-BR" dirty="0"/>
              <a:t>a partir do fato gerador, independente do pagamento (</a:t>
            </a:r>
            <a:r>
              <a:rPr lang="pt-BR" dirty="0" smtClean="0"/>
              <a:t>no caso </a:t>
            </a:r>
            <a:r>
              <a:rPr lang="pt-BR" dirty="0"/>
              <a:t>dos custos e despesas) e recebimento (no caso das receitas</a:t>
            </a:r>
            <a:r>
              <a:rPr lang="pt-BR" dirty="0" smtClean="0"/>
              <a:t>).</a:t>
            </a:r>
          </a:p>
          <a:p>
            <a:pPr lvl="1"/>
            <a:endParaRPr lang="pt-BR" dirty="0"/>
          </a:p>
          <a:p>
            <a:r>
              <a:rPr lang="pt-BR" dirty="0" smtClean="0"/>
              <a:t>Assimile que: </a:t>
            </a:r>
            <a:r>
              <a:rPr lang="pt-BR" b="1" dirty="0" smtClean="0"/>
              <a:t>O </a:t>
            </a:r>
            <a:r>
              <a:rPr lang="pt-BR" b="1" dirty="0"/>
              <a:t>princípio da competência não verifica a data de pagamento </a:t>
            </a:r>
            <a:r>
              <a:rPr lang="pt-BR" b="1" dirty="0" smtClean="0"/>
              <a:t>ou recebimento</a:t>
            </a:r>
            <a:r>
              <a:rPr lang="pt-BR" b="1" dirty="0"/>
              <a:t>, mas sim o fato gerador.</a:t>
            </a:r>
            <a:endParaRPr lang="pt-BR" b="1" dirty="0" smtClean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2 | Demonstrações contábeis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DDCB-B80A-4AAA-8C7B-D3DEAF70919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5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4050</Words>
  <Application>Microsoft Office PowerPoint</Application>
  <PresentationFormat>Apresentação na tela (16:9)</PresentationFormat>
  <Paragraphs>452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Contabilidade Introdutória</vt:lpstr>
      <vt:lpstr>Demonstrações contábeis</vt:lpstr>
      <vt:lpstr>Balanço Patrimonial</vt:lpstr>
      <vt:lpstr>Estrutura do Balanço Patrimonial</vt:lpstr>
      <vt:lpstr>Exemplo – Balanço</vt:lpstr>
      <vt:lpstr>Demonstração do resultado</vt:lpstr>
      <vt:lpstr>DRE - livro institucional  p. 81-82</vt:lpstr>
      <vt:lpstr>Demonstração do Resultado</vt:lpstr>
      <vt:lpstr>Demonstração do Resultado – regime de competência</vt:lpstr>
      <vt:lpstr>Demonstração do Resultado – regime de competência</vt:lpstr>
      <vt:lpstr>Demonstração do Resultado – regime de caixa</vt:lpstr>
      <vt:lpstr>Demonstração do Resultado – grupos de contas</vt:lpstr>
      <vt:lpstr>Demonstração do Resultado – grupos de contas</vt:lpstr>
      <vt:lpstr>Demonstração do Resultado – atividade CMV</vt:lpstr>
      <vt:lpstr>Demonstração do Resultado – atividade CMV</vt:lpstr>
      <vt:lpstr>Demonstração do Resultado – grupos de contas</vt:lpstr>
      <vt:lpstr>Demonstração do Resultado – grupos de contas</vt:lpstr>
      <vt:lpstr>Demonstração do Resultado – grupos de contas</vt:lpstr>
      <vt:lpstr>Demonstração do Resultado – grupos de contas</vt:lpstr>
      <vt:lpstr>Demonstração do Resultado – grupos de contas</vt:lpstr>
      <vt:lpstr>Demonstração do Resultado – grupos de contas</vt:lpstr>
      <vt:lpstr>DRE: estrutura e exemplo</vt:lpstr>
      <vt:lpstr>Exemplo de DRE com base nos dados contábeis apresentados</vt:lpstr>
      <vt:lpstr>Plano de contas</vt:lpstr>
      <vt:lpstr>Contas</vt:lpstr>
      <vt:lpstr>Contas</vt:lpstr>
      <vt:lpstr>Plano de Contas – Conceito + formal</vt:lpstr>
      <vt:lpstr>Plano de Contas – Conceito + formal</vt:lpstr>
      <vt:lpstr>Plano de Contas</vt:lpstr>
      <vt:lpstr>Plano de Contas</vt:lpstr>
      <vt:lpstr>Plano de Contas Simplificado – contas patrimoniais</vt:lpstr>
      <vt:lpstr>Plano de Contas Simplificado – contas patrimoniais</vt:lpstr>
      <vt:lpstr>Contas sintéticas e Contas analíticas</vt:lpstr>
      <vt:lpstr>Exemplo – Plano de contas – Balanço </vt:lpstr>
      <vt:lpstr>Exemplo – Plano de contas - Balanço</vt:lpstr>
      <vt:lpstr>Exemplo – Plano de contas – DRE </vt:lpstr>
      <vt:lpstr>Exemplo – Plano de contas – DRE </vt:lpstr>
      <vt:lpstr>Atividade</vt:lpstr>
      <vt:lpstr>Atividade - resolução</vt:lpstr>
      <vt:lpstr>Questão 1</vt:lpstr>
      <vt:lpstr>Questão 1 - resposta</vt:lpstr>
      <vt:lpstr>Questão 2</vt:lpstr>
      <vt:lpstr>Questão 2 - resposta</vt:lpstr>
      <vt:lpstr>Questão 3</vt:lpstr>
      <vt:lpstr>Questão 3 - resolução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Microeconomia</dc:title>
  <dc:creator>Diego Fernandes Emiliano Silva</dc:creator>
  <cp:lastModifiedBy>Diego Fernandes Emiliano Silva</cp:lastModifiedBy>
  <cp:revision>134</cp:revision>
  <dcterms:created xsi:type="dcterms:W3CDTF">2019-02-06T19:16:14Z</dcterms:created>
  <dcterms:modified xsi:type="dcterms:W3CDTF">2020-09-16T02:24:21Z</dcterms:modified>
</cp:coreProperties>
</file>