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3"/>
  </p:notesMasterIdLst>
  <p:handoutMasterIdLst>
    <p:handoutMasterId r:id="rId44"/>
  </p:handoutMasterIdLst>
  <p:sldIdLst>
    <p:sldId id="353" r:id="rId2"/>
    <p:sldId id="354" r:id="rId3"/>
    <p:sldId id="319" r:id="rId4"/>
    <p:sldId id="355" r:id="rId5"/>
    <p:sldId id="322" r:id="rId6"/>
    <p:sldId id="323" r:id="rId7"/>
    <p:sldId id="366" r:id="rId8"/>
    <p:sldId id="324" r:id="rId9"/>
    <p:sldId id="367" r:id="rId10"/>
    <p:sldId id="325" r:id="rId11"/>
    <p:sldId id="326" r:id="rId12"/>
    <p:sldId id="327" r:id="rId13"/>
    <p:sldId id="356" r:id="rId14"/>
    <p:sldId id="357" r:id="rId15"/>
    <p:sldId id="329" r:id="rId16"/>
    <p:sldId id="358" r:id="rId17"/>
    <p:sldId id="330" r:id="rId18"/>
    <p:sldId id="331" r:id="rId19"/>
    <p:sldId id="332" r:id="rId20"/>
    <p:sldId id="333" r:id="rId21"/>
    <p:sldId id="359" r:id="rId22"/>
    <p:sldId id="360" r:id="rId23"/>
    <p:sldId id="337" r:id="rId24"/>
    <p:sldId id="338" r:id="rId25"/>
    <p:sldId id="339" r:id="rId26"/>
    <p:sldId id="340" r:id="rId27"/>
    <p:sldId id="361" r:id="rId28"/>
    <p:sldId id="341" r:id="rId29"/>
    <p:sldId id="362" r:id="rId30"/>
    <p:sldId id="342" r:id="rId31"/>
    <p:sldId id="343" r:id="rId32"/>
    <p:sldId id="344" r:id="rId33"/>
    <p:sldId id="363" r:id="rId34"/>
    <p:sldId id="345" r:id="rId35"/>
    <p:sldId id="365" r:id="rId36"/>
    <p:sldId id="364" r:id="rId37"/>
    <p:sldId id="348" r:id="rId38"/>
    <p:sldId id="349" r:id="rId39"/>
    <p:sldId id="350" r:id="rId40"/>
    <p:sldId id="351" r:id="rId41"/>
    <p:sldId id="352" r:id="rId42"/>
  </p:sldIdLst>
  <p:sldSz cx="11522075" cy="6480175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é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EC20E35-A176-4012-BC5E-935CFFF8708E}" styleName="Estilo Médio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A488322-F2BA-4B5B-9748-0D474271808F}" styleName="Estilo Médio 3 - Ênfase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93D81CF-94F2-401A-BA57-92F5A7B2D0C5}" styleName="Estilo Médio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9DCAF9ED-07DC-4A11-8D7F-57B35C25682E}" styleName="Estilo Médio 1 - Ênfase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940675A-B579-460E-94D1-54222C63F5DA}" styleName="Nenhum Estilo, Grade de Tabe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Estilo Clar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9D7B26C5-4107-4FEC-AEDC-1716B250A1EF}" styleName="Estilo Cl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D5ABB26-0587-4C30-8999-92F81FD0307C}" styleName="Nenhum Estilo, Nenhuma Grad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7" d="100"/>
          <a:sy n="117" d="100"/>
        </p:scale>
        <p:origin x="-564" y="-96"/>
      </p:cViewPr>
      <p:guideLst>
        <p:guide orient="horz" pos="2041"/>
        <p:guide pos="3629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Relationship Id="rId48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6D0009-5CBE-4AA2-A02F-55C7AB1E572E}" type="datetimeFigureOut">
              <a:rPr lang="pt-BR" smtClean="0"/>
              <a:t>14/09/2020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AF5196-1C6F-4D9A-94D0-6A0D47DF5B0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2243997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F55B3D-7485-4197-B531-A14A818A5BED}" type="datetimeFigureOut">
              <a:rPr lang="pt-BR" smtClean="0"/>
              <a:t>14/09/2020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6C5180-B6D6-4F95-9E5B-DF2B972F782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8664704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864156" y="2013055"/>
            <a:ext cx="9793764" cy="1389038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728311" y="3672099"/>
            <a:ext cx="8065453" cy="165604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2 | Precificação de ativos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897F6-EF51-46F1-863C-01A2AFDBBF7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406443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2 | Precificação de ativos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897F6-EF51-46F1-863C-01A2AFDBBF7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666342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353504" y="259508"/>
            <a:ext cx="2592467" cy="5529149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576104" y="259508"/>
            <a:ext cx="7585366" cy="5529149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2 | Precificação de ativos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897F6-EF51-46F1-863C-01A2AFDBBF7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206580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2 | Precificação de ativos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897F6-EF51-46F1-863C-01A2AFDBBF7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145679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0164" y="4164113"/>
            <a:ext cx="9793764" cy="128703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910164" y="2746575"/>
            <a:ext cx="9793764" cy="1417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2 | Precificação de ativos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897F6-EF51-46F1-863C-01A2AFDBBF7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787598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576104" y="1512041"/>
            <a:ext cx="5088916" cy="42766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857055" y="1512041"/>
            <a:ext cx="5088916" cy="42766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2 | Precificação de ativos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897F6-EF51-46F1-863C-01A2AFDBBF7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399814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76104" y="1450540"/>
            <a:ext cx="5090917" cy="6045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76104" y="2055056"/>
            <a:ext cx="5090917" cy="373360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5853055" y="1450540"/>
            <a:ext cx="5092917" cy="6045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5853055" y="2055056"/>
            <a:ext cx="5092917" cy="373360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2 | Precificação de ativos</a:t>
            </a:r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897F6-EF51-46F1-863C-01A2AFDBBF7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972722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2 | Precificação de ativos</a:t>
            </a:r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897F6-EF51-46F1-863C-01A2AFDBBF7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435148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2 | Precificação de ativos</a:t>
            </a:r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897F6-EF51-46F1-863C-01A2AFDBBF7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773959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76105" y="258007"/>
            <a:ext cx="3790683" cy="109803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04811" y="258007"/>
            <a:ext cx="6441160" cy="55306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576105" y="1356037"/>
            <a:ext cx="3790683" cy="443262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2 | Precificação de ativos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897F6-EF51-46F1-863C-01A2AFDBBF7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013796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58407" y="4536122"/>
            <a:ext cx="6913245" cy="53551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2258407" y="579016"/>
            <a:ext cx="6913245" cy="388810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2258407" y="5071637"/>
            <a:ext cx="6913245" cy="76052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2 | Precificação de ativos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897F6-EF51-46F1-863C-01A2AFDBBF7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185235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576104" y="259508"/>
            <a:ext cx="10369868" cy="108002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76104" y="1512041"/>
            <a:ext cx="10369868" cy="42766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576104" y="6006163"/>
            <a:ext cx="2688484" cy="3450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t-BR" smtClean="0"/>
              <a:t>Unidade 2 | Precificação de ativos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936709" y="6006163"/>
            <a:ext cx="3648657" cy="3450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257487" y="6006163"/>
            <a:ext cx="2688484" cy="3450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3897F6-EF51-46F1-863C-01A2AFDBBF7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06275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0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4.png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0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0.png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0.pn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0.png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b="1" dirty="0" smtClean="0"/>
              <a:t>Mercado de Capitais</a:t>
            </a:r>
            <a:endParaRPr lang="pt-BR" b="1" dirty="0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pt-BR" sz="4000" dirty="0" smtClean="0"/>
              <a:t>Prof. Diego Fernandes Emiliano Silva</a:t>
            </a:r>
            <a:endParaRPr lang="pt-BR" sz="4000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897F6-EF51-46F1-863C-01A2AFDBBF71}" type="slidenum">
              <a:rPr lang="pt-BR" smtClean="0"/>
              <a:t>1</a:t>
            </a:fld>
            <a:endParaRPr lang="pt-BR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2 | Precificação de ativos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849028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noFill/>
        </p:spPr>
        <p:txBody>
          <a:bodyPr>
            <a:normAutofit/>
          </a:bodyPr>
          <a:lstStyle/>
          <a:p>
            <a:pPr algn="l"/>
            <a:r>
              <a:rPr lang="pt-BR" b="1" dirty="0" smtClean="0"/>
              <a:t>Beta e CAPM - considerações</a:t>
            </a:r>
            <a:endParaRPr lang="pt-BR" b="1" dirty="0"/>
          </a:p>
        </p:txBody>
      </p:sp>
      <p:sp>
        <p:nvSpPr>
          <p:cNvPr id="6" name="Espaço Reservado para Conteúdo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 smtClean="0"/>
              <a:t>O B (risco não sistemático) deu como resultado 1,08</a:t>
            </a:r>
          </a:p>
          <a:p>
            <a:endParaRPr lang="pt-BR" dirty="0"/>
          </a:p>
          <a:p>
            <a:r>
              <a:rPr lang="pt-BR" dirty="0" smtClean="0"/>
              <a:t>Com esse valor, achamos o CAPM, que deu 9,944%</a:t>
            </a:r>
          </a:p>
          <a:p>
            <a:endParaRPr lang="pt-BR" dirty="0"/>
          </a:p>
          <a:p>
            <a:r>
              <a:rPr lang="pt-BR" dirty="0"/>
              <a:t>Portanto, podemos concluir </a:t>
            </a:r>
            <a:r>
              <a:rPr lang="pt-BR" dirty="0" smtClean="0"/>
              <a:t>que:</a:t>
            </a:r>
          </a:p>
          <a:p>
            <a:pPr lvl="1"/>
            <a:r>
              <a:rPr lang="pt-BR" dirty="0" smtClean="0"/>
              <a:t>O </a:t>
            </a:r>
            <a:r>
              <a:rPr lang="pt-BR" dirty="0"/>
              <a:t>retorno esperado da carteira </a:t>
            </a:r>
            <a:r>
              <a:rPr lang="pt-BR" dirty="0" smtClean="0"/>
              <a:t>deverá ser </a:t>
            </a:r>
            <a:r>
              <a:rPr lang="pt-BR" dirty="0"/>
              <a:t>de 9,944</a:t>
            </a:r>
            <a:r>
              <a:rPr lang="pt-BR" dirty="0" smtClean="0"/>
              <a:t>% a.a., </a:t>
            </a:r>
            <a:r>
              <a:rPr lang="pt-BR" dirty="0"/>
              <a:t>o que representa a taxa mínima de atratividade. </a:t>
            </a:r>
            <a:endParaRPr lang="pt-BR" dirty="0" smtClean="0"/>
          </a:p>
          <a:p>
            <a:pPr lvl="1"/>
            <a:r>
              <a:rPr lang="pt-BR" dirty="0" smtClean="0"/>
              <a:t>Isso nos leva </a:t>
            </a:r>
            <a:r>
              <a:rPr lang="pt-BR" dirty="0"/>
              <a:t>a concluir que as ações da carteira remuneram o risco assumido.</a:t>
            </a:r>
            <a:r>
              <a:rPr lang="pt-BR" dirty="0" smtClean="0"/>
              <a:t> </a:t>
            </a:r>
          </a:p>
          <a:p>
            <a:endParaRPr lang="pt-BR" dirty="0"/>
          </a:p>
        </p:txBody>
      </p: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2 | Precificação de ativos</a:t>
            </a:r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2DDCB-B80A-4AAA-8C7B-D3DEAF70919C}" type="slidenum">
              <a:rPr lang="pt-BR" smtClean="0"/>
              <a:t>10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69141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noFill/>
        </p:spPr>
        <p:txBody>
          <a:bodyPr>
            <a:normAutofit/>
          </a:bodyPr>
          <a:lstStyle/>
          <a:p>
            <a:pPr algn="l"/>
            <a:r>
              <a:rPr lang="pt-BR" b="1" dirty="0" smtClean="0"/>
              <a:t>Risco de uma ação medido pelo Beta</a:t>
            </a:r>
            <a:endParaRPr lang="pt-BR" b="1" dirty="0"/>
          </a:p>
        </p:txBody>
      </p:sp>
      <p:sp>
        <p:nvSpPr>
          <p:cNvPr id="6" name="Espaço Reservado para Conteúdo 5"/>
          <p:cNvSpPr>
            <a:spLocks noGrp="1"/>
          </p:cNvSpPr>
          <p:nvPr>
            <p:ph idx="1"/>
          </p:nvPr>
        </p:nvSpPr>
        <p:spPr>
          <a:xfrm>
            <a:off x="576104" y="1512041"/>
            <a:ext cx="7201157" cy="4276616"/>
          </a:xfrm>
        </p:spPr>
        <p:txBody>
          <a:bodyPr>
            <a:normAutofit fontScale="62500" lnSpcReduction="20000"/>
          </a:bodyPr>
          <a:lstStyle/>
          <a:p>
            <a:r>
              <a:rPr lang="pt-BR" dirty="0" smtClean="0"/>
              <a:t>No gráfico, a </a:t>
            </a:r>
            <a:r>
              <a:rPr lang="pt-BR" dirty="0"/>
              <a:t>reta SML </a:t>
            </a:r>
            <a:r>
              <a:rPr lang="pt-BR" dirty="0" smtClean="0"/>
              <a:t>mostra a </a:t>
            </a:r>
            <a:r>
              <a:rPr lang="pt-BR" dirty="0"/>
              <a:t>relação </a:t>
            </a:r>
            <a:r>
              <a:rPr lang="pt-BR" dirty="0" smtClean="0"/>
              <a:t>risco-retorno.</a:t>
            </a:r>
          </a:p>
          <a:p>
            <a:endParaRPr lang="pt-BR" dirty="0"/>
          </a:p>
          <a:p>
            <a:r>
              <a:rPr lang="pt-BR" dirty="0" smtClean="0"/>
              <a:t>Um </a:t>
            </a:r>
            <a:r>
              <a:rPr lang="pt-BR" dirty="0"/>
              <a:t>beta </a:t>
            </a:r>
            <a:r>
              <a:rPr lang="pt-BR" dirty="0" smtClean="0"/>
              <a:t>= 0 significa </a:t>
            </a:r>
            <a:r>
              <a:rPr lang="pt-BR" dirty="0"/>
              <a:t>que a taxa de retorno esperado </a:t>
            </a:r>
            <a:r>
              <a:rPr lang="pt-BR" dirty="0" smtClean="0"/>
              <a:t>é livre </a:t>
            </a:r>
            <a:r>
              <a:rPr lang="pt-BR" dirty="0"/>
              <a:t>de risco, enquanto beta </a:t>
            </a:r>
            <a:r>
              <a:rPr lang="pt-BR" dirty="0" smtClean="0"/>
              <a:t>= 1 </a:t>
            </a:r>
            <a:r>
              <a:rPr lang="pt-BR" dirty="0"/>
              <a:t>indica que o retorno </a:t>
            </a:r>
            <a:r>
              <a:rPr lang="pt-BR" dirty="0" smtClean="0"/>
              <a:t>esperado de </a:t>
            </a:r>
            <a:r>
              <a:rPr lang="pt-BR" dirty="0"/>
              <a:t>um título terá o mesmo retorno esperado da carteira</a:t>
            </a:r>
            <a:r>
              <a:rPr lang="pt-BR" dirty="0" smtClean="0"/>
              <a:t>.</a:t>
            </a:r>
          </a:p>
          <a:p>
            <a:endParaRPr lang="pt-BR" dirty="0"/>
          </a:p>
          <a:p>
            <a:r>
              <a:rPr lang="pt-BR" dirty="0" smtClean="0"/>
              <a:t>Os títulos com </a:t>
            </a:r>
            <a:r>
              <a:rPr lang="pt-BR" dirty="0"/>
              <a:t>beta elevado correspondem a retornos elevados</a:t>
            </a:r>
            <a:r>
              <a:rPr lang="pt-BR" dirty="0" smtClean="0"/>
              <a:t>.</a:t>
            </a:r>
          </a:p>
          <a:p>
            <a:endParaRPr lang="pt-BR" dirty="0"/>
          </a:p>
          <a:p>
            <a:r>
              <a:rPr lang="pt-BR" dirty="0" smtClean="0"/>
              <a:t>Em </a:t>
            </a:r>
            <a:r>
              <a:rPr lang="pt-BR" dirty="0"/>
              <a:t>condições normais, todos os títulos devem ser avaliados </a:t>
            </a:r>
            <a:r>
              <a:rPr lang="pt-BR" dirty="0" smtClean="0"/>
              <a:t>de forma </a:t>
            </a:r>
            <a:r>
              <a:rPr lang="pt-BR" dirty="0"/>
              <a:t>que estejam acima da reta SML, pois oferecem </a:t>
            </a:r>
            <a:r>
              <a:rPr lang="pt-BR" dirty="0" smtClean="0"/>
              <a:t>expectativa mais </a:t>
            </a:r>
            <a:r>
              <a:rPr lang="pt-BR" dirty="0"/>
              <a:t>alta de retorno em relação ao mercado determinado pelo </a:t>
            </a:r>
            <a:r>
              <a:rPr lang="pt-BR" dirty="0" smtClean="0"/>
              <a:t>maior risco </a:t>
            </a:r>
            <a:r>
              <a:rPr lang="pt-BR" dirty="0"/>
              <a:t>sistemático assumido.</a:t>
            </a:r>
          </a:p>
        </p:txBody>
      </p:sp>
      <p:sp>
        <p:nvSpPr>
          <p:cNvPr id="8" name="Espaço Reservado para Data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2 | Precificação de ativos</a:t>
            </a:r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2DDCB-B80A-4AAA-8C7B-D3DEAF70919C}" type="slidenum">
              <a:rPr lang="pt-BR" smtClean="0"/>
              <a:t>11</a:t>
            </a:fld>
            <a:endParaRPr lang="pt-BR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9269" y="2207069"/>
            <a:ext cx="3096344" cy="27612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aixaDeTexto 1"/>
          <p:cNvSpPr txBox="1"/>
          <p:nvPr/>
        </p:nvSpPr>
        <p:spPr>
          <a:xfrm>
            <a:off x="8429924" y="1439886"/>
            <a:ext cx="251568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Retorno exigido do título</a:t>
            </a:r>
          </a:p>
          <a:p>
            <a:r>
              <a:rPr lang="pt-BR" dirty="0" smtClean="0"/>
              <a:t>(eixo vertical)</a:t>
            </a:r>
            <a:endParaRPr lang="pt-BR" dirty="0"/>
          </a:p>
        </p:txBody>
      </p:sp>
      <p:sp>
        <p:nvSpPr>
          <p:cNvPr id="12" name="CaixaDeTexto 11"/>
          <p:cNvSpPr txBox="1"/>
          <p:nvPr/>
        </p:nvSpPr>
        <p:spPr>
          <a:xfrm>
            <a:off x="9162561" y="5325359"/>
            <a:ext cx="178305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Risco sistemático</a:t>
            </a:r>
          </a:p>
          <a:p>
            <a:r>
              <a:rPr lang="pt-BR" dirty="0" smtClean="0"/>
              <a:t>(eixo horizontal)</a:t>
            </a:r>
            <a:endParaRPr lang="pt-BR" dirty="0"/>
          </a:p>
        </p:txBody>
      </p:sp>
      <p:sp>
        <p:nvSpPr>
          <p:cNvPr id="10" name="CaixaDeTexto 9"/>
          <p:cNvSpPr txBox="1"/>
          <p:nvPr/>
        </p:nvSpPr>
        <p:spPr>
          <a:xfrm rot="20401432">
            <a:off x="8688489" y="2391027"/>
            <a:ext cx="273119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SML – Security Market </a:t>
            </a:r>
            <a:r>
              <a:rPr lang="pt-BR" dirty="0" err="1" smtClean="0"/>
              <a:t>Line</a:t>
            </a:r>
            <a:endParaRPr lang="pt-BR" dirty="0" smtClean="0"/>
          </a:p>
          <a:p>
            <a:r>
              <a:rPr lang="pt-BR" dirty="0" smtClean="0"/>
              <a:t>Relação risco / retorno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80136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noFill/>
        </p:spPr>
        <p:txBody>
          <a:bodyPr>
            <a:normAutofit/>
          </a:bodyPr>
          <a:lstStyle/>
          <a:p>
            <a:pPr algn="l"/>
            <a:r>
              <a:rPr lang="pt-BR" b="1" dirty="0" smtClean="0"/>
              <a:t>Atividade – Calcular o Beta e o CAPM</a:t>
            </a:r>
            <a:endParaRPr lang="pt-BR" b="1" dirty="0"/>
          </a:p>
        </p:txBody>
      </p:sp>
      <p:sp>
        <p:nvSpPr>
          <p:cNvPr id="6" name="Espaço Reservado para Conteúdo 5"/>
          <p:cNvSpPr>
            <a:spLocks noGrp="1"/>
          </p:cNvSpPr>
          <p:nvPr>
            <p:ph idx="1"/>
          </p:nvPr>
        </p:nvSpPr>
        <p:spPr>
          <a:xfrm>
            <a:off x="576104" y="1512041"/>
            <a:ext cx="6193045" cy="2232102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pt-BR" dirty="0"/>
              <a:t>Determinado investidor deseja calcular o Beta de sua </a:t>
            </a:r>
            <a:r>
              <a:rPr lang="pt-BR" dirty="0" smtClean="0"/>
              <a:t>carteira de investimentos, bem como o CAPM. </a:t>
            </a:r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r>
              <a:rPr lang="pt-BR" dirty="0" smtClean="0"/>
              <a:t>O </a:t>
            </a:r>
            <a:r>
              <a:rPr lang="pt-BR" dirty="0"/>
              <a:t>quadro a seguir apresenta dados </a:t>
            </a:r>
            <a:r>
              <a:rPr lang="pt-BR" dirty="0" smtClean="0"/>
              <a:t>coletados referentes </a:t>
            </a:r>
            <a:r>
              <a:rPr lang="pt-BR" dirty="0"/>
              <a:t>aos retornos de três anos, obtidos pela carteira </a:t>
            </a:r>
            <a:r>
              <a:rPr lang="pt-BR" dirty="0" smtClean="0"/>
              <a:t>do investidor </a:t>
            </a:r>
            <a:r>
              <a:rPr lang="pt-BR" dirty="0"/>
              <a:t>e dados de outra carteira de </a:t>
            </a:r>
            <a:r>
              <a:rPr lang="pt-BR" dirty="0" smtClean="0"/>
              <a:t>mercado, bem como a taxa livre de risco.</a:t>
            </a:r>
          </a:p>
        </p:txBody>
      </p:sp>
      <p:sp>
        <p:nvSpPr>
          <p:cNvPr id="9" name="Espaço Reservado para Data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2 | Precificação de ativos</a:t>
            </a:r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2DDCB-B80A-4AAA-8C7B-D3DEAF70919C}" type="slidenum">
              <a:rPr lang="pt-BR" smtClean="0"/>
              <a:t>12</a:t>
            </a:fld>
            <a:endParaRPr lang="pt-BR"/>
          </a:p>
        </p:txBody>
      </p:sp>
      <p:sp>
        <p:nvSpPr>
          <p:cNvPr id="8" name="Espaço Reservado para Conteúdo 5"/>
          <p:cNvSpPr txBox="1">
            <a:spLocks/>
          </p:cNvSpPr>
          <p:nvPr/>
        </p:nvSpPr>
        <p:spPr>
          <a:xfrm>
            <a:off x="6841157" y="1483751"/>
            <a:ext cx="4032448" cy="427661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t-BR" b="1" dirty="0" smtClean="0"/>
              <a:t>Espaço para resoluçã</a:t>
            </a:r>
            <a:r>
              <a:rPr lang="pt-BR" b="1" dirty="0"/>
              <a:t>o</a:t>
            </a:r>
            <a:r>
              <a:rPr lang="pt-BR" b="1" dirty="0" smtClean="0"/>
              <a:t>: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4493" y="3841278"/>
            <a:ext cx="5086350" cy="1343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19369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noFill/>
        </p:spPr>
        <p:txBody>
          <a:bodyPr>
            <a:normAutofit fontScale="90000"/>
          </a:bodyPr>
          <a:lstStyle/>
          <a:p>
            <a:pPr algn="l"/>
            <a:r>
              <a:rPr lang="pt-BR" b="1" dirty="0" smtClean="0"/>
              <a:t>Atividade </a:t>
            </a:r>
            <a:r>
              <a:rPr lang="pt-BR" b="1" dirty="0" smtClean="0"/>
              <a:t>resolvida – </a:t>
            </a:r>
            <a:r>
              <a:rPr lang="pt-BR" b="1" dirty="0" smtClean="0"/>
              <a:t>Calcular o Beta e o CAPM</a:t>
            </a:r>
            <a:endParaRPr lang="pt-BR" b="1" dirty="0"/>
          </a:p>
        </p:txBody>
      </p:sp>
      <p:sp>
        <p:nvSpPr>
          <p:cNvPr id="6" name="Espaço Reservado para Conteúdo 5"/>
          <p:cNvSpPr>
            <a:spLocks noGrp="1"/>
          </p:cNvSpPr>
          <p:nvPr>
            <p:ph idx="1"/>
          </p:nvPr>
        </p:nvSpPr>
        <p:spPr>
          <a:xfrm>
            <a:off x="576104" y="1512041"/>
            <a:ext cx="6193045" cy="2232102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pt-BR" dirty="0"/>
              <a:t>Determinado investidor deseja calcular o Beta de sua </a:t>
            </a:r>
            <a:r>
              <a:rPr lang="pt-BR" dirty="0" smtClean="0"/>
              <a:t>carteira de investimentos, bem como o CAPM. </a:t>
            </a:r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r>
              <a:rPr lang="pt-BR" dirty="0" smtClean="0"/>
              <a:t>O </a:t>
            </a:r>
            <a:r>
              <a:rPr lang="pt-BR" dirty="0"/>
              <a:t>quadro a seguir apresenta dados </a:t>
            </a:r>
            <a:r>
              <a:rPr lang="pt-BR" dirty="0" smtClean="0"/>
              <a:t>coletados referentes </a:t>
            </a:r>
            <a:r>
              <a:rPr lang="pt-BR" dirty="0"/>
              <a:t>aos retornos de três anos, obtidos pela carteira </a:t>
            </a:r>
            <a:r>
              <a:rPr lang="pt-BR" dirty="0" smtClean="0"/>
              <a:t>do investidor </a:t>
            </a:r>
            <a:r>
              <a:rPr lang="pt-BR" dirty="0"/>
              <a:t>e dados de outra carteira de </a:t>
            </a:r>
            <a:r>
              <a:rPr lang="pt-BR" dirty="0" smtClean="0"/>
              <a:t>mercado, bem como a taxa livre de risco.</a:t>
            </a:r>
          </a:p>
        </p:txBody>
      </p:sp>
      <p:sp>
        <p:nvSpPr>
          <p:cNvPr id="9" name="Espaço Reservado para Data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2 | Precificação de ativos</a:t>
            </a:r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2DDCB-B80A-4AAA-8C7B-D3DEAF70919C}" type="slidenum">
              <a:rPr lang="pt-BR" smtClean="0"/>
              <a:t>13</a:t>
            </a:fld>
            <a:endParaRPr lang="pt-BR"/>
          </a:p>
        </p:txBody>
      </p:sp>
      <p:sp>
        <p:nvSpPr>
          <p:cNvPr id="8" name="Espaço Reservado para Conteúdo 5"/>
          <p:cNvSpPr txBox="1">
            <a:spLocks/>
          </p:cNvSpPr>
          <p:nvPr/>
        </p:nvSpPr>
        <p:spPr>
          <a:xfrm>
            <a:off x="6841157" y="1483751"/>
            <a:ext cx="4032448" cy="427661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t-BR" b="1" dirty="0" smtClean="0"/>
              <a:t>Espaço para resoluçã</a:t>
            </a:r>
            <a:r>
              <a:rPr lang="pt-BR" b="1" dirty="0"/>
              <a:t>o</a:t>
            </a:r>
            <a:r>
              <a:rPr lang="pt-BR" b="1" dirty="0" smtClean="0"/>
              <a:t>: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4493" y="3841278"/>
            <a:ext cx="5086350" cy="1343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aixaDeTexto 1"/>
          <p:cNvSpPr txBox="1"/>
          <p:nvPr/>
        </p:nvSpPr>
        <p:spPr>
          <a:xfrm>
            <a:off x="6873792" y="2159967"/>
            <a:ext cx="3999813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Ri = (17,3 + 13,8 + 12,3) / 3 = 14,47%</a:t>
            </a:r>
          </a:p>
          <a:p>
            <a:r>
              <a:rPr lang="pt-BR" dirty="0" err="1" smtClean="0"/>
              <a:t>Rp</a:t>
            </a:r>
            <a:r>
              <a:rPr lang="pt-BR" dirty="0" smtClean="0"/>
              <a:t> = (12,7 + 10,7 + 10,6) / 3 = 11,33%</a:t>
            </a:r>
          </a:p>
          <a:p>
            <a:r>
              <a:rPr lang="pt-BR" dirty="0" err="1" smtClean="0"/>
              <a:t>Rf</a:t>
            </a:r>
            <a:r>
              <a:rPr lang="pt-BR" dirty="0" smtClean="0"/>
              <a:t> = (7 + 7 +7) / 3 = 7%</a:t>
            </a:r>
          </a:p>
          <a:p>
            <a:endParaRPr lang="pt-BR" dirty="0"/>
          </a:p>
          <a:p>
            <a:r>
              <a:rPr lang="pt-BR" dirty="0" smtClean="0"/>
              <a:t>B = (0,1447 – 0,07) / (0,1133 – 0,07)</a:t>
            </a:r>
          </a:p>
          <a:p>
            <a:r>
              <a:rPr lang="pt-BR" dirty="0" smtClean="0"/>
              <a:t>B = 0,0747 / 0,0433</a:t>
            </a:r>
          </a:p>
          <a:p>
            <a:r>
              <a:rPr lang="pt-BR" dirty="0" smtClean="0"/>
              <a:t>B = 1,7252 arredondando 1,73</a:t>
            </a:r>
          </a:p>
          <a:p>
            <a:endParaRPr lang="pt-BR" dirty="0"/>
          </a:p>
          <a:p>
            <a:r>
              <a:rPr lang="pt-BR" dirty="0" smtClean="0"/>
              <a:t>CAPM = </a:t>
            </a:r>
            <a:r>
              <a:rPr lang="pt-BR" dirty="0" err="1" smtClean="0"/>
              <a:t>Rf</a:t>
            </a:r>
            <a:r>
              <a:rPr lang="pt-BR" dirty="0" smtClean="0"/>
              <a:t> + B * (</a:t>
            </a:r>
            <a:r>
              <a:rPr lang="pt-BR" dirty="0" err="1" smtClean="0"/>
              <a:t>Rp</a:t>
            </a:r>
            <a:r>
              <a:rPr lang="pt-BR" dirty="0" smtClean="0"/>
              <a:t> – </a:t>
            </a:r>
            <a:r>
              <a:rPr lang="pt-BR" dirty="0" err="1" smtClean="0"/>
              <a:t>Rf</a:t>
            </a:r>
            <a:r>
              <a:rPr lang="pt-BR" dirty="0" smtClean="0"/>
              <a:t>)</a:t>
            </a:r>
          </a:p>
          <a:p>
            <a:r>
              <a:rPr lang="pt-BR" dirty="0" smtClean="0"/>
              <a:t>CAPM = 0,07 + 1,73 * (0,1133 – 0,07)</a:t>
            </a:r>
          </a:p>
          <a:p>
            <a:r>
              <a:rPr lang="pt-BR" dirty="0" smtClean="0"/>
              <a:t>CAPM = 0,07 + 1,73 * (0,0433)</a:t>
            </a:r>
          </a:p>
          <a:p>
            <a:r>
              <a:rPr lang="pt-BR" dirty="0" smtClean="0"/>
              <a:t>CAPM = 0,07 + 0,0749 = 0,1449 (14,49%)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42837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Índice de Jensen</a:t>
            </a:r>
            <a:endParaRPr lang="pt-BR" dirty="0"/>
          </a:p>
        </p:txBody>
      </p:sp>
      <p:sp>
        <p:nvSpPr>
          <p:cNvPr id="8" name="Espaço Reservado para Texto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Seção 2.2</a:t>
            </a:r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2 | Precificação de ativos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897F6-EF51-46F1-863C-01A2AFDBBF71}" type="slidenum">
              <a:rPr lang="pt-BR" smtClean="0"/>
              <a:t>14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1157969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noFill/>
        </p:spPr>
        <p:txBody>
          <a:bodyPr>
            <a:normAutofit/>
          </a:bodyPr>
          <a:lstStyle/>
          <a:p>
            <a:pPr algn="l"/>
            <a:r>
              <a:rPr lang="pt-BR" b="1" dirty="0" smtClean="0"/>
              <a:t>Índice de Jensen</a:t>
            </a:r>
            <a:endParaRPr lang="pt-BR" b="1" dirty="0"/>
          </a:p>
        </p:txBody>
      </p:sp>
      <p:sp>
        <p:nvSpPr>
          <p:cNvPr id="6" name="Espaço Reservado para Conteúdo 5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t-BR" dirty="0" smtClean="0"/>
              <a:t>O </a:t>
            </a:r>
            <a:r>
              <a:rPr lang="pt-BR" b="1" dirty="0"/>
              <a:t>índice de </a:t>
            </a:r>
            <a:r>
              <a:rPr lang="pt-BR" b="1" dirty="0" smtClean="0"/>
              <a:t>Jensen </a:t>
            </a:r>
            <a:r>
              <a:rPr lang="pt-BR" dirty="0" smtClean="0"/>
              <a:t>(</a:t>
            </a:r>
            <a:r>
              <a:rPr lang="pt-BR" i="1" dirty="0" smtClean="0"/>
              <a:t>benchmark</a:t>
            </a:r>
            <a:r>
              <a:rPr lang="pt-BR" dirty="0" smtClean="0"/>
              <a:t>), consiste </a:t>
            </a:r>
            <a:r>
              <a:rPr lang="pt-BR" dirty="0"/>
              <a:t>no processo </a:t>
            </a:r>
            <a:r>
              <a:rPr lang="pt-BR" dirty="0" smtClean="0"/>
              <a:t>de analisar </a:t>
            </a:r>
            <a:r>
              <a:rPr lang="pt-BR" dirty="0"/>
              <a:t>indicadores de outros fundos de investimentos, </a:t>
            </a:r>
            <a:r>
              <a:rPr lang="pt-BR" dirty="0" smtClean="0"/>
              <a:t>e verificar os retornos </a:t>
            </a:r>
            <a:r>
              <a:rPr lang="pt-BR" dirty="0"/>
              <a:t>de portfólios para utilizá-los como base de </a:t>
            </a:r>
            <a:r>
              <a:rPr lang="pt-BR" dirty="0" smtClean="0"/>
              <a:t>comparação.</a:t>
            </a:r>
            <a:endParaRPr lang="pt-BR" dirty="0"/>
          </a:p>
          <a:p>
            <a:pPr lvl="1"/>
            <a:r>
              <a:rPr lang="pt-BR" dirty="0" smtClean="0"/>
              <a:t>No </a:t>
            </a:r>
            <a:r>
              <a:rPr lang="pt-BR" dirty="0"/>
              <a:t>Brasil, utilizamos o Ibovespa </a:t>
            </a:r>
            <a:r>
              <a:rPr lang="pt-BR" dirty="0" smtClean="0"/>
              <a:t>ou IBrX-50</a:t>
            </a:r>
            <a:r>
              <a:rPr lang="pt-BR" dirty="0"/>
              <a:t>, índice que mede o retorno de uma carteira teórica composta </a:t>
            </a:r>
            <a:r>
              <a:rPr lang="pt-BR" dirty="0" smtClean="0"/>
              <a:t>por ações </a:t>
            </a:r>
            <a:r>
              <a:rPr lang="pt-BR" dirty="0"/>
              <a:t>das 50 empresas mais negociadas na BM&amp;FBOVESPA.</a:t>
            </a:r>
          </a:p>
          <a:p>
            <a:endParaRPr lang="pt-BR" dirty="0" smtClean="0"/>
          </a:p>
          <a:p>
            <a:r>
              <a:rPr lang="pt-BR" dirty="0" smtClean="0"/>
              <a:t>Esse índice foi desenvolvido por </a:t>
            </a:r>
            <a:r>
              <a:rPr lang="pt-BR" dirty="0"/>
              <a:t>Michael C. </a:t>
            </a:r>
            <a:r>
              <a:rPr lang="pt-BR" dirty="0" smtClean="0"/>
              <a:t>Jensen. Ele utiliza o coeficiente Beta, e é baseado </a:t>
            </a:r>
            <a:r>
              <a:rPr lang="pt-BR" dirty="0"/>
              <a:t>no modelo CAPM, para </a:t>
            </a:r>
            <a:r>
              <a:rPr lang="pt-BR" dirty="0" smtClean="0"/>
              <a:t>mostrar a </a:t>
            </a:r>
            <a:r>
              <a:rPr lang="pt-BR" dirty="0"/>
              <a:t>rentabilidade adicional que se consegue além do </a:t>
            </a:r>
            <a:r>
              <a:rPr lang="pt-BR" dirty="0" smtClean="0"/>
              <a:t>retorno correspondente </a:t>
            </a:r>
            <a:r>
              <a:rPr lang="pt-BR" dirty="0"/>
              <a:t>ao nível de risco sistemático assumido</a:t>
            </a:r>
            <a:r>
              <a:rPr lang="pt-BR" dirty="0" smtClean="0"/>
              <a:t>.</a:t>
            </a:r>
          </a:p>
          <a:p>
            <a:pPr marL="0" indent="0">
              <a:buNone/>
            </a:pPr>
            <a:endParaRPr lang="pt-BR" dirty="0" smtClean="0"/>
          </a:p>
        </p:txBody>
      </p: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2 | Precificação de ativos</a:t>
            </a:r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2DDCB-B80A-4AAA-8C7B-D3DEAF70919C}" type="slidenum">
              <a:rPr lang="pt-BR" smtClean="0"/>
              <a:t>15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87796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noFill/>
        </p:spPr>
        <p:txBody>
          <a:bodyPr>
            <a:normAutofit/>
          </a:bodyPr>
          <a:lstStyle/>
          <a:p>
            <a:pPr algn="l"/>
            <a:r>
              <a:rPr lang="pt-BR" b="1" dirty="0" smtClean="0"/>
              <a:t>Índice de Jensen</a:t>
            </a:r>
            <a:endParaRPr lang="pt-BR" b="1" dirty="0"/>
          </a:p>
        </p:txBody>
      </p:sp>
      <p:sp>
        <p:nvSpPr>
          <p:cNvPr id="6" name="Espaço Reservado para Conteúdo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dirty="0" smtClean="0"/>
              <a:t>Esse </a:t>
            </a:r>
            <a:r>
              <a:rPr lang="pt-BR" dirty="0" smtClean="0"/>
              <a:t>indicador </a:t>
            </a:r>
            <a:r>
              <a:rPr lang="pt-BR" dirty="0"/>
              <a:t>parte do princípio de que uma carteira de investimentos </a:t>
            </a:r>
            <a:r>
              <a:rPr lang="pt-BR" dirty="0" smtClean="0"/>
              <a:t>que apresentar </a:t>
            </a:r>
            <a:r>
              <a:rPr lang="pt-BR" dirty="0"/>
              <a:t>índice alfa (índice de Jensen) maior que zero </a:t>
            </a:r>
            <a:r>
              <a:rPr lang="pt-BR" dirty="0" smtClean="0"/>
              <a:t>apresenta bom </a:t>
            </a:r>
            <a:r>
              <a:rPr lang="pt-BR" dirty="0"/>
              <a:t>desempenho e indica que o administrador de tal portfólio faz </a:t>
            </a:r>
            <a:r>
              <a:rPr lang="pt-BR" dirty="0" smtClean="0"/>
              <a:t>uma gestão </a:t>
            </a:r>
            <a:r>
              <a:rPr lang="pt-BR" dirty="0"/>
              <a:t>eficiente do fundo</a:t>
            </a:r>
            <a:r>
              <a:rPr lang="pt-BR" dirty="0" smtClean="0"/>
              <a:t>.</a:t>
            </a:r>
          </a:p>
          <a:p>
            <a:endParaRPr lang="pt-BR" dirty="0"/>
          </a:p>
          <a:p>
            <a:r>
              <a:rPr lang="pt-BR" dirty="0" smtClean="0"/>
              <a:t>Na </a:t>
            </a:r>
            <a:r>
              <a:rPr lang="pt-BR" dirty="0"/>
              <a:t>prática, consideramos </a:t>
            </a:r>
            <a:r>
              <a:rPr lang="pt-BR" dirty="0" smtClean="0"/>
              <a:t>que administradores </a:t>
            </a:r>
            <a:r>
              <a:rPr lang="pt-BR" dirty="0"/>
              <a:t>de fundos que obtiveram índices de Jensen positivos</a:t>
            </a:r>
            <a:r>
              <a:rPr lang="pt-BR" dirty="0" smtClean="0"/>
              <a:t>, acrescentaram </a:t>
            </a:r>
            <a:r>
              <a:rPr lang="pt-BR" dirty="0"/>
              <a:t>valor a tais fundos, enquanto fundos que </a:t>
            </a:r>
            <a:r>
              <a:rPr lang="pt-BR" dirty="0" smtClean="0"/>
              <a:t>apresentaram índices </a:t>
            </a:r>
            <a:r>
              <a:rPr lang="pt-BR" dirty="0"/>
              <a:t>negativos diminuíram ou destruíram valores dos investimentos.</a:t>
            </a:r>
          </a:p>
        </p:txBody>
      </p: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2 | Precificação de ativos</a:t>
            </a:r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2DDCB-B80A-4AAA-8C7B-D3DEAF70919C}" type="slidenum">
              <a:rPr lang="pt-BR" smtClean="0"/>
              <a:t>16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56913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noFill/>
        </p:spPr>
        <p:txBody>
          <a:bodyPr>
            <a:normAutofit/>
          </a:bodyPr>
          <a:lstStyle/>
          <a:p>
            <a:pPr algn="l"/>
            <a:r>
              <a:rPr lang="pt-BR" b="1" dirty="0" smtClean="0"/>
              <a:t>Índice de Jensen – como calcular</a:t>
            </a:r>
            <a:endParaRPr lang="pt-BR" b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Espaço Reservado para Conteúdo 8"/>
              <p:cNvSpPr>
                <a:spLocks noGrp="1"/>
              </p:cNvSpPr>
              <p:nvPr>
                <p:ph sz="half"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400" b="0" i="1" smtClean="0">
                          <a:latin typeface="Cambria Math"/>
                        </a:rPr>
                        <m:t>𝐽</m:t>
                      </m:r>
                      <m:r>
                        <a:rPr lang="pt-BR" sz="2400" b="0" i="1" smtClean="0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pt-BR" sz="24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pt-BR" sz="2400" b="0" i="1" smtClean="0">
                              <a:latin typeface="Cambria Math"/>
                            </a:rPr>
                            <m:t>𝑅𝑓</m:t>
                          </m:r>
                          <m:r>
                            <a:rPr lang="pt-BR" sz="2400" b="0" i="1" smtClean="0">
                              <a:latin typeface="Cambria Math"/>
                            </a:rPr>
                            <m:t>−</m:t>
                          </m:r>
                          <m:r>
                            <a:rPr lang="pt-BR" sz="2400" b="0" i="1" smtClean="0">
                              <a:latin typeface="Cambria Math"/>
                            </a:rPr>
                            <m:t>𝑅𝑠𝑟</m:t>
                          </m:r>
                        </m:e>
                      </m:d>
                      <m:r>
                        <a:rPr lang="pt-BR" sz="2400" b="0" i="1" smtClean="0">
                          <a:latin typeface="Cambria Math"/>
                        </a:rPr>
                        <m:t>−</m:t>
                      </m:r>
                      <m:r>
                        <a:rPr lang="pt-BR" sz="2400" b="0" i="1" smtClean="0">
                          <a:latin typeface="Cambria Math"/>
                        </a:rPr>
                        <m:t>𝐵</m:t>
                      </m:r>
                      <m:d>
                        <m:dPr>
                          <m:ctrlPr>
                            <a:rPr lang="pt-BR" sz="24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pt-BR" sz="2400" b="0" i="1" smtClean="0">
                              <a:latin typeface="Cambria Math"/>
                            </a:rPr>
                            <m:t>𝑅𝑚</m:t>
                          </m:r>
                          <m:r>
                            <a:rPr lang="pt-BR" sz="2400" b="0" i="1" smtClean="0">
                              <a:latin typeface="Cambria Math"/>
                            </a:rPr>
                            <m:t>−</m:t>
                          </m:r>
                          <m:r>
                            <a:rPr lang="pt-BR" sz="2400" b="0" i="1" smtClean="0">
                              <a:latin typeface="Cambria Math"/>
                            </a:rPr>
                            <m:t>𝑅𝑠𝑟</m:t>
                          </m:r>
                        </m:e>
                      </m:d>
                    </m:oMath>
                  </m:oMathPara>
                </a14:m>
                <a:endParaRPr lang="pt-BR" dirty="0" smtClean="0"/>
              </a:p>
              <a:p>
                <a:pPr marL="0" indent="0">
                  <a:buNone/>
                </a:pPr>
                <a:endParaRPr lang="pt-BR" dirty="0"/>
              </a:p>
              <a:p>
                <a:r>
                  <a:rPr lang="pt-BR" sz="2000" dirty="0" smtClean="0"/>
                  <a:t>B: Coeficiente Beta </a:t>
                </a:r>
              </a:p>
              <a:p>
                <a:r>
                  <a:rPr lang="pt-BR" sz="2000" dirty="0" err="1" smtClean="0"/>
                  <a:t>Rf</a:t>
                </a:r>
                <a:r>
                  <a:rPr lang="pt-BR" sz="2000" dirty="0" smtClean="0"/>
                  <a:t>: Retorno médio do fundo analisado</a:t>
                </a:r>
              </a:p>
              <a:p>
                <a:r>
                  <a:rPr lang="pt-BR" sz="2000" dirty="0" err="1" smtClean="0"/>
                  <a:t>Rsr</a:t>
                </a:r>
                <a:r>
                  <a:rPr lang="pt-BR" sz="2000" dirty="0" smtClean="0"/>
                  <a:t>: Taxa livre de risco</a:t>
                </a:r>
              </a:p>
              <a:p>
                <a:r>
                  <a:rPr lang="pt-BR" sz="2000" dirty="0" err="1" smtClean="0"/>
                  <a:t>Rm</a:t>
                </a:r>
                <a:r>
                  <a:rPr lang="pt-BR" sz="2000" dirty="0" smtClean="0"/>
                  <a:t>: Retorno médio do mercado (benchmark)</a:t>
                </a:r>
              </a:p>
              <a:p>
                <a:r>
                  <a:rPr lang="pt-BR" sz="2000" dirty="0" smtClean="0"/>
                  <a:t>J = Índice de Jensen (ou alfa)</a:t>
                </a:r>
                <a:endParaRPr lang="pt-BR" sz="2000" dirty="0"/>
              </a:p>
            </p:txBody>
          </p:sp>
        </mc:Choice>
        <mc:Fallback>
          <p:sp>
            <p:nvSpPr>
              <p:cNvPr id="9" name="Espaço Reservado para Conteúdo 8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blipFill rotWithShape="1">
                <a:blip r:embed="rId2"/>
                <a:stretch>
                  <a:fillRect l="-1079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Espaço Reservado para Conteúdo 5"/>
              <p:cNvSpPr>
                <a:spLocks noGrp="1"/>
              </p:cNvSpPr>
              <p:nvPr>
                <p:ph sz="half" idx="2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i="1">
                          <a:latin typeface="Cambria Math"/>
                        </a:rPr>
                        <m:t>𝐵</m:t>
                      </m:r>
                      <m:r>
                        <a:rPr lang="pt-BR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pt-BR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pt-BR" i="1">
                              <a:latin typeface="Cambria Math"/>
                            </a:rPr>
                            <m:t>𝑅𝑓</m:t>
                          </m:r>
                          <m:r>
                            <a:rPr lang="pt-BR" i="1">
                              <a:latin typeface="Cambria Math"/>
                            </a:rPr>
                            <m:t>−</m:t>
                          </m:r>
                          <m:r>
                            <a:rPr lang="pt-BR" i="1">
                              <a:latin typeface="Cambria Math"/>
                            </a:rPr>
                            <m:t>𝑅𝑠𝑟</m:t>
                          </m:r>
                        </m:num>
                        <m:den>
                          <m:r>
                            <a:rPr lang="pt-BR" i="1">
                              <a:latin typeface="Cambria Math"/>
                            </a:rPr>
                            <m:t>𝑅𝑚</m:t>
                          </m:r>
                          <m:r>
                            <a:rPr lang="pt-BR" i="1">
                              <a:latin typeface="Cambria Math"/>
                            </a:rPr>
                            <m:t>−</m:t>
                          </m:r>
                          <m:r>
                            <a:rPr lang="pt-BR" i="1">
                              <a:latin typeface="Cambria Math"/>
                            </a:rPr>
                            <m:t>𝑅𝑠𝑟</m:t>
                          </m:r>
                        </m:den>
                      </m:f>
                    </m:oMath>
                  </m:oMathPara>
                </a14:m>
                <a:endParaRPr lang="pt-BR" dirty="0"/>
              </a:p>
            </p:txBody>
          </p:sp>
        </mc:Choice>
        <mc:Fallback>
          <p:sp>
            <p:nvSpPr>
              <p:cNvPr id="6" name="Espaço Reservado para Conteúdo 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2 | Precificação de ativos</a:t>
            </a:r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2DDCB-B80A-4AAA-8C7B-D3DEAF70919C}" type="slidenum">
              <a:rPr lang="pt-BR" smtClean="0"/>
              <a:t>17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58984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noFill/>
        </p:spPr>
        <p:txBody>
          <a:bodyPr>
            <a:normAutofit/>
          </a:bodyPr>
          <a:lstStyle/>
          <a:p>
            <a:pPr algn="l"/>
            <a:r>
              <a:rPr lang="pt-BR" b="1" dirty="0" smtClean="0"/>
              <a:t>Calculando o Índice de Jensen - exemplo</a:t>
            </a:r>
            <a:endParaRPr lang="pt-BR" b="1" dirty="0"/>
          </a:p>
        </p:txBody>
      </p:sp>
      <p:sp>
        <p:nvSpPr>
          <p:cNvPr id="6" name="Espaço Reservado para Conteúdo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000" dirty="0" smtClean="0"/>
              <a:t>Vamos </a:t>
            </a:r>
            <a:r>
              <a:rPr lang="pt-BR" sz="2000" dirty="0"/>
              <a:t>supor que você tenha </a:t>
            </a:r>
            <a:r>
              <a:rPr lang="pt-BR" sz="2000" dirty="0" smtClean="0"/>
              <a:t>cotas em </a:t>
            </a:r>
            <a:r>
              <a:rPr lang="pt-BR" sz="2000" dirty="0"/>
              <a:t>um fundo </a:t>
            </a:r>
            <a:r>
              <a:rPr lang="pt-BR" sz="2000" dirty="0" smtClean="0"/>
              <a:t>de investimentos</a:t>
            </a:r>
            <a:r>
              <a:rPr lang="pt-BR" sz="2000" dirty="0"/>
              <a:t>, </a:t>
            </a:r>
            <a:r>
              <a:rPr lang="pt-BR" sz="2000" dirty="0" smtClean="0"/>
              <a:t>e deseja saber se o administrador </a:t>
            </a:r>
            <a:r>
              <a:rPr lang="pt-BR" sz="2000" dirty="0"/>
              <a:t>do </a:t>
            </a:r>
            <a:r>
              <a:rPr lang="pt-BR" sz="2000" dirty="0" smtClean="0"/>
              <a:t>fundo administra bem o mesmo. Para isso, você resolver calcular o Índice de Jensen para os dados abaixo:</a:t>
            </a:r>
            <a:endParaRPr lang="pt-BR" sz="2000" dirty="0"/>
          </a:p>
        </p:txBody>
      </p: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2 | Precificação de ativos</a:t>
            </a:r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2DDCB-B80A-4AAA-8C7B-D3DEAF70919C}" type="slidenum">
              <a:rPr lang="pt-BR" smtClean="0"/>
              <a:t>18</a:t>
            </a:fld>
            <a:endParaRPr lang="pt-BR"/>
          </a:p>
        </p:txBody>
      </p:sp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5555922"/>
              </p:ext>
            </p:extLst>
          </p:nvPr>
        </p:nvGraphicFramePr>
        <p:xfrm>
          <a:off x="936499" y="2847647"/>
          <a:ext cx="9361042" cy="1483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60442"/>
                <a:gridCol w="1350150"/>
                <a:gridCol w="1350150"/>
                <a:gridCol w="1350150"/>
                <a:gridCol w="1350150"/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pt-BR" b="1" dirty="0" smtClean="0"/>
                        <a:t>Retorno</a:t>
                      </a:r>
                      <a:endParaRPr lang="pt-B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Ano 1</a:t>
                      </a:r>
                      <a:endParaRPr lang="pt-B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Ano 2</a:t>
                      </a:r>
                      <a:endParaRPr lang="pt-B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Ano 3</a:t>
                      </a:r>
                      <a:endParaRPr lang="pt-B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Média</a:t>
                      </a:r>
                      <a:endParaRPr lang="pt-BR" b="1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pt-BR" dirty="0" err="1" smtClean="0"/>
                        <a:t>Rf</a:t>
                      </a:r>
                      <a:r>
                        <a:rPr lang="pt-BR" dirty="0" smtClean="0"/>
                        <a:t>: Retorno do fundo</a:t>
                      </a:r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15,70%</a:t>
                      </a:r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20,90%</a:t>
                      </a:r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19,10%</a:t>
                      </a:r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18,57%</a:t>
                      </a:r>
                      <a:endParaRPr lang="pt-BR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pt-BR" dirty="0" err="1" smtClean="0"/>
                        <a:t>Rm</a:t>
                      </a:r>
                      <a:r>
                        <a:rPr lang="pt-BR" dirty="0" smtClean="0"/>
                        <a:t>:</a:t>
                      </a:r>
                      <a:r>
                        <a:rPr lang="pt-BR" baseline="0" dirty="0" smtClean="0"/>
                        <a:t> </a:t>
                      </a:r>
                      <a:r>
                        <a:rPr lang="pt-BR" dirty="0" smtClean="0"/>
                        <a:t>Carteira do mercado (benchmark)</a:t>
                      </a:r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16,80%</a:t>
                      </a:r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20,20%</a:t>
                      </a:r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15,40%</a:t>
                      </a:r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17,47%</a:t>
                      </a:r>
                      <a:endParaRPr lang="pt-BR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pt-BR" dirty="0" smtClean="0"/>
                        <a:t>Taxa de retorno livre de risco (CDI)</a:t>
                      </a:r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12,00%</a:t>
                      </a:r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12,00%</a:t>
                      </a:r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12,00%</a:t>
                      </a:r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64199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noFill/>
        </p:spPr>
        <p:txBody>
          <a:bodyPr>
            <a:normAutofit/>
          </a:bodyPr>
          <a:lstStyle/>
          <a:p>
            <a:pPr algn="l"/>
            <a:r>
              <a:rPr lang="pt-BR" sz="3600" b="1" dirty="0" smtClean="0"/>
              <a:t>Calculando o Índice de Jensen </a:t>
            </a:r>
            <a:r>
              <a:rPr lang="pt-BR" sz="3600" b="1" dirty="0" smtClean="0"/>
              <a:t>– exemplo resolvido</a:t>
            </a:r>
            <a:endParaRPr lang="pt-BR" sz="3600" b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Espaço Reservado para Conteúdo 1"/>
              <p:cNvSpPr>
                <a:spLocks noGrp="1"/>
              </p:cNvSpPr>
              <p:nvPr>
                <p:ph idx="1"/>
              </p:nvPr>
            </p:nvSpPr>
            <p:spPr>
              <a:xfrm>
                <a:off x="648469" y="3160029"/>
                <a:ext cx="2664653" cy="2620800"/>
              </a:xfrm>
              <a:solidFill>
                <a:schemeClr val="accent6">
                  <a:lumMod val="40000"/>
                  <a:lumOff val="60000"/>
                </a:schemeClr>
              </a:solidFill>
            </p:spPr>
            <p:txBody>
              <a:bodyPr>
                <a:normAutofit fontScale="62500" lnSpcReduction="20000"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/>
                        </a:rPr>
                        <m:t>𝐵</m:t>
                      </m:r>
                      <m:r>
                        <a:rPr lang="pt-BR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pt-BR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pt-BR" b="0" i="1" smtClean="0">
                              <a:latin typeface="Cambria Math"/>
                            </a:rPr>
                            <m:t>𝑅𝑓</m:t>
                          </m:r>
                          <m:r>
                            <a:rPr lang="pt-BR" b="0" i="1" smtClean="0">
                              <a:latin typeface="Cambria Math"/>
                            </a:rPr>
                            <m:t>−</m:t>
                          </m:r>
                          <m:r>
                            <a:rPr lang="pt-BR" b="0" i="1" smtClean="0">
                              <a:latin typeface="Cambria Math"/>
                            </a:rPr>
                            <m:t>𝑅𝑠𝑟</m:t>
                          </m:r>
                        </m:num>
                        <m:den>
                          <m:r>
                            <a:rPr lang="pt-BR" b="0" i="1" smtClean="0">
                              <a:latin typeface="Cambria Math"/>
                            </a:rPr>
                            <m:t>𝑅𝑚</m:t>
                          </m:r>
                          <m:r>
                            <a:rPr lang="pt-BR" b="0" i="1" smtClean="0">
                              <a:latin typeface="Cambria Math"/>
                            </a:rPr>
                            <m:t>−</m:t>
                          </m:r>
                          <m:r>
                            <a:rPr lang="pt-BR" b="0" i="1" smtClean="0">
                              <a:latin typeface="Cambria Math"/>
                            </a:rPr>
                            <m:t>𝑅𝑠𝑟</m:t>
                          </m:r>
                        </m:den>
                      </m:f>
                    </m:oMath>
                  </m:oMathPara>
                </a14:m>
                <a:endParaRPr lang="pt-BR" dirty="0" smtClean="0"/>
              </a:p>
              <a:p>
                <a:pPr marL="0" indent="0">
                  <a:buNone/>
                </a:pPr>
                <a:endParaRPr lang="pt-BR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i="1">
                          <a:latin typeface="Cambria Math"/>
                        </a:rPr>
                        <m:t>𝐵</m:t>
                      </m:r>
                      <m:r>
                        <a:rPr lang="pt-BR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pt-BR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pt-BR" b="0" i="1" smtClean="0">
                              <a:latin typeface="Cambria Math"/>
                            </a:rPr>
                            <m:t>0,1857</m:t>
                          </m:r>
                          <m:r>
                            <a:rPr lang="pt-BR" i="1">
                              <a:latin typeface="Cambria Math"/>
                            </a:rPr>
                            <m:t>−</m:t>
                          </m:r>
                          <m:r>
                            <a:rPr lang="pt-BR" b="0" i="1" smtClean="0">
                              <a:latin typeface="Cambria Math"/>
                            </a:rPr>
                            <m:t>0,12</m:t>
                          </m:r>
                        </m:num>
                        <m:den>
                          <m:r>
                            <a:rPr lang="pt-BR" b="0" i="1" smtClean="0">
                              <a:latin typeface="Cambria Math"/>
                            </a:rPr>
                            <m:t>0,1747</m:t>
                          </m:r>
                          <m:r>
                            <a:rPr lang="pt-BR" i="1">
                              <a:latin typeface="Cambria Math"/>
                            </a:rPr>
                            <m:t>−</m:t>
                          </m:r>
                          <m:r>
                            <a:rPr lang="pt-BR" b="0" i="1" smtClean="0">
                              <a:latin typeface="Cambria Math"/>
                            </a:rPr>
                            <m:t>0,12</m:t>
                          </m:r>
                        </m:den>
                      </m:f>
                    </m:oMath>
                  </m:oMathPara>
                </a14:m>
                <a:endParaRPr lang="pt-BR" dirty="0" smtClean="0"/>
              </a:p>
              <a:p>
                <a:pPr marL="0" indent="0">
                  <a:buNone/>
                </a:pPr>
                <a:endParaRPr lang="pt-BR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i="1">
                          <a:latin typeface="Cambria Math"/>
                        </a:rPr>
                        <m:t>𝐵</m:t>
                      </m:r>
                      <m:r>
                        <a:rPr lang="pt-BR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pt-BR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pt-BR" b="0" i="1" smtClean="0">
                              <a:latin typeface="Cambria Math"/>
                            </a:rPr>
                            <m:t>0,0657</m:t>
                          </m:r>
                        </m:num>
                        <m:den>
                          <m:r>
                            <a:rPr lang="pt-BR" i="1">
                              <a:latin typeface="Cambria Math"/>
                            </a:rPr>
                            <m:t>0,</m:t>
                          </m:r>
                          <m:r>
                            <a:rPr lang="pt-BR" b="0" i="1" smtClean="0">
                              <a:latin typeface="Cambria Math"/>
                            </a:rPr>
                            <m:t>0547</m:t>
                          </m:r>
                        </m:den>
                      </m:f>
                      <m:r>
                        <a:rPr lang="pt-BR" i="1">
                          <a:latin typeface="Cambria Math"/>
                          <a:ea typeface="Cambria Math"/>
                        </a:rPr>
                        <m:t>≅</m:t>
                      </m:r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1,2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>
          <p:sp>
            <p:nvSpPr>
              <p:cNvPr id="2" name="Espaço Reservado para Conteúdo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48469" y="3160029"/>
                <a:ext cx="2664653" cy="2620800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Espaço Reservado para Data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2 | Precificação de ativos</a:t>
            </a:r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2DDCB-B80A-4AAA-8C7B-D3DEAF70919C}" type="slidenum">
              <a:rPr lang="pt-BR" smtClean="0"/>
              <a:t>19</a:t>
            </a:fld>
            <a:endParaRPr lang="pt-BR"/>
          </a:p>
        </p:txBody>
      </p:sp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5582116"/>
              </p:ext>
            </p:extLst>
          </p:nvPr>
        </p:nvGraphicFramePr>
        <p:xfrm>
          <a:off x="936499" y="1367879"/>
          <a:ext cx="9361042" cy="1483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60442"/>
                <a:gridCol w="1350150"/>
                <a:gridCol w="1350150"/>
                <a:gridCol w="1350150"/>
                <a:gridCol w="1350150"/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pt-BR" b="1" dirty="0" smtClean="0"/>
                        <a:t>Retorno</a:t>
                      </a:r>
                      <a:endParaRPr lang="pt-B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Ano 1</a:t>
                      </a:r>
                      <a:endParaRPr lang="pt-B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Ano 2</a:t>
                      </a:r>
                      <a:endParaRPr lang="pt-B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Ano 3</a:t>
                      </a:r>
                      <a:endParaRPr lang="pt-B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Média</a:t>
                      </a:r>
                      <a:endParaRPr lang="pt-BR" b="1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pt-BR" dirty="0" err="1" smtClean="0"/>
                        <a:t>Rf</a:t>
                      </a:r>
                      <a:r>
                        <a:rPr lang="pt-BR" dirty="0" smtClean="0"/>
                        <a:t>: Retorno do fundo</a:t>
                      </a:r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15,70%</a:t>
                      </a:r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20,90%</a:t>
                      </a:r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19,10%</a:t>
                      </a:r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18,57%</a:t>
                      </a:r>
                      <a:endParaRPr lang="pt-BR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pt-BR" dirty="0" err="1" smtClean="0"/>
                        <a:t>Rm</a:t>
                      </a:r>
                      <a:r>
                        <a:rPr lang="pt-BR" dirty="0" smtClean="0"/>
                        <a:t>:</a:t>
                      </a:r>
                      <a:r>
                        <a:rPr lang="pt-BR" baseline="0" dirty="0" smtClean="0"/>
                        <a:t> </a:t>
                      </a:r>
                      <a:r>
                        <a:rPr lang="pt-BR" dirty="0" smtClean="0"/>
                        <a:t>Carteira do mercado (benchmark)</a:t>
                      </a:r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16,80%</a:t>
                      </a:r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20,20%</a:t>
                      </a:r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15,40%</a:t>
                      </a:r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17,47%</a:t>
                      </a:r>
                      <a:endParaRPr lang="pt-BR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pt-BR" dirty="0" err="1" smtClean="0"/>
                        <a:t>Rsr</a:t>
                      </a:r>
                      <a:r>
                        <a:rPr lang="pt-BR" dirty="0" smtClean="0"/>
                        <a:t>: Taxa de retorno livre de risco (CDI)</a:t>
                      </a:r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12,00%</a:t>
                      </a:r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12,00%</a:t>
                      </a:r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12,00%</a:t>
                      </a:r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 anchor="ctr"/>
                </a:tc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0" name="Espaço Reservado para Conteúdo 1"/>
              <p:cNvSpPr txBox="1">
                <a:spLocks/>
              </p:cNvSpPr>
              <p:nvPr/>
            </p:nvSpPr>
            <p:spPr>
              <a:xfrm>
                <a:off x="3456781" y="3160251"/>
                <a:ext cx="4824893" cy="2620578"/>
              </a:xfrm>
              <a:prstGeom prst="rect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sz="2000" i="1" smtClean="0">
                          <a:latin typeface="Cambria Math"/>
                        </a:rPr>
                        <m:t>𝐽</m:t>
                      </m:r>
                      <m:r>
                        <a:rPr lang="pt-BR" sz="2000" i="1" smtClean="0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pt-BR" sz="20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pt-BR" sz="2000" i="1">
                              <a:latin typeface="Cambria Math"/>
                            </a:rPr>
                            <m:t>𝑅𝑓</m:t>
                          </m:r>
                          <m:r>
                            <a:rPr lang="pt-BR" sz="2000" i="1">
                              <a:latin typeface="Cambria Math"/>
                            </a:rPr>
                            <m:t>−</m:t>
                          </m:r>
                          <m:r>
                            <a:rPr lang="pt-BR" sz="2000" i="1">
                              <a:latin typeface="Cambria Math"/>
                            </a:rPr>
                            <m:t>𝑅𝑠𝑟</m:t>
                          </m:r>
                        </m:e>
                      </m:d>
                      <m:r>
                        <a:rPr lang="pt-BR" sz="2000" i="1">
                          <a:latin typeface="Cambria Math"/>
                        </a:rPr>
                        <m:t>−</m:t>
                      </m:r>
                      <m:r>
                        <a:rPr lang="pt-BR" sz="2000" i="1">
                          <a:latin typeface="Cambria Math"/>
                        </a:rPr>
                        <m:t>𝐵</m:t>
                      </m:r>
                      <m:d>
                        <m:dPr>
                          <m:ctrlPr>
                            <a:rPr lang="pt-BR" sz="20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pt-BR" sz="2000" i="1">
                              <a:latin typeface="Cambria Math"/>
                            </a:rPr>
                            <m:t>𝑅𝑚</m:t>
                          </m:r>
                          <m:r>
                            <a:rPr lang="pt-BR" sz="2000" i="1">
                              <a:latin typeface="Cambria Math"/>
                            </a:rPr>
                            <m:t>−</m:t>
                          </m:r>
                          <m:r>
                            <a:rPr lang="pt-BR" sz="2000" i="1">
                              <a:latin typeface="Cambria Math"/>
                            </a:rPr>
                            <m:t>𝑅𝑠𝑟</m:t>
                          </m:r>
                        </m:e>
                      </m:d>
                    </m:oMath>
                  </m:oMathPara>
                </a14:m>
                <a:endParaRPr lang="pt-BR" sz="2000" dirty="0" smtClean="0"/>
              </a:p>
              <a:p>
                <a:pPr marL="0" indent="0">
                  <a:buFont typeface="Arial" panose="020B0604020202020204" pitchFamily="34" charset="0"/>
                  <a:buNone/>
                </a:pPr>
                <a:endParaRPr lang="pt-BR" sz="20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sz="2000" i="1">
                          <a:latin typeface="Cambria Math"/>
                        </a:rPr>
                        <m:t>𝐽</m:t>
                      </m:r>
                      <m:r>
                        <a:rPr lang="pt-BR" sz="2000" i="1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pt-BR" sz="20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pt-BR" sz="2000" b="0" i="1" smtClean="0">
                              <a:latin typeface="Cambria Math"/>
                            </a:rPr>
                            <m:t>0,1857</m:t>
                          </m:r>
                          <m:r>
                            <a:rPr lang="pt-BR" sz="2000" i="1">
                              <a:latin typeface="Cambria Math"/>
                            </a:rPr>
                            <m:t>−</m:t>
                          </m:r>
                          <m:r>
                            <a:rPr lang="pt-BR" sz="2000" b="0" i="1" smtClean="0">
                              <a:latin typeface="Cambria Math"/>
                            </a:rPr>
                            <m:t>0,12</m:t>
                          </m:r>
                        </m:e>
                      </m:d>
                      <m:r>
                        <a:rPr lang="pt-BR" sz="2000" i="1">
                          <a:latin typeface="Cambria Math"/>
                        </a:rPr>
                        <m:t>−</m:t>
                      </m:r>
                      <m:r>
                        <a:rPr lang="pt-BR" sz="2000" b="0" i="1" smtClean="0">
                          <a:latin typeface="Cambria Math"/>
                        </a:rPr>
                        <m:t>1,2</m:t>
                      </m:r>
                      <m:d>
                        <m:dPr>
                          <m:ctrlPr>
                            <a:rPr lang="pt-BR" sz="20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pt-BR" sz="2000" b="0" i="1" smtClean="0">
                              <a:latin typeface="Cambria Math"/>
                            </a:rPr>
                            <m:t>0,1747</m:t>
                          </m:r>
                          <m:r>
                            <a:rPr lang="pt-BR" sz="2000" i="1">
                              <a:latin typeface="Cambria Math"/>
                            </a:rPr>
                            <m:t>−</m:t>
                          </m:r>
                          <m:r>
                            <a:rPr lang="pt-BR" sz="2000" b="0" i="1" smtClean="0">
                              <a:latin typeface="Cambria Math"/>
                            </a:rPr>
                            <m:t>0,12</m:t>
                          </m:r>
                        </m:e>
                      </m:d>
                    </m:oMath>
                  </m:oMathPara>
                </a14:m>
                <a:endParaRPr lang="pt-BR" sz="2000" dirty="0" smtClean="0"/>
              </a:p>
              <a:p>
                <a:pPr marL="0" indent="0">
                  <a:buFont typeface="Arial" panose="020B0604020202020204" pitchFamily="34" charset="0"/>
                  <a:buNone/>
                </a:pPr>
                <a:endParaRPr lang="pt-BR" sz="20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sz="2000" i="1">
                          <a:latin typeface="Cambria Math"/>
                        </a:rPr>
                        <m:t>𝐽</m:t>
                      </m:r>
                      <m:r>
                        <a:rPr lang="pt-BR" sz="2000" i="1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pt-BR" sz="20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pt-BR" sz="2000" b="0" i="1" smtClean="0">
                              <a:latin typeface="Cambria Math"/>
                            </a:rPr>
                            <m:t>0,0657</m:t>
                          </m:r>
                        </m:e>
                      </m:d>
                      <m:r>
                        <a:rPr lang="pt-BR" sz="2000" i="1">
                          <a:latin typeface="Cambria Math"/>
                        </a:rPr>
                        <m:t>−1,2</m:t>
                      </m:r>
                      <m:d>
                        <m:dPr>
                          <m:ctrlPr>
                            <a:rPr lang="pt-BR" sz="20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pt-BR" sz="2000" b="0" i="1" smtClean="0">
                              <a:latin typeface="Cambria Math"/>
                            </a:rPr>
                            <m:t>0,0547</m:t>
                          </m:r>
                        </m:e>
                      </m:d>
                    </m:oMath>
                  </m:oMathPara>
                </a14:m>
                <a:endParaRPr lang="pt-BR" sz="2000" dirty="0" smtClean="0"/>
              </a:p>
              <a:p>
                <a:pPr marL="0" indent="0">
                  <a:buNone/>
                </a:pPr>
                <a:endParaRPr lang="pt-BR" sz="20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sz="2000" i="1">
                          <a:latin typeface="Cambria Math"/>
                        </a:rPr>
                        <m:t>𝐽</m:t>
                      </m:r>
                      <m:r>
                        <a:rPr lang="pt-BR" sz="2000" i="1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pt-BR" sz="20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pt-BR" sz="2000" i="1">
                              <a:latin typeface="Cambria Math"/>
                            </a:rPr>
                            <m:t>0,0657</m:t>
                          </m:r>
                        </m:e>
                      </m:d>
                      <m:r>
                        <a:rPr lang="pt-BR" sz="2000" i="1">
                          <a:latin typeface="Cambria Math"/>
                        </a:rPr>
                        <m:t>−</m:t>
                      </m:r>
                      <m:r>
                        <a:rPr lang="pt-BR" sz="2000" b="0" i="1" smtClean="0">
                          <a:latin typeface="Cambria Math"/>
                        </a:rPr>
                        <m:t>0,0656=0,0001</m:t>
                      </m:r>
                    </m:oMath>
                  </m:oMathPara>
                </a14:m>
                <a:endParaRPr lang="pt-BR" sz="2000" dirty="0"/>
              </a:p>
            </p:txBody>
          </p:sp>
        </mc:Choice>
        <mc:Fallback xmlns="">
          <p:sp>
            <p:nvSpPr>
              <p:cNvPr id="10" name="Espaço Reservado para Conteúdo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56781" y="3160251"/>
                <a:ext cx="4824893" cy="2620578"/>
              </a:xfrm>
              <a:prstGeom prst="rect">
                <a:avLst/>
              </a:prstGeom>
              <a:blipFill rotWithShape="1">
                <a:blip r:embed="rId4"/>
                <a:stretch>
                  <a:fillRect l="-379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Espaço Reservado para Conteúdo 1"/>
          <p:cNvSpPr txBox="1">
            <a:spLocks/>
          </p:cNvSpPr>
          <p:nvPr/>
        </p:nvSpPr>
        <p:spPr>
          <a:xfrm>
            <a:off x="8425333" y="3160251"/>
            <a:ext cx="2592645" cy="262057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t-BR" sz="2000" b="1" dirty="0" smtClean="0"/>
              <a:t>Comentário:</a:t>
            </a:r>
          </a:p>
          <a:p>
            <a:pPr marL="0" indent="0">
              <a:buNone/>
            </a:pPr>
            <a:r>
              <a:rPr lang="pt-BR" sz="2000" b="1" dirty="0" smtClean="0"/>
              <a:t> </a:t>
            </a:r>
            <a:endParaRPr lang="pt-BR" sz="2000" dirty="0" smtClean="0"/>
          </a:p>
          <a:p>
            <a:pPr marL="0" indent="0">
              <a:buNone/>
            </a:pPr>
            <a:r>
              <a:rPr lang="pt-BR" sz="2000" dirty="0" smtClean="0"/>
              <a:t>Índice de Jensen (ou Alfa) positivo demonstra que o gestor do seu fundo está agregando valor aos seus investimentos.</a:t>
            </a: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3000342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Modelo </a:t>
            </a:r>
            <a:r>
              <a:rPr lang="pt-BR" dirty="0" err="1" smtClean="0"/>
              <a:t>Capm</a:t>
            </a:r>
            <a:endParaRPr lang="pt-BR" dirty="0"/>
          </a:p>
        </p:txBody>
      </p:sp>
      <p:sp>
        <p:nvSpPr>
          <p:cNvPr id="8" name="Espaço Reservado para Texto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Seção 2.1</a:t>
            </a:r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2 | Precificação de ativos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897F6-EF51-46F1-863C-01A2AFDBBF71}" type="slidenum">
              <a:rPr lang="pt-BR" smtClean="0"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158133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noFill/>
        </p:spPr>
        <p:txBody>
          <a:bodyPr>
            <a:normAutofit/>
          </a:bodyPr>
          <a:lstStyle/>
          <a:p>
            <a:pPr algn="l"/>
            <a:r>
              <a:rPr lang="pt-BR" b="1" dirty="0" smtClean="0"/>
              <a:t>Atividade</a:t>
            </a:r>
            <a:endParaRPr lang="pt-BR" b="1" dirty="0"/>
          </a:p>
        </p:txBody>
      </p:sp>
      <p:sp>
        <p:nvSpPr>
          <p:cNvPr id="6" name="Espaço Reservado para Conteúdo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t-BR" sz="2000" dirty="0" smtClean="0"/>
              <a:t>Vamos </a:t>
            </a:r>
            <a:r>
              <a:rPr lang="pt-BR" sz="2000" dirty="0"/>
              <a:t>supor que você tenha </a:t>
            </a:r>
            <a:r>
              <a:rPr lang="pt-BR" sz="2000" dirty="0" smtClean="0"/>
              <a:t>cotas em </a:t>
            </a:r>
            <a:r>
              <a:rPr lang="pt-BR" sz="2000" dirty="0"/>
              <a:t>um fundo </a:t>
            </a:r>
            <a:r>
              <a:rPr lang="pt-BR" sz="2000" dirty="0" smtClean="0"/>
              <a:t>de investimentos</a:t>
            </a:r>
            <a:r>
              <a:rPr lang="pt-BR" sz="2000" dirty="0"/>
              <a:t>, </a:t>
            </a:r>
            <a:r>
              <a:rPr lang="pt-BR" sz="2000" dirty="0" smtClean="0"/>
              <a:t>e deseja saber se o administrador </a:t>
            </a:r>
            <a:r>
              <a:rPr lang="pt-BR" sz="2000" dirty="0"/>
              <a:t>do </a:t>
            </a:r>
            <a:r>
              <a:rPr lang="pt-BR" sz="2000" dirty="0" smtClean="0"/>
              <a:t>fundo administra bem o mesmo. Para isso, você resolver calcular o Índice de Jensen para os dados abaixo:</a:t>
            </a:r>
            <a:endParaRPr lang="pt-BR" sz="2000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2 | Precificação de ativos</a:t>
            </a:r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8" name="Espaço Reservado para Número de Slid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897F6-EF51-46F1-863C-01A2AFDBBF71}" type="slidenum">
              <a:rPr lang="pt-BR" smtClean="0"/>
              <a:t>20</a:t>
            </a:fld>
            <a:endParaRPr lang="pt-BR"/>
          </a:p>
        </p:txBody>
      </p:sp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3017117"/>
              </p:ext>
            </p:extLst>
          </p:nvPr>
        </p:nvGraphicFramePr>
        <p:xfrm>
          <a:off x="936499" y="2664023"/>
          <a:ext cx="9361042" cy="1483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60442"/>
                <a:gridCol w="1350150"/>
                <a:gridCol w="1350150"/>
                <a:gridCol w="1350150"/>
                <a:gridCol w="1350150"/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pt-BR" b="1" dirty="0" smtClean="0"/>
                        <a:t>Retorno</a:t>
                      </a:r>
                      <a:endParaRPr lang="pt-B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Ano 1</a:t>
                      </a:r>
                      <a:endParaRPr lang="pt-B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Ano 2</a:t>
                      </a:r>
                      <a:endParaRPr lang="pt-B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Ano 3</a:t>
                      </a:r>
                      <a:endParaRPr lang="pt-B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Média</a:t>
                      </a:r>
                      <a:endParaRPr lang="pt-BR" b="1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pt-BR" dirty="0" err="1" smtClean="0"/>
                        <a:t>Rf</a:t>
                      </a:r>
                      <a:r>
                        <a:rPr lang="pt-BR" dirty="0" smtClean="0"/>
                        <a:t>: Retorno do fundo</a:t>
                      </a:r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16,00%</a:t>
                      </a:r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15,50%</a:t>
                      </a:r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18,20%</a:t>
                      </a:r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16,57%</a:t>
                      </a:r>
                      <a:endParaRPr lang="pt-BR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pt-BR" dirty="0" err="1" smtClean="0"/>
                        <a:t>Rm</a:t>
                      </a:r>
                      <a:r>
                        <a:rPr lang="pt-BR" dirty="0" smtClean="0"/>
                        <a:t>:</a:t>
                      </a:r>
                      <a:r>
                        <a:rPr lang="pt-BR" baseline="0" dirty="0" smtClean="0"/>
                        <a:t> </a:t>
                      </a:r>
                      <a:r>
                        <a:rPr lang="pt-BR" dirty="0" smtClean="0"/>
                        <a:t>Carteira do mercado (benchmark)</a:t>
                      </a:r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16,50%</a:t>
                      </a:r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14,40%</a:t>
                      </a:r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18,10%</a:t>
                      </a:r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16,33%</a:t>
                      </a:r>
                      <a:endParaRPr lang="pt-BR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pt-BR" dirty="0" smtClean="0"/>
                        <a:t>Taxa de retorno livre de risco (CDI)</a:t>
                      </a:r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10,00%</a:t>
                      </a:r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10,00%</a:t>
                      </a:r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10,00%</a:t>
                      </a:r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10,00%</a:t>
                      </a:r>
                      <a:endParaRPr lang="pt-BR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06506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noFill/>
        </p:spPr>
        <p:txBody>
          <a:bodyPr>
            <a:normAutofit/>
          </a:bodyPr>
          <a:lstStyle/>
          <a:p>
            <a:pPr algn="l"/>
            <a:r>
              <a:rPr lang="pt-BR" b="1" dirty="0" smtClean="0"/>
              <a:t>Atividade resolvida</a:t>
            </a:r>
            <a:endParaRPr lang="pt-BR" b="1" dirty="0"/>
          </a:p>
        </p:txBody>
      </p:sp>
      <p:sp>
        <p:nvSpPr>
          <p:cNvPr id="6" name="Espaço Reservado para Conteúdo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t-BR" sz="2000" dirty="0" smtClean="0"/>
              <a:t>Vamos </a:t>
            </a:r>
            <a:r>
              <a:rPr lang="pt-BR" sz="2000" dirty="0"/>
              <a:t>supor que você tenha </a:t>
            </a:r>
            <a:r>
              <a:rPr lang="pt-BR" sz="2000" dirty="0" smtClean="0"/>
              <a:t>cotas em </a:t>
            </a:r>
            <a:r>
              <a:rPr lang="pt-BR" sz="2000" dirty="0"/>
              <a:t>um fundo </a:t>
            </a:r>
            <a:r>
              <a:rPr lang="pt-BR" sz="2000" dirty="0" smtClean="0"/>
              <a:t>de investimentos</a:t>
            </a:r>
            <a:r>
              <a:rPr lang="pt-BR" sz="2000" dirty="0"/>
              <a:t>, </a:t>
            </a:r>
            <a:r>
              <a:rPr lang="pt-BR" sz="2000" dirty="0" smtClean="0"/>
              <a:t>e deseja saber se o administrador </a:t>
            </a:r>
            <a:r>
              <a:rPr lang="pt-BR" sz="2000" dirty="0"/>
              <a:t>do </a:t>
            </a:r>
            <a:r>
              <a:rPr lang="pt-BR" sz="2000" dirty="0" smtClean="0"/>
              <a:t>fundo administra bem o mesmo. Para isso, você resolver calcular o Índice de Jensen para os dados abaixo:</a:t>
            </a:r>
            <a:endParaRPr lang="pt-BR" sz="2000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2 | Precificação de ativos</a:t>
            </a:r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8" name="Espaço Reservado para Número de Slid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897F6-EF51-46F1-863C-01A2AFDBBF71}" type="slidenum">
              <a:rPr lang="pt-BR" smtClean="0"/>
              <a:t>21</a:t>
            </a:fld>
            <a:endParaRPr lang="pt-BR"/>
          </a:p>
        </p:txBody>
      </p:sp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6707909"/>
              </p:ext>
            </p:extLst>
          </p:nvPr>
        </p:nvGraphicFramePr>
        <p:xfrm>
          <a:off x="936499" y="2664023"/>
          <a:ext cx="9361042" cy="1483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60442"/>
                <a:gridCol w="1350150"/>
                <a:gridCol w="1350150"/>
                <a:gridCol w="1350150"/>
                <a:gridCol w="1350150"/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pt-BR" b="1" dirty="0" smtClean="0"/>
                        <a:t>Retorno</a:t>
                      </a:r>
                      <a:endParaRPr lang="pt-B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Ano 1</a:t>
                      </a:r>
                      <a:endParaRPr lang="pt-B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Ano 2</a:t>
                      </a:r>
                      <a:endParaRPr lang="pt-B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Ano 3</a:t>
                      </a:r>
                      <a:endParaRPr lang="pt-B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Média</a:t>
                      </a:r>
                      <a:endParaRPr lang="pt-BR" b="1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pt-BR" dirty="0" err="1" smtClean="0"/>
                        <a:t>Rf</a:t>
                      </a:r>
                      <a:r>
                        <a:rPr lang="pt-BR" dirty="0" smtClean="0"/>
                        <a:t>: Retorno do fundo</a:t>
                      </a:r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16,00%</a:t>
                      </a:r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15,50%</a:t>
                      </a:r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18,20%</a:t>
                      </a:r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16,57%</a:t>
                      </a:r>
                      <a:endParaRPr lang="pt-BR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pt-BR" dirty="0" err="1" smtClean="0"/>
                        <a:t>Rm</a:t>
                      </a:r>
                      <a:r>
                        <a:rPr lang="pt-BR" dirty="0" smtClean="0"/>
                        <a:t>:</a:t>
                      </a:r>
                      <a:r>
                        <a:rPr lang="pt-BR" baseline="0" dirty="0" smtClean="0"/>
                        <a:t> </a:t>
                      </a:r>
                      <a:r>
                        <a:rPr lang="pt-BR" dirty="0" smtClean="0"/>
                        <a:t>Carteira do mercado (benchmark)</a:t>
                      </a:r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16,50%</a:t>
                      </a:r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14,40%</a:t>
                      </a:r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18,10%</a:t>
                      </a:r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16,33%</a:t>
                      </a:r>
                      <a:endParaRPr lang="pt-BR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pt-BR" dirty="0" smtClean="0"/>
                        <a:t>Taxa de retorno livre de risco (CDI)</a:t>
                      </a:r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10,00%</a:t>
                      </a:r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10,00%</a:t>
                      </a:r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10,00%</a:t>
                      </a:r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10,00%</a:t>
                      </a:r>
                      <a:endParaRPr lang="pt-BR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2" name="CaixaDeTexto 1"/>
          <p:cNvSpPr txBox="1"/>
          <p:nvPr/>
        </p:nvSpPr>
        <p:spPr>
          <a:xfrm>
            <a:off x="1100305" y="4392215"/>
            <a:ext cx="3554178" cy="92333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pt-BR" dirty="0" smtClean="0"/>
              <a:t>B = (0,1657 – 0,10) / (0,1633 – 0,10)</a:t>
            </a:r>
          </a:p>
          <a:p>
            <a:r>
              <a:rPr lang="pt-BR" dirty="0" smtClean="0"/>
              <a:t>B = 0,0657 / 0,0633</a:t>
            </a:r>
          </a:p>
          <a:p>
            <a:r>
              <a:rPr lang="pt-BR" dirty="0" smtClean="0"/>
              <a:t>B = 1,0379 arredondamento </a:t>
            </a:r>
            <a:r>
              <a:rPr lang="pt-BR" b="1" dirty="0" smtClean="0"/>
              <a:t>1,04</a:t>
            </a:r>
            <a:endParaRPr lang="pt-BR" b="1" dirty="0"/>
          </a:p>
        </p:txBody>
      </p:sp>
      <p:sp>
        <p:nvSpPr>
          <p:cNvPr id="10" name="CaixaDeTexto 9"/>
          <p:cNvSpPr txBox="1"/>
          <p:nvPr/>
        </p:nvSpPr>
        <p:spPr>
          <a:xfrm>
            <a:off x="5850998" y="4392215"/>
            <a:ext cx="4158511" cy="147732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pt-BR" dirty="0" smtClean="0"/>
              <a:t>J = (</a:t>
            </a:r>
            <a:r>
              <a:rPr lang="pt-BR" dirty="0" err="1" smtClean="0"/>
              <a:t>Rf</a:t>
            </a:r>
            <a:r>
              <a:rPr lang="pt-BR" dirty="0" smtClean="0"/>
              <a:t> – </a:t>
            </a:r>
            <a:r>
              <a:rPr lang="pt-BR" dirty="0" err="1" smtClean="0"/>
              <a:t>Rsr</a:t>
            </a:r>
            <a:r>
              <a:rPr lang="pt-BR" dirty="0" smtClean="0"/>
              <a:t>) – B * (</a:t>
            </a:r>
            <a:r>
              <a:rPr lang="pt-BR" dirty="0" err="1" smtClean="0"/>
              <a:t>Rm</a:t>
            </a:r>
            <a:r>
              <a:rPr lang="pt-BR" dirty="0" smtClean="0"/>
              <a:t> – </a:t>
            </a:r>
            <a:r>
              <a:rPr lang="pt-BR" dirty="0" err="1" smtClean="0"/>
              <a:t>Rsr</a:t>
            </a:r>
            <a:r>
              <a:rPr lang="pt-BR" dirty="0" smtClean="0"/>
              <a:t>)</a:t>
            </a:r>
          </a:p>
          <a:p>
            <a:r>
              <a:rPr lang="pt-BR" dirty="0" smtClean="0"/>
              <a:t>J = (0,1657 – 0,10) – 1,04 * (0,1633 – 0,10)</a:t>
            </a:r>
          </a:p>
          <a:p>
            <a:r>
              <a:rPr lang="pt-BR" dirty="0" smtClean="0"/>
              <a:t>J = (0,0657) – 1,04 * (0,0633)</a:t>
            </a:r>
          </a:p>
          <a:p>
            <a:r>
              <a:rPr lang="pt-BR" dirty="0" smtClean="0"/>
              <a:t>J = 0,0657 – 0,0658</a:t>
            </a:r>
          </a:p>
          <a:p>
            <a:r>
              <a:rPr lang="pt-BR" b="1" dirty="0" smtClean="0"/>
              <a:t>J = - 0,0001  (negativo)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3181642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Índices de Sharpe e Modigliani</a:t>
            </a:r>
            <a:endParaRPr lang="pt-BR" dirty="0"/>
          </a:p>
        </p:txBody>
      </p:sp>
      <p:sp>
        <p:nvSpPr>
          <p:cNvPr id="8" name="Espaço Reservado para Texto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Seção 2.3</a:t>
            </a:r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2 | Precificação de ativos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897F6-EF51-46F1-863C-01A2AFDBBF71}" type="slidenum">
              <a:rPr lang="pt-BR" smtClean="0"/>
              <a:t>22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9732193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noFill/>
        </p:spPr>
        <p:txBody>
          <a:bodyPr>
            <a:normAutofit/>
          </a:bodyPr>
          <a:lstStyle/>
          <a:p>
            <a:pPr algn="l"/>
            <a:r>
              <a:rPr lang="pt-BR" b="1" dirty="0" smtClean="0"/>
              <a:t>Contexto</a:t>
            </a:r>
            <a:endParaRPr lang="pt-BR" b="1" dirty="0"/>
          </a:p>
        </p:txBody>
      </p:sp>
      <p:sp>
        <p:nvSpPr>
          <p:cNvPr id="6" name="Espaço Reservado para Conteúdo 5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pt-BR" dirty="0"/>
              <a:t>Os fundos de investimentos vêm tornando-se cada vez </a:t>
            </a:r>
            <a:r>
              <a:rPr lang="pt-BR" dirty="0" smtClean="0"/>
              <a:t>mais comuns </a:t>
            </a:r>
            <a:r>
              <a:rPr lang="pt-BR" dirty="0"/>
              <a:t>no Brasil. </a:t>
            </a:r>
            <a:endParaRPr lang="pt-BR" dirty="0" smtClean="0"/>
          </a:p>
          <a:p>
            <a:endParaRPr lang="pt-BR" dirty="0"/>
          </a:p>
          <a:p>
            <a:r>
              <a:rPr lang="pt-BR" dirty="0" smtClean="0"/>
              <a:t>Nesse </a:t>
            </a:r>
            <a:r>
              <a:rPr lang="pt-BR" dirty="0"/>
              <a:t>sentido, a avaliação de desempenho </a:t>
            </a:r>
            <a:r>
              <a:rPr lang="pt-BR" dirty="0" smtClean="0"/>
              <a:t>dos fundos </a:t>
            </a:r>
            <a:r>
              <a:rPr lang="pt-BR" dirty="0"/>
              <a:t>de investimentos ou de portfólios faz-se muito importante.</a:t>
            </a:r>
          </a:p>
          <a:p>
            <a:endParaRPr lang="pt-BR" dirty="0" smtClean="0"/>
          </a:p>
          <a:p>
            <a:r>
              <a:rPr lang="pt-BR" dirty="0" smtClean="0"/>
              <a:t>Podemos </a:t>
            </a:r>
            <a:r>
              <a:rPr lang="pt-BR" dirty="0"/>
              <a:t>definir avaliação de desempenho como a </a:t>
            </a:r>
            <a:r>
              <a:rPr lang="pt-BR" dirty="0" smtClean="0"/>
              <a:t>capacidade do </a:t>
            </a:r>
            <a:r>
              <a:rPr lang="pt-BR" dirty="0"/>
              <a:t>administrador de obter o melhor resultado em </a:t>
            </a:r>
            <a:r>
              <a:rPr lang="pt-BR" dirty="0" smtClean="0"/>
              <a:t>determinado investimento</a:t>
            </a:r>
            <a:r>
              <a:rPr lang="pt-BR" dirty="0"/>
              <a:t>, além disso, proporcionar o melhor retorno</a:t>
            </a:r>
            <a:r>
              <a:rPr lang="pt-BR" dirty="0" smtClean="0"/>
              <a:t>, considerando </a:t>
            </a:r>
            <a:r>
              <a:rPr lang="pt-BR" dirty="0"/>
              <a:t>a taxa de risco aceitável ao investimento e perfil </a:t>
            </a:r>
            <a:r>
              <a:rPr lang="pt-BR" dirty="0" smtClean="0"/>
              <a:t>do investidor.</a:t>
            </a:r>
          </a:p>
          <a:p>
            <a:endParaRPr lang="pt-BR" dirty="0"/>
          </a:p>
          <a:p>
            <a:r>
              <a:rPr lang="pt-BR" dirty="0" smtClean="0"/>
              <a:t>Na seção 2.3, veremos dois Índices para avaliar o desempenho dos fundos de investimentos, os Índices Sharpe e Modigliani.</a:t>
            </a:r>
            <a:endParaRPr lang="pt-BR" dirty="0"/>
          </a:p>
        </p:txBody>
      </p: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2 | Precificação de ativos</a:t>
            </a:r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2DDCB-B80A-4AAA-8C7B-D3DEAF70919C}" type="slidenum">
              <a:rPr lang="pt-BR" smtClean="0"/>
              <a:t>23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56220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noFill/>
        </p:spPr>
        <p:txBody>
          <a:bodyPr>
            <a:normAutofit/>
          </a:bodyPr>
          <a:lstStyle/>
          <a:p>
            <a:pPr algn="l"/>
            <a:r>
              <a:rPr lang="pt-BR" b="1" dirty="0" smtClean="0"/>
              <a:t>Índice Sharpe</a:t>
            </a:r>
            <a:endParaRPr lang="pt-BR" b="1" dirty="0"/>
          </a:p>
        </p:txBody>
      </p:sp>
      <p:sp>
        <p:nvSpPr>
          <p:cNvPr id="6" name="Espaço Reservado para Conteúdo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/>
              <a:t>O índice Sharpe, criado por Willian Sharpe em 1966, </a:t>
            </a:r>
            <a:r>
              <a:rPr lang="pt-BR" dirty="0" smtClean="0"/>
              <a:t>é utilizado para </a:t>
            </a:r>
            <a:r>
              <a:rPr lang="pt-BR" dirty="0"/>
              <a:t>avaliação do desempenho de fundos com o objetivo de </a:t>
            </a:r>
            <a:r>
              <a:rPr lang="pt-BR" dirty="0" smtClean="0"/>
              <a:t>que investidores </a:t>
            </a:r>
            <a:r>
              <a:rPr lang="pt-BR" dirty="0"/>
              <a:t>ajustem o retorno ao risco na avaliação de fundos </a:t>
            </a:r>
            <a:r>
              <a:rPr lang="pt-BR" dirty="0" smtClean="0"/>
              <a:t>de investimentos.</a:t>
            </a:r>
          </a:p>
          <a:p>
            <a:endParaRPr lang="pt-BR" dirty="0"/>
          </a:p>
          <a:p>
            <a:r>
              <a:rPr lang="pt-BR" dirty="0" smtClean="0"/>
              <a:t>Em resumo, ele atua em conjunto com o CAPM e mede </a:t>
            </a:r>
            <a:r>
              <a:rPr lang="pt-BR" dirty="0"/>
              <a:t>a remuneração de determinado portfólio </a:t>
            </a:r>
            <a:r>
              <a:rPr lang="pt-BR" dirty="0" smtClean="0"/>
              <a:t>por unidade </a:t>
            </a:r>
            <a:r>
              <a:rPr lang="pt-BR" dirty="0"/>
              <a:t>de risco total a que se expõe o investimento. </a:t>
            </a:r>
          </a:p>
        </p:txBody>
      </p: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2 | Precificação de ativos</a:t>
            </a:r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2DDCB-B80A-4AAA-8C7B-D3DEAF70919C}" type="slidenum">
              <a:rPr lang="pt-BR" smtClean="0"/>
              <a:t>24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80731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noFill/>
        </p:spPr>
        <p:txBody>
          <a:bodyPr>
            <a:normAutofit/>
          </a:bodyPr>
          <a:lstStyle/>
          <a:p>
            <a:pPr algn="l"/>
            <a:r>
              <a:rPr lang="pt-BR" b="1" dirty="0" smtClean="0"/>
              <a:t>Índice Sharpe – como calcular</a:t>
            </a:r>
            <a:endParaRPr lang="pt-BR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Espaço Reservado para Conteúdo 8"/>
              <p:cNvSpPr>
                <a:spLocks noGrp="1"/>
              </p:cNvSpPr>
              <p:nvPr>
                <p:ph sz="half"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800" b="0" i="1" smtClean="0">
                          <a:latin typeface="Cambria Math"/>
                        </a:rPr>
                        <m:t>𝐼𝑆</m:t>
                      </m:r>
                      <m:r>
                        <a:rPr lang="pt-BR" sz="28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pt-BR" sz="28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pt-BR" sz="2800" b="0" i="1" smtClean="0">
                              <a:latin typeface="Cambria Math"/>
                            </a:rPr>
                            <m:t>𝑅𝑖</m:t>
                          </m:r>
                          <m:r>
                            <a:rPr lang="pt-BR" sz="2800" b="0" i="1" smtClean="0">
                              <a:latin typeface="Cambria Math"/>
                            </a:rPr>
                            <m:t> −</m:t>
                          </m:r>
                          <m:r>
                            <a:rPr lang="pt-BR" sz="2800" b="0" i="1" smtClean="0">
                              <a:latin typeface="Cambria Math"/>
                            </a:rPr>
                            <m:t>𝑅𝑠𝑟</m:t>
                          </m:r>
                        </m:num>
                        <m:den>
                          <m:r>
                            <a:rPr lang="pt-BR" sz="2800" b="0" i="1" smtClean="0">
                              <a:latin typeface="Cambria Math"/>
                              <a:ea typeface="Cambria Math"/>
                            </a:rPr>
                            <m:t>𝜎</m:t>
                          </m:r>
                          <m:r>
                            <a:rPr lang="pt-BR" sz="2800" b="0" i="1" smtClean="0">
                              <a:latin typeface="Cambria Math"/>
                              <a:ea typeface="Cambria Math"/>
                            </a:rPr>
                            <m:t>𝑐</m:t>
                          </m:r>
                        </m:den>
                      </m:f>
                    </m:oMath>
                  </m:oMathPara>
                </a14:m>
                <a:endParaRPr lang="pt-BR" dirty="0" smtClean="0"/>
              </a:p>
              <a:p>
                <a:pPr marL="0" indent="0">
                  <a:buNone/>
                </a:pPr>
                <a:endParaRPr lang="pt-BR" dirty="0"/>
              </a:p>
              <a:p>
                <a:r>
                  <a:rPr lang="pt-BR" sz="2000" dirty="0" smtClean="0"/>
                  <a:t>IS: Índice Sharpe</a:t>
                </a:r>
              </a:p>
              <a:p>
                <a:endParaRPr lang="pt-BR" sz="2000" dirty="0" smtClean="0"/>
              </a:p>
              <a:p>
                <a:r>
                  <a:rPr lang="pt-BR" sz="2000" dirty="0" smtClean="0"/>
                  <a:t>Ri: Retorno médio esperado pela carteira</a:t>
                </a:r>
              </a:p>
              <a:p>
                <a:endParaRPr lang="pt-BR" sz="2000" dirty="0" smtClean="0"/>
              </a:p>
              <a:p>
                <a:r>
                  <a:rPr lang="pt-BR" sz="2000" dirty="0" err="1" smtClean="0"/>
                  <a:t>Rsr</a:t>
                </a:r>
                <a:r>
                  <a:rPr lang="pt-BR" sz="2000" dirty="0" smtClean="0"/>
                  <a:t>: Retorno livre de risco ou benchmark da carteira</a:t>
                </a:r>
              </a:p>
              <a:p>
                <a:endParaRPr lang="pt-BR" sz="2000" dirty="0" smtClean="0"/>
              </a:p>
              <a:p>
                <a14:m>
                  <m:oMath xmlns:m="http://schemas.openxmlformats.org/officeDocument/2006/math">
                    <m:r>
                      <a:rPr lang="pt-BR" sz="2000" i="1" smtClean="0">
                        <a:latin typeface="Cambria Math"/>
                        <a:ea typeface="Cambria Math"/>
                      </a:rPr>
                      <m:t>𝜎</m:t>
                    </m:r>
                    <m:r>
                      <a:rPr lang="pt-BR" sz="2000" b="0" i="1" smtClean="0">
                        <a:latin typeface="Cambria Math"/>
                        <a:ea typeface="Cambria Math"/>
                      </a:rPr>
                      <m:t>𝑐</m:t>
                    </m:r>
                  </m:oMath>
                </a14:m>
                <a:r>
                  <a:rPr lang="pt-BR" sz="2000" dirty="0" smtClean="0"/>
                  <a:t>: Desvio-padrão do retorno da carteira</a:t>
                </a:r>
                <a:endParaRPr lang="pt-BR" sz="2000" dirty="0"/>
              </a:p>
            </p:txBody>
          </p:sp>
        </mc:Choice>
        <mc:Fallback xmlns="">
          <p:sp>
            <p:nvSpPr>
              <p:cNvPr id="9" name="Espaço Reservado para Conteúdo 8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76105" y="1512041"/>
                <a:ext cx="4608868" cy="4276616"/>
              </a:xfrm>
              <a:blipFill rotWithShape="1">
                <a:blip r:embed="rId3"/>
                <a:stretch>
                  <a:fillRect l="-1058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Espaço Reservado para Conteúdo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pt-BR" dirty="0"/>
              <a:t>O resultado do IS permitirá classificar os ativos</a:t>
            </a:r>
          </a:p>
          <a:p>
            <a:endParaRPr lang="pt-BR" dirty="0"/>
          </a:p>
          <a:p>
            <a:r>
              <a:rPr lang="pt-BR" dirty="0"/>
              <a:t>Quanto maior o índice, melhor será o </a:t>
            </a:r>
            <a:r>
              <a:rPr lang="pt-BR" dirty="0" smtClean="0"/>
              <a:t>ativo</a:t>
            </a:r>
            <a:endParaRPr lang="pt-BR" dirty="0"/>
          </a:p>
        </p:txBody>
      </p: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2 | Precificação de ativos</a:t>
            </a:r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2DDCB-B80A-4AAA-8C7B-D3DEAF70919C}" type="slidenum">
              <a:rPr lang="pt-BR" smtClean="0"/>
              <a:t>25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7366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noFill/>
        </p:spPr>
        <p:txBody>
          <a:bodyPr>
            <a:normAutofit/>
          </a:bodyPr>
          <a:lstStyle/>
          <a:p>
            <a:pPr algn="l"/>
            <a:r>
              <a:rPr lang="pt-BR" b="1" dirty="0" smtClean="0"/>
              <a:t>Calculando o IS - exemplo</a:t>
            </a:r>
            <a:endParaRPr lang="pt-BR" b="1" dirty="0"/>
          </a:p>
        </p:txBody>
      </p:sp>
      <p:sp>
        <p:nvSpPr>
          <p:cNvPr id="6" name="Espaço Reservado para Conteúdo 5"/>
          <p:cNvSpPr>
            <a:spLocks noGrp="1"/>
          </p:cNvSpPr>
          <p:nvPr>
            <p:ph idx="1"/>
          </p:nvPr>
        </p:nvSpPr>
        <p:spPr>
          <a:xfrm>
            <a:off x="576104" y="1512041"/>
            <a:ext cx="5977021" cy="1696688"/>
          </a:xfrm>
        </p:spPr>
        <p:txBody>
          <a:bodyPr>
            <a:normAutofit fontScale="62500" lnSpcReduction="20000"/>
          </a:bodyPr>
          <a:lstStyle/>
          <a:p>
            <a:pPr marL="0" indent="0" algn="just">
              <a:buNone/>
            </a:pPr>
            <a:r>
              <a:rPr lang="pt-BR" dirty="0" smtClean="0"/>
              <a:t>O </a:t>
            </a:r>
            <a:r>
              <a:rPr lang="pt-BR" dirty="0"/>
              <a:t>quadro a seguir apresenta dados </a:t>
            </a:r>
            <a:r>
              <a:rPr lang="pt-BR" dirty="0" smtClean="0"/>
              <a:t>coletados referentes </a:t>
            </a:r>
            <a:r>
              <a:rPr lang="pt-BR" dirty="0"/>
              <a:t>aos retornos de três </a:t>
            </a:r>
            <a:r>
              <a:rPr lang="pt-BR" dirty="0" smtClean="0"/>
              <a:t>fundos, </a:t>
            </a:r>
            <a:r>
              <a:rPr lang="pt-BR" dirty="0"/>
              <a:t>obtidos pela </a:t>
            </a:r>
            <a:r>
              <a:rPr lang="pt-BR" dirty="0" smtClean="0"/>
              <a:t>carteira de investimentos dos Fundos A1, B2 e B3, bem como o retorno livre de risco e o desvio-padrão para cada carteira, representando o risco do portfólio.</a:t>
            </a:r>
          </a:p>
        </p:txBody>
      </p: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2 | Precificação de ativos</a:t>
            </a:r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897F6-EF51-46F1-863C-01A2AFDBBF71}" type="slidenum">
              <a:rPr lang="pt-BR" smtClean="0"/>
              <a:t>26</a:t>
            </a:fld>
            <a:endParaRPr lang="pt-BR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Espaço Reservado para Conteúdo 5"/>
              <p:cNvSpPr txBox="1">
                <a:spLocks/>
              </p:cNvSpPr>
              <p:nvPr/>
            </p:nvSpPr>
            <p:spPr>
              <a:xfrm>
                <a:off x="6697141" y="1483751"/>
                <a:ext cx="4597026" cy="4276616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/>
                        </a:rPr>
                        <m:t>𝐼𝑆</m:t>
                      </m:r>
                      <m:r>
                        <a:rPr lang="pt-BR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pt-BR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pt-BR" b="0" i="1" smtClean="0">
                              <a:latin typeface="Cambria Math"/>
                            </a:rPr>
                            <m:t>𝑅𝑖</m:t>
                          </m:r>
                          <m:r>
                            <a:rPr lang="pt-BR" b="0" i="1" smtClean="0">
                              <a:latin typeface="Cambria Math"/>
                            </a:rPr>
                            <m:t>−</m:t>
                          </m:r>
                          <m:r>
                            <a:rPr lang="pt-BR" b="0" i="1" smtClean="0">
                              <a:latin typeface="Cambria Math"/>
                            </a:rPr>
                            <m:t>𝑅𝑠𝑟</m:t>
                          </m:r>
                        </m:num>
                        <m:den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𝜎</m:t>
                          </m:r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𝑐</m:t>
                          </m:r>
                        </m:den>
                      </m:f>
                    </m:oMath>
                  </m:oMathPara>
                </a14:m>
                <a:endParaRPr lang="pt-BR" dirty="0" smtClean="0"/>
              </a:p>
              <a:p>
                <a:pPr marL="0" indent="0">
                  <a:buNone/>
                </a:pPr>
                <a:endParaRPr lang="pt-BR" dirty="0"/>
              </a:p>
              <a:p>
                <a:pPr marL="0" indent="0">
                  <a:buNone/>
                </a:pPr>
                <a:endParaRPr lang="pt-BR" dirty="0"/>
              </a:p>
              <a:p>
                <a:pPr marL="0" indent="0">
                  <a:buNone/>
                </a:pPr>
                <a:endParaRPr lang="pt-BR" dirty="0" smtClean="0"/>
              </a:p>
              <a:p>
                <a:pPr marL="0" indent="0">
                  <a:buNone/>
                </a:pPr>
                <a:endParaRPr lang="pt-BR" dirty="0" smtClean="0"/>
              </a:p>
              <a:p>
                <a:pPr marL="0" indent="0">
                  <a:buNone/>
                </a:pPr>
                <a:endParaRPr lang="pt-BR" dirty="0"/>
              </a:p>
              <a:p>
                <a:pPr marL="0" indent="0">
                  <a:buNone/>
                </a:pPr>
                <a:endParaRPr lang="pt-BR" dirty="0" smtClean="0"/>
              </a:p>
              <a:p>
                <a:pPr marL="0" indent="0">
                  <a:buNone/>
                </a:pPr>
                <a:endParaRPr lang="pt-BR" dirty="0" smtClean="0"/>
              </a:p>
              <a:p>
                <a:pPr marL="0" indent="0">
                  <a:buNone/>
                </a:pPr>
                <a:endParaRPr lang="pt-BR" dirty="0"/>
              </a:p>
            </p:txBody>
          </p:sp>
        </mc:Choice>
        <mc:Fallback>
          <p:sp>
            <p:nvSpPr>
              <p:cNvPr id="8" name="Espaço Reservado para Conteúdo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97141" y="1483751"/>
                <a:ext cx="4597026" cy="4276616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Espaço Reservado para Conteúdo 5"/>
          <p:cNvSpPr txBox="1">
            <a:spLocks/>
          </p:cNvSpPr>
          <p:nvPr/>
        </p:nvSpPr>
        <p:spPr>
          <a:xfrm>
            <a:off x="576461" y="5040287"/>
            <a:ext cx="5544616" cy="1136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pt-BR" sz="2000" dirty="0" smtClean="0"/>
              <a:t>Com base nos dados, calcular o IS:</a:t>
            </a:r>
            <a:endParaRPr lang="pt-BR" sz="2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8" name="Tabela 17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113775797"/>
                  </p:ext>
                </p:extLst>
              </p:nvPr>
            </p:nvGraphicFramePr>
            <p:xfrm>
              <a:off x="576461" y="3312095"/>
              <a:ext cx="5519304" cy="148336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379826"/>
                    <a:gridCol w="1379826"/>
                    <a:gridCol w="1379826"/>
                    <a:gridCol w="1379826"/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b="1" dirty="0" smtClean="0"/>
                            <a:t>Fundos</a:t>
                          </a:r>
                          <a:endParaRPr lang="pt-BR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b="1" dirty="0" smtClean="0"/>
                            <a:t>A1</a:t>
                          </a:r>
                          <a:endParaRPr lang="pt-BR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b="1" dirty="0" smtClean="0"/>
                            <a:t>B2</a:t>
                          </a:r>
                          <a:endParaRPr lang="pt-BR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b="1" dirty="0" smtClean="0"/>
                            <a:t>B3</a:t>
                          </a:r>
                          <a:endParaRPr lang="pt-BR" b="1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dirty="0" smtClean="0"/>
                            <a:t>Ri</a:t>
                          </a:r>
                          <a:endParaRPr lang="pt-B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dirty="0" smtClean="0"/>
                            <a:t>20%</a:t>
                          </a:r>
                          <a:endParaRPr lang="pt-B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dirty="0" smtClean="0"/>
                            <a:t>18%</a:t>
                          </a:r>
                          <a:endParaRPr lang="pt-B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dirty="0" smtClean="0"/>
                            <a:t>22%</a:t>
                          </a:r>
                          <a:endParaRPr lang="pt-BR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dirty="0" err="1" smtClean="0"/>
                            <a:t>Rsr</a:t>
                          </a:r>
                          <a:endParaRPr lang="pt-B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dirty="0" smtClean="0"/>
                            <a:t>15%</a:t>
                          </a:r>
                          <a:endParaRPr lang="pt-B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dirty="0" smtClean="0"/>
                            <a:t>15%</a:t>
                          </a:r>
                          <a:endParaRPr lang="pt-B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dirty="0" smtClean="0"/>
                            <a:t>15%</a:t>
                          </a:r>
                          <a:endParaRPr lang="pt-BR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pt-BR" i="1" smtClean="0">
                                    <a:latin typeface="Cambria Math"/>
                                    <a:ea typeface="Cambria Math"/>
                                  </a:rPr>
                                  <m:t>𝜎</m:t>
                                </m:r>
                                <m:r>
                                  <a:rPr lang="pt-BR" b="0" i="1" smtClean="0">
                                    <a:latin typeface="Cambria Math"/>
                                    <a:ea typeface="Cambria Math"/>
                                  </a:rPr>
                                  <m:t>𝑐</m:t>
                                </m:r>
                              </m:oMath>
                            </m:oMathPara>
                          </a14:m>
                          <a:endParaRPr lang="pt-B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dirty="0" smtClean="0"/>
                            <a:t>0,006</a:t>
                          </a:r>
                          <a:endParaRPr lang="pt-B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dirty="0" smtClean="0"/>
                            <a:t>0,006</a:t>
                          </a:r>
                          <a:endParaRPr lang="pt-B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dirty="0" smtClean="0"/>
                            <a:t>0,0085</a:t>
                          </a:r>
                          <a:endParaRPr lang="pt-BR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18" name="Tabela 17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71626243"/>
                  </p:ext>
                </p:extLst>
              </p:nvPr>
            </p:nvGraphicFramePr>
            <p:xfrm>
              <a:off x="576461" y="3312095"/>
              <a:ext cx="5519304" cy="148336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379826"/>
                    <a:gridCol w="1379826"/>
                    <a:gridCol w="1379826"/>
                    <a:gridCol w="1379826"/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b="1" dirty="0" smtClean="0"/>
                            <a:t>Fundos</a:t>
                          </a:r>
                          <a:endParaRPr lang="pt-BR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b="1" dirty="0" smtClean="0"/>
                            <a:t>A1</a:t>
                          </a:r>
                          <a:endParaRPr lang="pt-BR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b="1" dirty="0" smtClean="0"/>
                            <a:t>B2</a:t>
                          </a:r>
                          <a:endParaRPr lang="pt-BR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b="1" dirty="0" smtClean="0"/>
                            <a:t>B3</a:t>
                          </a:r>
                          <a:endParaRPr lang="pt-BR" b="1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dirty="0" smtClean="0"/>
                            <a:t>Ri</a:t>
                          </a:r>
                          <a:endParaRPr lang="pt-B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dirty="0" smtClean="0"/>
                            <a:t>20%</a:t>
                          </a:r>
                          <a:endParaRPr lang="pt-B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dirty="0" smtClean="0"/>
                            <a:t>18%</a:t>
                          </a:r>
                          <a:endParaRPr lang="pt-B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dirty="0" smtClean="0"/>
                            <a:t>22%</a:t>
                          </a:r>
                          <a:endParaRPr lang="pt-BR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dirty="0" err="1" smtClean="0"/>
                            <a:t>Rsr</a:t>
                          </a:r>
                          <a:endParaRPr lang="pt-B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dirty="0" smtClean="0"/>
                            <a:t>15%</a:t>
                          </a:r>
                          <a:endParaRPr lang="pt-B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dirty="0" smtClean="0"/>
                            <a:t>15%</a:t>
                          </a:r>
                          <a:endParaRPr lang="pt-B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dirty="0" smtClean="0"/>
                            <a:t>15%</a:t>
                          </a:r>
                          <a:endParaRPr lang="pt-BR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endParaRPr lang="pt-BR"/>
                        </a:p>
                      </a:txBody>
                      <a:tcPr>
                        <a:blipFill rotWithShape="1">
                          <a:blip r:embed="rId4"/>
                          <a:stretch>
                            <a:fillRect l="-442" t="-308197" r="-300442" b="-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dirty="0" smtClean="0"/>
                            <a:t>0,006</a:t>
                          </a:r>
                          <a:endParaRPr lang="pt-B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dirty="0" smtClean="0"/>
                            <a:t>0,006</a:t>
                          </a:r>
                          <a:endParaRPr lang="pt-B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dirty="0" smtClean="0"/>
                            <a:t>0,0085</a:t>
                          </a:r>
                          <a:endParaRPr lang="pt-BR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4109798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noFill/>
        </p:spPr>
        <p:txBody>
          <a:bodyPr>
            <a:normAutofit/>
          </a:bodyPr>
          <a:lstStyle/>
          <a:p>
            <a:pPr algn="l"/>
            <a:r>
              <a:rPr lang="pt-BR" b="1" dirty="0" smtClean="0"/>
              <a:t>Calculando o IS </a:t>
            </a:r>
            <a:r>
              <a:rPr lang="pt-BR" b="1" dirty="0" smtClean="0"/>
              <a:t>– exemplo resolvido</a:t>
            </a:r>
            <a:endParaRPr lang="pt-BR" b="1" dirty="0"/>
          </a:p>
        </p:txBody>
      </p:sp>
      <p:sp>
        <p:nvSpPr>
          <p:cNvPr id="6" name="Espaço Reservado para Conteúdo 5"/>
          <p:cNvSpPr>
            <a:spLocks noGrp="1"/>
          </p:cNvSpPr>
          <p:nvPr>
            <p:ph idx="1"/>
          </p:nvPr>
        </p:nvSpPr>
        <p:spPr>
          <a:xfrm>
            <a:off x="576104" y="1512041"/>
            <a:ext cx="5977021" cy="1696688"/>
          </a:xfrm>
        </p:spPr>
        <p:txBody>
          <a:bodyPr>
            <a:normAutofit fontScale="62500" lnSpcReduction="20000"/>
          </a:bodyPr>
          <a:lstStyle/>
          <a:p>
            <a:pPr marL="0" indent="0" algn="just">
              <a:buNone/>
            </a:pPr>
            <a:r>
              <a:rPr lang="pt-BR" dirty="0" smtClean="0"/>
              <a:t>O </a:t>
            </a:r>
            <a:r>
              <a:rPr lang="pt-BR" dirty="0"/>
              <a:t>quadro a seguir apresenta dados </a:t>
            </a:r>
            <a:r>
              <a:rPr lang="pt-BR" dirty="0" smtClean="0"/>
              <a:t>coletados referentes </a:t>
            </a:r>
            <a:r>
              <a:rPr lang="pt-BR" dirty="0"/>
              <a:t>aos retornos de três </a:t>
            </a:r>
            <a:r>
              <a:rPr lang="pt-BR" dirty="0" smtClean="0"/>
              <a:t>fundos, </a:t>
            </a:r>
            <a:r>
              <a:rPr lang="pt-BR" dirty="0"/>
              <a:t>obtidos pela </a:t>
            </a:r>
            <a:r>
              <a:rPr lang="pt-BR" dirty="0" smtClean="0"/>
              <a:t>carteira de investimentos dos Fundos A1, B2 e B3, bem como o retorno livre de risco e o desvio-padrão para cada carteira, representando o risco do portfólio.</a:t>
            </a:r>
          </a:p>
        </p:txBody>
      </p: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2 | Precificação de ativos</a:t>
            </a: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897F6-EF51-46F1-863C-01A2AFDBBF71}" type="slidenum">
              <a:rPr lang="pt-BR" smtClean="0"/>
              <a:t>27</a:t>
            </a:fld>
            <a:endParaRPr lang="pt-BR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Espaço Reservado para Conteúdo 5"/>
              <p:cNvSpPr txBox="1">
                <a:spLocks/>
              </p:cNvSpPr>
              <p:nvPr/>
            </p:nvSpPr>
            <p:spPr>
              <a:xfrm>
                <a:off x="6697141" y="1483751"/>
                <a:ext cx="4597026" cy="4276616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/>
                        </a:rPr>
                        <m:t>𝐼𝑆</m:t>
                      </m:r>
                      <m:r>
                        <a:rPr lang="pt-BR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pt-BR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pt-BR" b="0" i="1" smtClean="0">
                              <a:latin typeface="Cambria Math"/>
                            </a:rPr>
                            <m:t>𝑅𝑖</m:t>
                          </m:r>
                          <m:r>
                            <a:rPr lang="pt-BR" b="0" i="1" smtClean="0">
                              <a:latin typeface="Cambria Math"/>
                            </a:rPr>
                            <m:t>−</m:t>
                          </m:r>
                          <m:r>
                            <a:rPr lang="pt-BR" b="0" i="1" smtClean="0">
                              <a:latin typeface="Cambria Math"/>
                            </a:rPr>
                            <m:t>𝑅𝑠𝑟</m:t>
                          </m:r>
                        </m:num>
                        <m:den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𝜎</m:t>
                          </m:r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𝑐</m:t>
                          </m:r>
                        </m:den>
                      </m:f>
                    </m:oMath>
                  </m:oMathPara>
                </a14:m>
                <a:endParaRPr lang="pt-BR" dirty="0" smtClean="0"/>
              </a:p>
              <a:p>
                <a:pPr marL="0" indent="0">
                  <a:buNone/>
                </a:pPr>
                <a:endParaRPr lang="pt-BR" dirty="0"/>
              </a:p>
              <a:p>
                <a:pPr marL="0" indent="0">
                  <a:buNone/>
                </a:pPr>
                <a:r>
                  <a:rPr lang="pt-BR" sz="2000" dirty="0" smtClean="0"/>
                  <a:t>IS (A1) = (0,2-0,15)/0,006 = </a:t>
                </a:r>
                <a:r>
                  <a:rPr lang="pt-BR" sz="2000" b="1" dirty="0" smtClean="0"/>
                  <a:t>8,33</a:t>
                </a:r>
              </a:p>
              <a:p>
                <a:pPr marL="0" indent="0">
                  <a:buNone/>
                </a:pPr>
                <a:endParaRPr lang="pt-BR" sz="2000" dirty="0"/>
              </a:p>
              <a:p>
                <a:pPr marL="0" indent="0">
                  <a:buNone/>
                </a:pPr>
                <a:r>
                  <a:rPr lang="pt-BR" sz="2000" dirty="0" smtClean="0"/>
                  <a:t>IS (B2) = (0,18-0,15)/0,006 = </a:t>
                </a:r>
                <a:r>
                  <a:rPr lang="pt-BR" sz="2000" b="1" dirty="0" smtClean="0"/>
                  <a:t>5,00</a:t>
                </a:r>
              </a:p>
              <a:p>
                <a:pPr marL="0" indent="0">
                  <a:buNone/>
                </a:pPr>
                <a:endParaRPr lang="pt-BR" sz="2000" dirty="0"/>
              </a:p>
              <a:p>
                <a:pPr marL="0" indent="0">
                  <a:buNone/>
                </a:pPr>
                <a:r>
                  <a:rPr lang="pt-BR" sz="2000" dirty="0" smtClean="0"/>
                  <a:t>IS (B3) = (0,22-0,15)/0,0085 = </a:t>
                </a:r>
                <a:r>
                  <a:rPr lang="pt-BR" sz="2000" b="1" dirty="0" smtClean="0"/>
                  <a:t>8,24</a:t>
                </a:r>
                <a:endParaRPr lang="pt-BR" b="1" dirty="0" smtClean="0"/>
              </a:p>
              <a:p>
                <a:pPr marL="0" indent="0">
                  <a:buNone/>
                </a:pPr>
                <a:endParaRPr lang="pt-BR" dirty="0"/>
              </a:p>
              <a:p>
                <a:pPr marL="0" indent="0">
                  <a:buNone/>
                </a:pPr>
                <a:endParaRPr lang="pt-BR" dirty="0" smtClean="0"/>
              </a:p>
              <a:p>
                <a:pPr marL="0" indent="0">
                  <a:buNone/>
                </a:pPr>
                <a:endParaRPr lang="pt-BR" dirty="0" smtClean="0"/>
              </a:p>
              <a:p>
                <a:pPr marL="0" indent="0">
                  <a:buNone/>
                </a:pPr>
                <a:endParaRPr lang="pt-BR" dirty="0"/>
              </a:p>
              <a:p>
                <a:pPr marL="0" indent="0">
                  <a:buNone/>
                </a:pPr>
                <a:endParaRPr lang="pt-BR" dirty="0" smtClean="0"/>
              </a:p>
              <a:p>
                <a:pPr marL="0" indent="0">
                  <a:buNone/>
                </a:pPr>
                <a:endParaRPr lang="pt-BR" dirty="0" smtClean="0"/>
              </a:p>
              <a:p>
                <a:pPr marL="0" indent="0">
                  <a:buNone/>
                </a:pPr>
                <a:endParaRPr lang="pt-BR" dirty="0"/>
              </a:p>
            </p:txBody>
          </p:sp>
        </mc:Choice>
        <mc:Fallback>
          <p:sp>
            <p:nvSpPr>
              <p:cNvPr id="8" name="Espaço Reservado para Conteúdo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97141" y="1483751"/>
                <a:ext cx="4597026" cy="4276616"/>
              </a:xfrm>
              <a:prstGeom prst="rect">
                <a:avLst/>
              </a:prstGeom>
              <a:blipFill rotWithShape="1">
                <a:blip r:embed="rId2"/>
                <a:stretch>
                  <a:fillRect l="-1459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Espaço Reservado para Conteúdo 5"/>
          <p:cNvSpPr txBox="1">
            <a:spLocks/>
          </p:cNvSpPr>
          <p:nvPr/>
        </p:nvSpPr>
        <p:spPr>
          <a:xfrm>
            <a:off x="576461" y="5040287"/>
            <a:ext cx="5544616" cy="1136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pt-BR" sz="2000" dirty="0" smtClean="0"/>
              <a:t>Com base nos dados, calcular o IS:</a:t>
            </a:r>
            <a:endParaRPr lang="pt-BR" sz="2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8" name="Tabela 17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483610260"/>
                  </p:ext>
                </p:extLst>
              </p:nvPr>
            </p:nvGraphicFramePr>
            <p:xfrm>
              <a:off x="576461" y="3312095"/>
              <a:ext cx="5519304" cy="148336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379826"/>
                    <a:gridCol w="1379826"/>
                    <a:gridCol w="1379826"/>
                    <a:gridCol w="1379826"/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b="1" dirty="0" smtClean="0"/>
                            <a:t>Fundos</a:t>
                          </a:r>
                          <a:endParaRPr lang="pt-BR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b="1" dirty="0" smtClean="0"/>
                            <a:t>A1</a:t>
                          </a:r>
                          <a:endParaRPr lang="pt-BR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b="1" dirty="0" smtClean="0"/>
                            <a:t>B2</a:t>
                          </a:r>
                          <a:endParaRPr lang="pt-BR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b="1" dirty="0" smtClean="0"/>
                            <a:t>B3</a:t>
                          </a:r>
                          <a:endParaRPr lang="pt-BR" b="1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dirty="0" smtClean="0"/>
                            <a:t>Ri</a:t>
                          </a:r>
                          <a:endParaRPr lang="pt-B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dirty="0" smtClean="0"/>
                            <a:t>20%</a:t>
                          </a:r>
                          <a:endParaRPr lang="pt-B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dirty="0" smtClean="0"/>
                            <a:t>18%</a:t>
                          </a:r>
                          <a:endParaRPr lang="pt-B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dirty="0" smtClean="0"/>
                            <a:t>22%</a:t>
                          </a:r>
                          <a:endParaRPr lang="pt-BR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dirty="0" err="1" smtClean="0"/>
                            <a:t>Rsr</a:t>
                          </a:r>
                          <a:endParaRPr lang="pt-B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dirty="0" smtClean="0"/>
                            <a:t>15%</a:t>
                          </a:r>
                          <a:endParaRPr lang="pt-B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dirty="0" smtClean="0"/>
                            <a:t>15%</a:t>
                          </a:r>
                          <a:endParaRPr lang="pt-B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dirty="0" smtClean="0"/>
                            <a:t>15%</a:t>
                          </a:r>
                          <a:endParaRPr lang="pt-BR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pt-BR" i="1" smtClean="0">
                                    <a:latin typeface="Cambria Math"/>
                                    <a:ea typeface="Cambria Math"/>
                                  </a:rPr>
                                  <m:t>𝜎</m:t>
                                </m:r>
                                <m:r>
                                  <a:rPr lang="pt-BR" b="0" i="1" smtClean="0">
                                    <a:latin typeface="Cambria Math"/>
                                    <a:ea typeface="Cambria Math"/>
                                  </a:rPr>
                                  <m:t>𝑐</m:t>
                                </m:r>
                              </m:oMath>
                            </m:oMathPara>
                          </a14:m>
                          <a:endParaRPr lang="pt-B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dirty="0" smtClean="0"/>
                            <a:t>0,006</a:t>
                          </a:r>
                          <a:endParaRPr lang="pt-B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dirty="0" smtClean="0"/>
                            <a:t>0,006</a:t>
                          </a:r>
                          <a:endParaRPr lang="pt-B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dirty="0" smtClean="0"/>
                            <a:t>0,0085</a:t>
                          </a:r>
                          <a:endParaRPr lang="pt-BR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18" name="Tabela 17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71626243"/>
                  </p:ext>
                </p:extLst>
              </p:nvPr>
            </p:nvGraphicFramePr>
            <p:xfrm>
              <a:off x="576461" y="3312095"/>
              <a:ext cx="5519304" cy="148336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379826"/>
                    <a:gridCol w="1379826"/>
                    <a:gridCol w="1379826"/>
                    <a:gridCol w="1379826"/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b="1" dirty="0" smtClean="0"/>
                            <a:t>Fundos</a:t>
                          </a:r>
                          <a:endParaRPr lang="pt-BR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b="1" dirty="0" smtClean="0"/>
                            <a:t>A1</a:t>
                          </a:r>
                          <a:endParaRPr lang="pt-BR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b="1" dirty="0" smtClean="0"/>
                            <a:t>B2</a:t>
                          </a:r>
                          <a:endParaRPr lang="pt-BR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b="1" dirty="0" smtClean="0"/>
                            <a:t>B3</a:t>
                          </a:r>
                          <a:endParaRPr lang="pt-BR" b="1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dirty="0" smtClean="0"/>
                            <a:t>Ri</a:t>
                          </a:r>
                          <a:endParaRPr lang="pt-B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dirty="0" smtClean="0"/>
                            <a:t>20%</a:t>
                          </a:r>
                          <a:endParaRPr lang="pt-B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dirty="0" smtClean="0"/>
                            <a:t>18%</a:t>
                          </a:r>
                          <a:endParaRPr lang="pt-B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dirty="0" smtClean="0"/>
                            <a:t>22%</a:t>
                          </a:r>
                          <a:endParaRPr lang="pt-BR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dirty="0" err="1" smtClean="0"/>
                            <a:t>Rsr</a:t>
                          </a:r>
                          <a:endParaRPr lang="pt-B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dirty="0" smtClean="0"/>
                            <a:t>15%</a:t>
                          </a:r>
                          <a:endParaRPr lang="pt-B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dirty="0" smtClean="0"/>
                            <a:t>15%</a:t>
                          </a:r>
                          <a:endParaRPr lang="pt-B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dirty="0" smtClean="0"/>
                            <a:t>15%</a:t>
                          </a:r>
                          <a:endParaRPr lang="pt-BR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endParaRPr lang="pt-BR"/>
                        </a:p>
                      </a:txBody>
                      <a:tcPr>
                        <a:blipFill rotWithShape="1">
                          <a:blip r:embed="rId4"/>
                          <a:stretch>
                            <a:fillRect l="-442" t="-308197" r="-300442" b="-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dirty="0" smtClean="0"/>
                            <a:t>0,006</a:t>
                          </a:r>
                          <a:endParaRPr lang="pt-B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dirty="0" smtClean="0"/>
                            <a:t>0,006</a:t>
                          </a:r>
                          <a:endParaRPr lang="pt-B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dirty="0" smtClean="0"/>
                            <a:t>0,0085</a:t>
                          </a:r>
                          <a:endParaRPr lang="pt-BR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Fallback>
      </mc:AlternateContent>
      <p:sp>
        <p:nvSpPr>
          <p:cNvPr id="19" name="CaixaDeTexto 18"/>
          <p:cNvSpPr txBox="1"/>
          <p:nvPr/>
        </p:nvSpPr>
        <p:spPr>
          <a:xfrm>
            <a:off x="10729589" y="3024063"/>
            <a:ext cx="5645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smtClean="0"/>
              <a:t>(1o)</a:t>
            </a:r>
            <a:endParaRPr lang="pt-BR" b="1" dirty="0"/>
          </a:p>
        </p:txBody>
      </p:sp>
      <p:sp>
        <p:nvSpPr>
          <p:cNvPr id="22" name="CaixaDeTexto 21"/>
          <p:cNvSpPr txBox="1"/>
          <p:nvPr/>
        </p:nvSpPr>
        <p:spPr>
          <a:xfrm>
            <a:off x="10729589" y="4536231"/>
            <a:ext cx="5645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smtClean="0"/>
              <a:t>(2o)</a:t>
            </a:r>
            <a:endParaRPr lang="pt-BR" b="1" dirty="0"/>
          </a:p>
        </p:txBody>
      </p:sp>
      <p:sp>
        <p:nvSpPr>
          <p:cNvPr id="23" name="CaixaDeTexto 22"/>
          <p:cNvSpPr txBox="1"/>
          <p:nvPr/>
        </p:nvSpPr>
        <p:spPr>
          <a:xfrm>
            <a:off x="10729589" y="3816151"/>
            <a:ext cx="5645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smtClean="0"/>
              <a:t>(3o)</a:t>
            </a:r>
            <a:endParaRPr lang="pt-BR" b="1" dirty="0"/>
          </a:p>
        </p:txBody>
      </p:sp>
      <p:sp>
        <p:nvSpPr>
          <p:cNvPr id="20" name="CaixaDeTexto 19"/>
          <p:cNvSpPr txBox="1"/>
          <p:nvPr/>
        </p:nvSpPr>
        <p:spPr>
          <a:xfrm>
            <a:off x="6697141" y="5400327"/>
            <a:ext cx="4597026" cy="92333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pt-BR" dirty="0" smtClean="0"/>
              <a:t>Quanto maior o indicador, melhor o retorno do fundo analisada. No exemplo, o fundo A1 obteve o melhor desempenho.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72927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noFill/>
        </p:spPr>
        <p:txBody>
          <a:bodyPr>
            <a:normAutofit/>
          </a:bodyPr>
          <a:lstStyle/>
          <a:p>
            <a:pPr algn="l"/>
            <a:r>
              <a:rPr lang="pt-BR" b="1" dirty="0" smtClean="0"/>
              <a:t>Calculando o IS - atividade</a:t>
            </a:r>
            <a:endParaRPr lang="pt-BR" b="1" dirty="0"/>
          </a:p>
        </p:txBody>
      </p:sp>
      <p:sp>
        <p:nvSpPr>
          <p:cNvPr id="6" name="Espaço Reservado para Conteúdo 5"/>
          <p:cNvSpPr>
            <a:spLocks noGrp="1"/>
          </p:cNvSpPr>
          <p:nvPr>
            <p:ph idx="1"/>
          </p:nvPr>
        </p:nvSpPr>
        <p:spPr>
          <a:xfrm>
            <a:off x="576104" y="1512041"/>
            <a:ext cx="5977021" cy="1728046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pt-BR" dirty="0" smtClean="0"/>
              <a:t>O </a:t>
            </a:r>
            <a:r>
              <a:rPr lang="pt-BR" dirty="0"/>
              <a:t>quadro a seguir apresenta dados </a:t>
            </a:r>
            <a:r>
              <a:rPr lang="pt-BR" dirty="0" smtClean="0"/>
              <a:t>coletados referentes </a:t>
            </a:r>
            <a:r>
              <a:rPr lang="pt-BR" dirty="0"/>
              <a:t>aos retornos de três </a:t>
            </a:r>
            <a:r>
              <a:rPr lang="pt-BR" dirty="0" smtClean="0"/>
              <a:t>fundos, </a:t>
            </a:r>
            <a:r>
              <a:rPr lang="pt-BR" dirty="0"/>
              <a:t>obtidos pela </a:t>
            </a:r>
            <a:r>
              <a:rPr lang="pt-BR" dirty="0" smtClean="0"/>
              <a:t>carteira de investimentos dos Fundos A1, B2 e B3, bem como o retorno livre de risco e o desvio-padrão para cada carteira, representando o risco do portfólio.</a:t>
            </a:r>
          </a:p>
        </p:txBody>
      </p: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2 | Precificação de ativos</a:t>
            </a:r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897F6-EF51-46F1-863C-01A2AFDBBF71}" type="slidenum">
              <a:rPr lang="pt-BR" smtClean="0"/>
              <a:t>28</a:t>
            </a:fld>
            <a:endParaRPr lang="pt-BR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Espaço Reservado para Conteúdo 5"/>
              <p:cNvSpPr txBox="1">
                <a:spLocks/>
              </p:cNvSpPr>
              <p:nvPr/>
            </p:nvSpPr>
            <p:spPr>
              <a:xfrm>
                <a:off x="6697141" y="1483751"/>
                <a:ext cx="4597026" cy="4276616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/>
                        </a:rPr>
                        <m:t>𝐼𝑆</m:t>
                      </m:r>
                      <m:r>
                        <a:rPr lang="pt-BR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pt-BR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pt-BR" b="0" i="1" smtClean="0">
                              <a:latin typeface="Cambria Math"/>
                            </a:rPr>
                            <m:t>𝑅𝑖</m:t>
                          </m:r>
                          <m:r>
                            <a:rPr lang="pt-BR" b="0" i="1" smtClean="0">
                              <a:latin typeface="Cambria Math"/>
                            </a:rPr>
                            <m:t>−</m:t>
                          </m:r>
                          <m:r>
                            <a:rPr lang="pt-BR" b="0" i="1" smtClean="0">
                              <a:latin typeface="Cambria Math"/>
                            </a:rPr>
                            <m:t>𝑅𝑠𝑟</m:t>
                          </m:r>
                        </m:num>
                        <m:den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𝜎</m:t>
                          </m:r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𝑐</m:t>
                          </m:r>
                        </m:den>
                      </m:f>
                    </m:oMath>
                  </m:oMathPara>
                </a14:m>
                <a:endParaRPr lang="pt-BR" b="0" dirty="0" smtClean="0">
                  <a:ea typeface="Cambria Math"/>
                </a:endParaRPr>
              </a:p>
              <a:p>
                <a:pPr marL="0" indent="0">
                  <a:buNone/>
                </a:pPr>
                <a:endParaRPr lang="pt-BR" dirty="0" smtClean="0"/>
              </a:p>
              <a:p>
                <a:pPr marL="0" indent="0">
                  <a:buNone/>
                </a:pPr>
                <a:endParaRPr lang="pt-BR" dirty="0"/>
              </a:p>
              <a:p>
                <a:pPr marL="0" indent="0">
                  <a:buNone/>
                </a:pPr>
                <a:endParaRPr lang="pt-BR" dirty="0" smtClean="0"/>
              </a:p>
              <a:p>
                <a:pPr marL="0" indent="0">
                  <a:buNone/>
                </a:pPr>
                <a:endParaRPr lang="pt-BR" dirty="0"/>
              </a:p>
              <a:p>
                <a:pPr marL="0" indent="0">
                  <a:buNone/>
                </a:pPr>
                <a:endParaRPr lang="pt-BR" dirty="0" smtClean="0"/>
              </a:p>
              <a:p>
                <a:pPr marL="0" indent="0">
                  <a:buNone/>
                </a:pPr>
                <a:endParaRPr lang="pt-BR" dirty="0" smtClean="0"/>
              </a:p>
              <a:p>
                <a:pPr marL="0" indent="0">
                  <a:buNone/>
                </a:pPr>
                <a:endParaRPr lang="pt-BR" dirty="0"/>
              </a:p>
              <a:p>
                <a:pPr marL="0" indent="0">
                  <a:buNone/>
                </a:pPr>
                <a:endParaRPr lang="pt-BR" dirty="0" smtClean="0"/>
              </a:p>
              <a:p>
                <a:pPr marL="0" indent="0">
                  <a:buNone/>
                </a:pPr>
                <a:endParaRPr lang="pt-BR" dirty="0" smtClean="0"/>
              </a:p>
              <a:p>
                <a:pPr marL="0" indent="0">
                  <a:buNone/>
                </a:pPr>
                <a:endParaRPr lang="pt-BR" dirty="0"/>
              </a:p>
            </p:txBody>
          </p:sp>
        </mc:Choice>
        <mc:Fallback>
          <p:sp>
            <p:nvSpPr>
              <p:cNvPr id="8" name="Espaço Reservado para Conteúdo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97141" y="1483751"/>
                <a:ext cx="4597026" cy="4276616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Espaço Reservado para Conteúdo 5"/>
          <p:cNvSpPr txBox="1">
            <a:spLocks/>
          </p:cNvSpPr>
          <p:nvPr/>
        </p:nvSpPr>
        <p:spPr>
          <a:xfrm>
            <a:off x="576461" y="5040287"/>
            <a:ext cx="5544616" cy="1136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pt-BR" sz="2000" dirty="0" smtClean="0"/>
              <a:t>Com base nos dados, calcular o IS:</a:t>
            </a:r>
            <a:endParaRPr lang="pt-BR" sz="2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8" name="Tabela 17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752475456"/>
                  </p:ext>
                </p:extLst>
              </p:nvPr>
            </p:nvGraphicFramePr>
            <p:xfrm>
              <a:off x="576461" y="3312095"/>
              <a:ext cx="5519304" cy="148336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379826"/>
                    <a:gridCol w="1379826"/>
                    <a:gridCol w="1379826"/>
                    <a:gridCol w="1379826"/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b="1" dirty="0" smtClean="0"/>
                            <a:t>Fundos</a:t>
                          </a:r>
                          <a:endParaRPr lang="pt-BR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b="1" dirty="0" smtClean="0"/>
                            <a:t>A1</a:t>
                          </a:r>
                          <a:endParaRPr lang="pt-BR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b="1" dirty="0" smtClean="0"/>
                            <a:t>B2</a:t>
                          </a:r>
                          <a:endParaRPr lang="pt-BR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b="1" dirty="0" smtClean="0"/>
                            <a:t>B3</a:t>
                          </a:r>
                          <a:endParaRPr lang="pt-BR" b="1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dirty="0" smtClean="0"/>
                            <a:t>Ri</a:t>
                          </a:r>
                          <a:endParaRPr lang="pt-B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dirty="0" smtClean="0"/>
                            <a:t>20%</a:t>
                          </a:r>
                          <a:endParaRPr lang="pt-B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dirty="0" smtClean="0"/>
                            <a:t>22%</a:t>
                          </a:r>
                          <a:endParaRPr lang="pt-B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dirty="0" smtClean="0"/>
                            <a:t>23%</a:t>
                          </a:r>
                          <a:endParaRPr lang="pt-BR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dirty="0" err="1" smtClean="0"/>
                            <a:t>Rsr</a:t>
                          </a:r>
                          <a:endParaRPr lang="pt-B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dirty="0" smtClean="0"/>
                            <a:t>15%</a:t>
                          </a:r>
                          <a:endParaRPr lang="pt-B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dirty="0" smtClean="0"/>
                            <a:t>15%</a:t>
                          </a:r>
                          <a:endParaRPr lang="pt-B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dirty="0" smtClean="0"/>
                            <a:t>15%</a:t>
                          </a:r>
                          <a:endParaRPr lang="pt-BR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pt-BR" i="1" smtClean="0">
                                    <a:latin typeface="Cambria Math"/>
                                    <a:ea typeface="Cambria Math"/>
                                  </a:rPr>
                                  <m:t>𝜎</m:t>
                                </m:r>
                                <m:r>
                                  <a:rPr lang="pt-BR" b="0" i="1" smtClean="0">
                                    <a:latin typeface="Cambria Math"/>
                                    <a:ea typeface="Cambria Math"/>
                                  </a:rPr>
                                  <m:t>𝑐</m:t>
                                </m:r>
                              </m:oMath>
                            </m:oMathPara>
                          </a14:m>
                          <a:endParaRPr lang="pt-B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dirty="0" smtClean="0"/>
                            <a:t>0,007</a:t>
                          </a:r>
                          <a:endParaRPr lang="pt-B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dirty="0" smtClean="0"/>
                            <a:t>0,004</a:t>
                          </a:r>
                          <a:endParaRPr lang="pt-B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dirty="0" smtClean="0"/>
                            <a:t>0,001</a:t>
                          </a:r>
                          <a:endParaRPr lang="pt-BR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18" name="Tabela 17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940784300"/>
                  </p:ext>
                </p:extLst>
              </p:nvPr>
            </p:nvGraphicFramePr>
            <p:xfrm>
              <a:off x="576461" y="3312095"/>
              <a:ext cx="5519304" cy="148336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379826"/>
                    <a:gridCol w="1379826"/>
                    <a:gridCol w="1379826"/>
                    <a:gridCol w="1379826"/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b="1" dirty="0" smtClean="0"/>
                            <a:t>Fundos</a:t>
                          </a:r>
                          <a:endParaRPr lang="pt-BR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b="1" dirty="0" smtClean="0"/>
                            <a:t>A1</a:t>
                          </a:r>
                          <a:endParaRPr lang="pt-BR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b="1" dirty="0" smtClean="0"/>
                            <a:t>B2</a:t>
                          </a:r>
                          <a:endParaRPr lang="pt-BR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b="1" dirty="0" smtClean="0"/>
                            <a:t>B3</a:t>
                          </a:r>
                          <a:endParaRPr lang="pt-BR" b="1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dirty="0" smtClean="0"/>
                            <a:t>Ri</a:t>
                          </a:r>
                          <a:endParaRPr lang="pt-B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dirty="0" smtClean="0"/>
                            <a:t>20%</a:t>
                          </a:r>
                          <a:endParaRPr lang="pt-B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dirty="0" smtClean="0"/>
                            <a:t>22%</a:t>
                          </a:r>
                          <a:endParaRPr lang="pt-B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dirty="0" smtClean="0"/>
                            <a:t>23%</a:t>
                          </a:r>
                          <a:endParaRPr lang="pt-BR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dirty="0" err="1" smtClean="0"/>
                            <a:t>Rsr</a:t>
                          </a:r>
                          <a:endParaRPr lang="pt-B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dirty="0" smtClean="0"/>
                            <a:t>15%</a:t>
                          </a:r>
                          <a:endParaRPr lang="pt-B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dirty="0" smtClean="0"/>
                            <a:t>15%</a:t>
                          </a:r>
                          <a:endParaRPr lang="pt-B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dirty="0" smtClean="0"/>
                            <a:t>15%</a:t>
                          </a:r>
                          <a:endParaRPr lang="pt-BR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endParaRPr lang="pt-BR"/>
                        </a:p>
                      </a:txBody>
                      <a:tcPr>
                        <a:blipFill rotWithShape="1">
                          <a:blip r:embed="rId4"/>
                          <a:stretch>
                            <a:fillRect l="-442" t="-308197" r="-300442" b="-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dirty="0" smtClean="0"/>
                            <a:t>0,007</a:t>
                          </a:r>
                          <a:endParaRPr lang="pt-B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dirty="0" smtClean="0"/>
                            <a:t>0,004</a:t>
                          </a:r>
                          <a:endParaRPr lang="pt-B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dirty="0" smtClean="0"/>
                            <a:t>0,001</a:t>
                          </a:r>
                          <a:endParaRPr lang="pt-BR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2542620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noFill/>
        </p:spPr>
        <p:txBody>
          <a:bodyPr>
            <a:normAutofit/>
          </a:bodyPr>
          <a:lstStyle/>
          <a:p>
            <a:pPr algn="l"/>
            <a:r>
              <a:rPr lang="pt-BR" b="1" dirty="0" smtClean="0"/>
              <a:t>Calculando o IS </a:t>
            </a:r>
            <a:r>
              <a:rPr lang="pt-BR" b="1" dirty="0" smtClean="0"/>
              <a:t>– atividade resolvida</a:t>
            </a:r>
            <a:endParaRPr lang="pt-BR" b="1" dirty="0"/>
          </a:p>
        </p:txBody>
      </p:sp>
      <p:sp>
        <p:nvSpPr>
          <p:cNvPr id="6" name="Espaço Reservado para Conteúdo 5"/>
          <p:cNvSpPr>
            <a:spLocks noGrp="1"/>
          </p:cNvSpPr>
          <p:nvPr>
            <p:ph idx="1"/>
          </p:nvPr>
        </p:nvSpPr>
        <p:spPr>
          <a:xfrm>
            <a:off x="576104" y="1512041"/>
            <a:ext cx="5977021" cy="1728046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pt-BR" dirty="0" smtClean="0"/>
              <a:t>O </a:t>
            </a:r>
            <a:r>
              <a:rPr lang="pt-BR" dirty="0"/>
              <a:t>quadro a seguir apresenta dados </a:t>
            </a:r>
            <a:r>
              <a:rPr lang="pt-BR" dirty="0" smtClean="0"/>
              <a:t>coletados referentes </a:t>
            </a:r>
            <a:r>
              <a:rPr lang="pt-BR" dirty="0"/>
              <a:t>aos retornos de três </a:t>
            </a:r>
            <a:r>
              <a:rPr lang="pt-BR" dirty="0" smtClean="0"/>
              <a:t>fundos, </a:t>
            </a:r>
            <a:r>
              <a:rPr lang="pt-BR" dirty="0"/>
              <a:t>obtidos pela </a:t>
            </a:r>
            <a:r>
              <a:rPr lang="pt-BR" dirty="0" smtClean="0"/>
              <a:t>carteira de investimentos dos Fundos A1, B2 e B3, bem como o retorno livre de risco e o desvio-padrão para cada carteira, representando o risco do portfólio.</a:t>
            </a:r>
          </a:p>
        </p:txBody>
      </p: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2 | Precificação de ativos</a:t>
            </a: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897F6-EF51-46F1-863C-01A2AFDBBF71}" type="slidenum">
              <a:rPr lang="pt-BR" smtClean="0"/>
              <a:t>29</a:t>
            </a:fld>
            <a:endParaRPr lang="pt-B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Espaço Reservado para Conteúdo 5"/>
              <p:cNvSpPr txBox="1">
                <a:spLocks/>
              </p:cNvSpPr>
              <p:nvPr/>
            </p:nvSpPr>
            <p:spPr>
              <a:xfrm>
                <a:off x="6697141" y="1483751"/>
                <a:ext cx="4597026" cy="4276616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/>
                        </a:rPr>
                        <m:t>𝐼𝑆</m:t>
                      </m:r>
                      <m:r>
                        <a:rPr lang="pt-BR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pt-BR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pt-BR" b="0" i="1" smtClean="0">
                              <a:latin typeface="Cambria Math"/>
                            </a:rPr>
                            <m:t>𝑅𝑖</m:t>
                          </m:r>
                          <m:r>
                            <a:rPr lang="pt-BR" b="0" i="1" smtClean="0">
                              <a:latin typeface="Cambria Math"/>
                            </a:rPr>
                            <m:t>−</m:t>
                          </m:r>
                          <m:r>
                            <a:rPr lang="pt-BR" b="0" i="1" smtClean="0">
                              <a:latin typeface="Cambria Math"/>
                            </a:rPr>
                            <m:t>𝑅𝑠𝑟</m:t>
                          </m:r>
                        </m:num>
                        <m:den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𝜎</m:t>
                          </m:r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𝑐</m:t>
                          </m:r>
                        </m:den>
                      </m:f>
                    </m:oMath>
                  </m:oMathPara>
                </a14:m>
                <a:endParaRPr lang="pt-BR" b="0" dirty="0" smtClean="0">
                  <a:ea typeface="Cambria Math"/>
                </a:endParaRPr>
              </a:p>
              <a:p>
                <a:pPr marL="0" indent="0">
                  <a:buNone/>
                </a:pPr>
                <a:endParaRPr lang="pt-BR" dirty="0" smtClean="0"/>
              </a:p>
              <a:p>
                <a:pPr marL="0" indent="0">
                  <a:buNone/>
                </a:pPr>
                <a:r>
                  <a:rPr lang="pt-BR" sz="2000" dirty="0" smtClean="0"/>
                  <a:t>IS (A1) = (0,2-0,15)/0,007 = 7,14             (3)</a:t>
                </a:r>
              </a:p>
              <a:p>
                <a:pPr marL="0" indent="0">
                  <a:buNone/>
                </a:pPr>
                <a:endParaRPr lang="pt-BR" sz="2000" dirty="0"/>
              </a:p>
              <a:p>
                <a:pPr marL="0" indent="0">
                  <a:buNone/>
                </a:pPr>
                <a:r>
                  <a:rPr lang="pt-BR" sz="2000" dirty="0" smtClean="0"/>
                  <a:t>IS (B2) = (0,22-0,15)/0,004 = 17,50         (2)</a:t>
                </a:r>
                <a:br>
                  <a:rPr lang="pt-BR" sz="2000" dirty="0" smtClean="0"/>
                </a:br>
                <a:r>
                  <a:rPr lang="pt-BR" sz="2000" dirty="0" smtClean="0"/>
                  <a:t/>
                </a:r>
                <a:br>
                  <a:rPr lang="pt-BR" sz="2000" dirty="0" smtClean="0"/>
                </a:br>
                <a:r>
                  <a:rPr lang="pt-BR" sz="2000" dirty="0" smtClean="0"/>
                  <a:t>IS (B3) = (0,23-0,15)/0,001 = 80,00         (1)</a:t>
                </a:r>
              </a:p>
              <a:p>
                <a:pPr marL="0" indent="0">
                  <a:buNone/>
                </a:pPr>
                <a:endParaRPr lang="pt-BR" dirty="0"/>
              </a:p>
              <a:p>
                <a:pPr marL="0" indent="0">
                  <a:buNone/>
                </a:pPr>
                <a:endParaRPr lang="pt-BR" dirty="0" smtClean="0"/>
              </a:p>
              <a:p>
                <a:pPr marL="0" indent="0">
                  <a:buNone/>
                </a:pPr>
                <a:endParaRPr lang="pt-BR" dirty="0"/>
              </a:p>
              <a:p>
                <a:pPr marL="0" indent="0">
                  <a:buNone/>
                </a:pPr>
                <a:endParaRPr lang="pt-BR" dirty="0" smtClean="0"/>
              </a:p>
              <a:p>
                <a:pPr marL="0" indent="0">
                  <a:buNone/>
                </a:pPr>
                <a:endParaRPr lang="pt-BR" dirty="0" smtClean="0"/>
              </a:p>
              <a:p>
                <a:pPr marL="0" indent="0">
                  <a:buNone/>
                </a:pPr>
                <a:endParaRPr lang="pt-BR" dirty="0"/>
              </a:p>
              <a:p>
                <a:pPr marL="0" indent="0">
                  <a:buNone/>
                </a:pPr>
                <a:endParaRPr lang="pt-BR" dirty="0" smtClean="0"/>
              </a:p>
              <a:p>
                <a:pPr marL="0" indent="0">
                  <a:buNone/>
                </a:pPr>
                <a:endParaRPr lang="pt-BR" dirty="0" smtClean="0"/>
              </a:p>
              <a:p>
                <a:pPr marL="0" indent="0">
                  <a:buNone/>
                </a:pPr>
                <a:endParaRPr lang="pt-BR" dirty="0"/>
              </a:p>
            </p:txBody>
          </p:sp>
        </mc:Choice>
        <mc:Fallback xmlns="">
          <p:sp>
            <p:nvSpPr>
              <p:cNvPr id="8" name="Espaço Reservado para Conteúdo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97141" y="1483751"/>
                <a:ext cx="4597026" cy="4276616"/>
              </a:xfrm>
              <a:prstGeom prst="rect">
                <a:avLst/>
              </a:prstGeom>
              <a:blipFill rotWithShape="1">
                <a:blip r:embed="rId3"/>
                <a:stretch>
                  <a:fillRect l="-1459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Espaço Reservado para Conteúdo 5"/>
          <p:cNvSpPr txBox="1">
            <a:spLocks/>
          </p:cNvSpPr>
          <p:nvPr/>
        </p:nvSpPr>
        <p:spPr>
          <a:xfrm>
            <a:off x="576461" y="5040287"/>
            <a:ext cx="5544616" cy="1136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pt-BR" sz="2000" dirty="0" smtClean="0"/>
              <a:t>Com base nos dados, calcular o IS:</a:t>
            </a:r>
            <a:endParaRPr lang="pt-BR" sz="2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8" name="Tabela 17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134213613"/>
                  </p:ext>
                </p:extLst>
              </p:nvPr>
            </p:nvGraphicFramePr>
            <p:xfrm>
              <a:off x="576461" y="3312095"/>
              <a:ext cx="5519304" cy="148336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379826"/>
                    <a:gridCol w="1379826"/>
                    <a:gridCol w="1379826"/>
                    <a:gridCol w="1379826"/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b="1" dirty="0" smtClean="0"/>
                            <a:t>Fundos</a:t>
                          </a:r>
                          <a:endParaRPr lang="pt-BR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b="1" dirty="0" smtClean="0"/>
                            <a:t>A1</a:t>
                          </a:r>
                          <a:endParaRPr lang="pt-BR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b="1" dirty="0" smtClean="0"/>
                            <a:t>B2</a:t>
                          </a:r>
                          <a:endParaRPr lang="pt-BR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b="1" dirty="0" smtClean="0"/>
                            <a:t>B3</a:t>
                          </a:r>
                          <a:endParaRPr lang="pt-BR" b="1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dirty="0" smtClean="0"/>
                            <a:t>Ri</a:t>
                          </a:r>
                          <a:endParaRPr lang="pt-B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dirty="0" smtClean="0"/>
                            <a:t>20%</a:t>
                          </a:r>
                          <a:endParaRPr lang="pt-B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dirty="0" smtClean="0"/>
                            <a:t>22%</a:t>
                          </a:r>
                          <a:endParaRPr lang="pt-B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dirty="0" smtClean="0"/>
                            <a:t>23%</a:t>
                          </a:r>
                          <a:endParaRPr lang="pt-BR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dirty="0" err="1" smtClean="0"/>
                            <a:t>Rsr</a:t>
                          </a:r>
                          <a:endParaRPr lang="pt-B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dirty="0" smtClean="0"/>
                            <a:t>15%</a:t>
                          </a:r>
                          <a:endParaRPr lang="pt-B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dirty="0" smtClean="0"/>
                            <a:t>15%</a:t>
                          </a:r>
                          <a:endParaRPr lang="pt-B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dirty="0" smtClean="0"/>
                            <a:t>15%</a:t>
                          </a:r>
                          <a:endParaRPr lang="pt-BR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pt-BR" i="1" smtClean="0">
                                    <a:latin typeface="Cambria Math"/>
                                    <a:ea typeface="Cambria Math"/>
                                  </a:rPr>
                                  <m:t>𝜎</m:t>
                                </m:r>
                                <m:r>
                                  <a:rPr lang="pt-BR" b="0" i="1" smtClean="0">
                                    <a:latin typeface="Cambria Math"/>
                                    <a:ea typeface="Cambria Math"/>
                                  </a:rPr>
                                  <m:t>𝑐</m:t>
                                </m:r>
                              </m:oMath>
                            </m:oMathPara>
                          </a14:m>
                          <a:endParaRPr lang="pt-B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dirty="0" smtClean="0"/>
                            <a:t>0,007</a:t>
                          </a:r>
                          <a:endParaRPr lang="pt-B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dirty="0" smtClean="0"/>
                            <a:t>0,004</a:t>
                          </a:r>
                          <a:endParaRPr lang="pt-B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dirty="0" smtClean="0"/>
                            <a:t>0,001</a:t>
                          </a:r>
                          <a:endParaRPr lang="pt-BR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18" name="Tabela 17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940784300"/>
                  </p:ext>
                </p:extLst>
              </p:nvPr>
            </p:nvGraphicFramePr>
            <p:xfrm>
              <a:off x="576461" y="3312095"/>
              <a:ext cx="5519304" cy="148336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379826"/>
                    <a:gridCol w="1379826"/>
                    <a:gridCol w="1379826"/>
                    <a:gridCol w="1379826"/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b="1" dirty="0" smtClean="0"/>
                            <a:t>Fundos</a:t>
                          </a:r>
                          <a:endParaRPr lang="pt-BR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b="1" dirty="0" smtClean="0"/>
                            <a:t>A1</a:t>
                          </a:r>
                          <a:endParaRPr lang="pt-BR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b="1" dirty="0" smtClean="0"/>
                            <a:t>B2</a:t>
                          </a:r>
                          <a:endParaRPr lang="pt-BR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b="1" dirty="0" smtClean="0"/>
                            <a:t>B3</a:t>
                          </a:r>
                          <a:endParaRPr lang="pt-BR" b="1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dirty="0" smtClean="0"/>
                            <a:t>Ri</a:t>
                          </a:r>
                          <a:endParaRPr lang="pt-B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dirty="0" smtClean="0"/>
                            <a:t>20%</a:t>
                          </a:r>
                          <a:endParaRPr lang="pt-B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dirty="0" smtClean="0"/>
                            <a:t>22%</a:t>
                          </a:r>
                          <a:endParaRPr lang="pt-B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dirty="0" smtClean="0"/>
                            <a:t>23%</a:t>
                          </a:r>
                          <a:endParaRPr lang="pt-BR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dirty="0" err="1" smtClean="0"/>
                            <a:t>Rsr</a:t>
                          </a:r>
                          <a:endParaRPr lang="pt-B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dirty="0" smtClean="0"/>
                            <a:t>15%</a:t>
                          </a:r>
                          <a:endParaRPr lang="pt-B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dirty="0" smtClean="0"/>
                            <a:t>15%</a:t>
                          </a:r>
                          <a:endParaRPr lang="pt-B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dirty="0" smtClean="0"/>
                            <a:t>15%</a:t>
                          </a:r>
                          <a:endParaRPr lang="pt-BR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endParaRPr lang="pt-BR"/>
                        </a:p>
                      </a:txBody>
                      <a:tcPr>
                        <a:blipFill rotWithShape="1">
                          <a:blip r:embed="rId4"/>
                          <a:stretch>
                            <a:fillRect l="-442" t="-308197" r="-300442" b="-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dirty="0" smtClean="0"/>
                            <a:t>0,007</a:t>
                          </a:r>
                          <a:endParaRPr lang="pt-B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dirty="0" smtClean="0"/>
                            <a:t>0,004</a:t>
                          </a:r>
                          <a:endParaRPr lang="pt-B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dirty="0" smtClean="0"/>
                            <a:t>0,001</a:t>
                          </a:r>
                          <a:endParaRPr lang="pt-BR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Fallback>
      </mc:AlternateContent>
      <p:sp>
        <p:nvSpPr>
          <p:cNvPr id="20" name="CaixaDeTexto 19"/>
          <p:cNvSpPr txBox="1"/>
          <p:nvPr/>
        </p:nvSpPr>
        <p:spPr>
          <a:xfrm>
            <a:off x="6697141" y="5400327"/>
            <a:ext cx="4597026" cy="92333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pt-BR" dirty="0" smtClean="0"/>
              <a:t>Devemos escolher B3. maior IS, o fundo em questão apresenta o melhor relação retorno / risco.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30095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noFill/>
        </p:spPr>
        <p:txBody>
          <a:bodyPr>
            <a:normAutofit/>
          </a:bodyPr>
          <a:lstStyle/>
          <a:p>
            <a:pPr algn="l"/>
            <a:r>
              <a:rPr lang="pt-BR" b="1" dirty="0" smtClean="0"/>
              <a:t>Modelo CAPM</a:t>
            </a:r>
            <a:endParaRPr lang="pt-BR" b="1" dirty="0"/>
          </a:p>
        </p:txBody>
      </p:sp>
      <p:sp>
        <p:nvSpPr>
          <p:cNvPr id="6" name="Espaço Reservado para Conteúdo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b="1" dirty="0" smtClean="0"/>
              <a:t>CAPM:  </a:t>
            </a:r>
            <a:r>
              <a:rPr lang="pt-BR" i="1" dirty="0" smtClean="0"/>
              <a:t>Capital </a:t>
            </a:r>
            <a:r>
              <a:rPr lang="pt-BR" i="1" dirty="0" err="1"/>
              <a:t>Asset</a:t>
            </a:r>
            <a:r>
              <a:rPr lang="pt-BR" i="1" dirty="0"/>
              <a:t> </a:t>
            </a:r>
            <a:r>
              <a:rPr lang="pt-BR" i="1" dirty="0" err="1"/>
              <a:t>Pricing</a:t>
            </a:r>
            <a:r>
              <a:rPr lang="pt-BR" i="1" dirty="0"/>
              <a:t> </a:t>
            </a:r>
            <a:r>
              <a:rPr lang="pt-BR" i="1" dirty="0" err="1" smtClean="0"/>
              <a:t>Model</a:t>
            </a:r>
            <a:r>
              <a:rPr lang="pt-BR" i="1" dirty="0" smtClean="0"/>
              <a:t> ou </a:t>
            </a:r>
            <a:r>
              <a:rPr lang="pt-BR" dirty="0" smtClean="0"/>
              <a:t>Modelo </a:t>
            </a:r>
            <a:r>
              <a:rPr lang="pt-BR" dirty="0"/>
              <a:t>de Precificação de Ativos </a:t>
            </a:r>
            <a:r>
              <a:rPr lang="pt-BR" dirty="0" smtClean="0"/>
              <a:t>Financeiros</a:t>
            </a:r>
            <a:endParaRPr lang="pt-BR" dirty="0"/>
          </a:p>
          <a:p>
            <a:endParaRPr lang="pt-BR" dirty="0" smtClean="0"/>
          </a:p>
          <a:p>
            <a:r>
              <a:rPr lang="pt-BR" dirty="0" smtClean="0"/>
              <a:t>Muito usado no mercado </a:t>
            </a:r>
            <a:r>
              <a:rPr lang="pt-BR" dirty="0"/>
              <a:t>financeiro utiliza para determinar uma </a:t>
            </a:r>
            <a:r>
              <a:rPr lang="pt-BR" b="1" dirty="0" smtClean="0"/>
              <a:t>taxa de </a:t>
            </a:r>
            <a:r>
              <a:rPr lang="pt-BR" b="1" dirty="0"/>
              <a:t>retorno </a:t>
            </a:r>
            <a:r>
              <a:rPr lang="pt-BR" b="1" dirty="0" smtClean="0"/>
              <a:t>teórica </a:t>
            </a:r>
            <a:r>
              <a:rPr lang="pt-BR" dirty="0" smtClean="0"/>
              <a:t>(</a:t>
            </a:r>
            <a:r>
              <a:rPr lang="pt-BR" b="1" dirty="0" smtClean="0"/>
              <a:t>ou livre de riscos</a:t>
            </a:r>
            <a:r>
              <a:rPr lang="pt-BR" dirty="0" smtClean="0"/>
              <a:t>) </a:t>
            </a:r>
            <a:r>
              <a:rPr lang="pt-BR" dirty="0"/>
              <a:t>apropriada de um determinado ativo em </a:t>
            </a:r>
            <a:r>
              <a:rPr lang="pt-BR" dirty="0" smtClean="0"/>
              <a:t>relação a </a:t>
            </a:r>
            <a:r>
              <a:rPr lang="pt-BR" dirty="0"/>
              <a:t>um portfólio de investimentos perfeitamente diversificados. </a:t>
            </a:r>
            <a:endParaRPr lang="pt-BR" dirty="0" smtClean="0"/>
          </a:p>
          <a:p>
            <a:endParaRPr lang="pt-BR" dirty="0"/>
          </a:p>
          <a:p>
            <a:pPr marL="0" indent="0">
              <a:buNone/>
            </a:pPr>
            <a:endParaRPr lang="pt-BR" dirty="0"/>
          </a:p>
        </p:txBody>
      </p: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2 | Precificação de ativos</a:t>
            </a:r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2DDCB-B80A-4AAA-8C7B-D3DEAF70919C}" type="slidenum">
              <a:rPr lang="pt-BR" smtClean="0"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93057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noFill/>
        </p:spPr>
        <p:txBody>
          <a:bodyPr>
            <a:normAutofit/>
          </a:bodyPr>
          <a:lstStyle/>
          <a:p>
            <a:pPr algn="l"/>
            <a:r>
              <a:rPr lang="pt-BR" b="1" dirty="0" smtClean="0"/>
              <a:t>Índice Modigliani</a:t>
            </a:r>
            <a:endParaRPr lang="pt-BR" b="1" dirty="0"/>
          </a:p>
        </p:txBody>
      </p:sp>
      <p:sp>
        <p:nvSpPr>
          <p:cNvPr id="6" name="Espaço Reservado para Conteúdo 5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pt-BR" dirty="0" smtClean="0"/>
              <a:t>Parecido com o índice Sharpe</a:t>
            </a:r>
          </a:p>
          <a:p>
            <a:endParaRPr lang="pt-BR" dirty="0"/>
          </a:p>
          <a:p>
            <a:r>
              <a:rPr lang="pt-BR" dirty="0" smtClean="0"/>
              <a:t>Esse </a:t>
            </a:r>
            <a:r>
              <a:rPr lang="pt-BR" dirty="0"/>
              <a:t>indicador mostra, em percentual</a:t>
            </a:r>
            <a:r>
              <a:rPr lang="pt-BR" dirty="0" smtClean="0"/>
              <a:t>, a </a:t>
            </a:r>
            <a:r>
              <a:rPr lang="pt-BR" dirty="0"/>
              <a:t>utilização do custo de oportunidade e, assim, ajusta todos </a:t>
            </a:r>
            <a:r>
              <a:rPr lang="pt-BR" dirty="0" smtClean="0"/>
              <a:t>os portfólios </a:t>
            </a:r>
            <a:r>
              <a:rPr lang="pt-BR" dirty="0"/>
              <a:t>ao nível de risco das carteiras de mercado (</a:t>
            </a:r>
            <a:r>
              <a:rPr lang="pt-BR" i="1" dirty="0"/>
              <a:t>benchmark</a:t>
            </a:r>
            <a:r>
              <a:rPr lang="pt-BR" dirty="0" smtClean="0"/>
              <a:t>).</a:t>
            </a:r>
            <a:endParaRPr lang="pt-BR" dirty="0"/>
          </a:p>
          <a:p>
            <a:endParaRPr lang="pt-BR" dirty="0" smtClean="0"/>
          </a:p>
          <a:p>
            <a:r>
              <a:rPr lang="pt-BR" dirty="0"/>
              <a:t>C</a:t>
            </a:r>
            <a:r>
              <a:rPr lang="pt-BR" dirty="0" smtClean="0"/>
              <a:t>om </a:t>
            </a:r>
            <a:r>
              <a:rPr lang="pt-BR" dirty="0"/>
              <a:t>isso, </a:t>
            </a:r>
            <a:r>
              <a:rPr lang="pt-BR" dirty="0" smtClean="0"/>
              <a:t>ele consegue </a:t>
            </a:r>
            <a:r>
              <a:rPr lang="pt-BR" dirty="0"/>
              <a:t>medir o retorno do portfólio ajustado ao </a:t>
            </a:r>
            <a:r>
              <a:rPr lang="pt-BR" dirty="0" smtClean="0"/>
              <a:t>risco a </a:t>
            </a:r>
            <a:r>
              <a:rPr lang="pt-BR" dirty="0"/>
              <a:t>que o ativo é exposto. Por ser expresso percentualmente, facilita </a:t>
            </a:r>
            <a:r>
              <a:rPr lang="pt-BR" dirty="0" smtClean="0"/>
              <a:t>a interpretação </a:t>
            </a:r>
            <a:r>
              <a:rPr lang="pt-BR" dirty="0"/>
              <a:t>dos investidores e quanto maior, melhor será o </a:t>
            </a:r>
            <a:r>
              <a:rPr lang="pt-BR" dirty="0" smtClean="0"/>
              <a:t>retorno do </a:t>
            </a:r>
            <a:r>
              <a:rPr lang="pt-BR" dirty="0"/>
              <a:t>portfólio</a:t>
            </a:r>
            <a:r>
              <a:rPr lang="pt-BR" dirty="0" smtClean="0"/>
              <a:t>.</a:t>
            </a:r>
          </a:p>
          <a:p>
            <a:endParaRPr lang="pt-BR" dirty="0"/>
          </a:p>
          <a:p>
            <a:r>
              <a:rPr lang="pt-BR" dirty="0"/>
              <a:t>O índice de Modigliani verifica qual seria a rentabilidade de </a:t>
            </a:r>
            <a:r>
              <a:rPr lang="pt-BR" dirty="0" smtClean="0"/>
              <a:t>uma carteira </a:t>
            </a:r>
            <a:r>
              <a:rPr lang="pt-BR" dirty="0"/>
              <a:t>de investimentos se ela estivesse submetida aos </a:t>
            </a:r>
            <a:r>
              <a:rPr lang="pt-BR" dirty="0" smtClean="0"/>
              <a:t>mesmos riscos </a:t>
            </a:r>
            <a:r>
              <a:rPr lang="pt-BR" dirty="0"/>
              <a:t>de outras carteiras do mercado.</a:t>
            </a:r>
            <a:endParaRPr lang="pt-BR" dirty="0" smtClean="0"/>
          </a:p>
        </p:txBody>
      </p: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2 | Precificação de ativos</a:t>
            </a:r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2DDCB-B80A-4AAA-8C7B-D3DEAF70919C}" type="slidenum">
              <a:rPr lang="pt-BR" smtClean="0"/>
              <a:t>30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63719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noFill/>
        </p:spPr>
        <p:txBody>
          <a:bodyPr>
            <a:normAutofit/>
          </a:bodyPr>
          <a:lstStyle/>
          <a:p>
            <a:pPr algn="l"/>
            <a:r>
              <a:rPr lang="pt-BR" b="1" dirty="0" smtClean="0"/>
              <a:t>Índice Modigliani – como calcular</a:t>
            </a:r>
            <a:endParaRPr lang="pt-BR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Espaço Reservado para Conteúdo 8"/>
              <p:cNvSpPr>
                <a:spLocks noGrp="1"/>
              </p:cNvSpPr>
              <p:nvPr>
                <p:ph sz="half" idx="1"/>
              </p:nvPr>
            </p:nvSpPr>
            <p:spPr/>
            <p:txBody>
              <a:bodyPr>
                <a:normAutofit fontScale="77500" lnSpcReduction="20000"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pt-BR" sz="28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pt-BR" sz="2800" b="0" i="1" smtClean="0">
                              <a:latin typeface="Cambria Math"/>
                            </a:rPr>
                            <m:t>𝑀</m:t>
                          </m:r>
                        </m:e>
                        <m:sup>
                          <m:r>
                            <a:rPr lang="pt-BR" sz="28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pt-BR" sz="2800" b="0" i="1" smtClean="0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pt-BR" sz="2800" b="0" i="1" smtClean="0">
                              <a:latin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pt-BR" sz="2800" i="1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pt-BR" sz="2800" i="1">
                                  <a:latin typeface="Cambria Math"/>
                                </a:rPr>
                                <m:t>𝑅𝑖</m:t>
                              </m:r>
                              <m:r>
                                <a:rPr lang="pt-BR" sz="2800" i="1">
                                  <a:latin typeface="Cambria Math"/>
                                </a:rPr>
                                <m:t> −</m:t>
                              </m:r>
                              <m:r>
                                <a:rPr lang="pt-BR" sz="2800" i="1">
                                  <a:latin typeface="Cambria Math"/>
                                </a:rPr>
                                <m:t>𝑅𝑠𝑟</m:t>
                              </m:r>
                            </m:num>
                            <m:den>
                              <m:r>
                                <a:rPr lang="pt-BR" sz="2800" i="1">
                                  <a:latin typeface="Cambria Math"/>
                                  <a:ea typeface="Cambria Math"/>
                                </a:rPr>
                                <m:t>𝜎</m:t>
                              </m:r>
                              <m:r>
                                <a:rPr lang="pt-BR" sz="2800" i="1">
                                  <a:latin typeface="Cambria Math"/>
                                  <a:ea typeface="Cambria Math"/>
                                </a:rPr>
                                <m:t>𝑐</m:t>
                              </m:r>
                            </m:den>
                          </m:f>
                        </m:e>
                      </m:d>
                      <m:r>
                        <a:rPr lang="pt-BR" sz="2800" b="0" i="1" smtClean="0">
                          <a:latin typeface="Cambria Math"/>
                          <a:ea typeface="Cambria Math"/>
                        </a:rPr>
                        <m:t>𝜎</m:t>
                      </m:r>
                      <m:r>
                        <a:rPr lang="pt-BR" sz="2800" b="0" i="1" smtClean="0">
                          <a:latin typeface="Cambria Math"/>
                          <a:ea typeface="Cambria Math"/>
                        </a:rPr>
                        <m:t>𝑚</m:t>
                      </m:r>
                      <m:r>
                        <a:rPr lang="pt-BR" sz="2800" b="0" i="1" smtClean="0">
                          <a:latin typeface="Cambria Math"/>
                          <a:ea typeface="Cambria Math"/>
                        </a:rPr>
                        <m:t>+</m:t>
                      </m:r>
                      <m:r>
                        <a:rPr lang="pt-BR" sz="2800" b="0" i="1" smtClean="0">
                          <a:latin typeface="Cambria Math"/>
                          <a:ea typeface="Cambria Math"/>
                        </a:rPr>
                        <m:t>𝑅𝑠𝑟</m:t>
                      </m:r>
                    </m:oMath>
                  </m:oMathPara>
                </a14:m>
                <a:endParaRPr lang="pt-BR" dirty="0" smtClean="0"/>
              </a:p>
              <a:p>
                <a:pPr marL="0" indent="0">
                  <a:buNone/>
                </a:pPr>
                <a:endParaRPr lang="pt-BR" dirty="0"/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pt-BR" sz="20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pt-BR" sz="2000" b="0" i="1" smtClean="0">
                            <a:latin typeface="Cambria Math"/>
                          </a:rPr>
                          <m:t>𝑀</m:t>
                        </m:r>
                      </m:e>
                      <m:sup>
                        <m:r>
                          <a:rPr lang="pt-BR" sz="2000" b="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pt-BR" sz="2000" dirty="0" smtClean="0"/>
                  <a:t>: Índice de Modigliani</a:t>
                </a:r>
              </a:p>
              <a:p>
                <a:r>
                  <a:rPr lang="pt-BR" sz="2000" dirty="0" smtClean="0"/>
                  <a:t>Ri: Retorno médio da carteira</a:t>
                </a:r>
              </a:p>
              <a:p>
                <a:r>
                  <a:rPr lang="pt-BR" sz="2000" dirty="0" err="1" smtClean="0"/>
                  <a:t>Rsr</a:t>
                </a:r>
                <a:r>
                  <a:rPr lang="pt-BR" sz="2000" dirty="0" smtClean="0"/>
                  <a:t>: Retorno livre de risco ou benchmark da carteira</a:t>
                </a:r>
              </a:p>
              <a:p>
                <a14:m>
                  <m:oMath xmlns:m="http://schemas.openxmlformats.org/officeDocument/2006/math">
                    <m:r>
                      <a:rPr lang="pt-BR" sz="2000" i="1" smtClean="0">
                        <a:latin typeface="Cambria Math"/>
                        <a:ea typeface="Cambria Math"/>
                      </a:rPr>
                      <m:t>𝜎</m:t>
                    </m:r>
                    <m:r>
                      <a:rPr lang="pt-BR" sz="2000" b="0" i="1" smtClean="0">
                        <a:latin typeface="Cambria Math"/>
                        <a:ea typeface="Cambria Math"/>
                      </a:rPr>
                      <m:t>𝑐</m:t>
                    </m:r>
                  </m:oMath>
                </a14:m>
                <a:r>
                  <a:rPr lang="pt-BR" sz="2000" dirty="0" smtClean="0"/>
                  <a:t>: Desvio-padrão do retorno da carteira</a:t>
                </a:r>
              </a:p>
              <a:p>
                <a14:m>
                  <m:oMath xmlns:m="http://schemas.openxmlformats.org/officeDocument/2006/math">
                    <m:r>
                      <a:rPr lang="pt-BR" sz="2000" i="1">
                        <a:latin typeface="Cambria Math"/>
                        <a:ea typeface="Cambria Math"/>
                      </a:rPr>
                      <m:t>𝜎</m:t>
                    </m:r>
                    <m:r>
                      <a:rPr lang="pt-BR" sz="2000" b="0" i="1" smtClean="0">
                        <a:latin typeface="Cambria Math"/>
                        <a:ea typeface="Cambria Math"/>
                      </a:rPr>
                      <m:t>𝑚</m:t>
                    </m:r>
                  </m:oMath>
                </a14:m>
                <a:r>
                  <a:rPr lang="pt-BR" sz="2000" dirty="0"/>
                  <a:t>: Desvio-padrão </a:t>
                </a:r>
                <a:r>
                  <a:rPr lang="pt-BR" sz="2000" dirty="0" smtClean="0"/>
                  <a:t>dos retornos de mercado</a:t>
                </a:r>
                <a:endParaRPr lang="pt-BR" sz="2000" dirty="0"/>
              </a:p>
              <a:p>
                <a:endParaRPr lang="pt-BR" sz="2000" dirty="0"/>
              </a:p>
            </p:txBody>
          </p:sp>
        </mc:Choice>
        <mc:Fallback xmlns="">
          <p:sp>
            <p:nvSpPr>
              <p:cNvPr id="9" name="Espaço Reservado para Conteúdo 8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76105" y="1512041"/>
                <a:ext cx="4608868" cy="4276616"/>
              </a:xfrm>
              <a:blipFill rotWithShape="1">
                <a:blip r:embed="rId3"/>
                <a:stretch>
                  <a:fillRect l="-1190" b="-1425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Espaço Reservado para Conteúdo 5"/>
              <p:cNvSpPr>
                <a:spLocks noGrp="1"/>
              </p:cNvSpPr>
              <p:nvPr>
                <p:ph sz="half" idx="2"/>
              </p:nvPr>
            </p:nvSpPr>
            <p:spPr/>
            <p:txBody>
              <a:bodyPr>
                <a:normAutofit fontScale="77500" lnSpcReduction="20000"/>
              </a:bodyPr>
              <a:lstStyle/>
              <a:p>
                <a:r>
                  <a:rPr lang="pt-BR" dirty="0"/>
                  <a:t>O resultado do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pt-BR" i="1">
                            <a:latin typeface="Cambria Math"/>
                          </a:rPr>
                        </m:ctrlPr>
                      </m:sSupPr>
                      <m:e>
                        <m:r>
                          <a:rPr lang="pt-BR" i="1">
                            <a:latin typeface="Cambria Math"/>
                          </a:rPr>
                          <m:t>𝑀</m:t>
                        </m:r>
                      </m:e>
                      <m:sup>
                        <m:r>
                          <a:rPr lang="pt-BR" i="1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pt-BR" dirty="0"/>
                  <a:t> permitirá classificar os ativos</a:t>
                </a:r>
              </a:p>
              <a:p>
                <a:endParaRPr lang="pt-BR" dirty="0"/>
              </a:p>
              <a:p>
                <a:r>
                  <a:rPr lang="pt-BR" dirty="0"/>
                  <a:t>Quanto maior o índice, melhor será o ativo</a:t>
                </a:r>
              </a:p>
              <a:p>
                <a:endParaRPr lang="pt-BR" dirty="0"/>
              </a:p>
              <a:p>
                <a:r>
                  <a:rPr lang="pt-BR" dirty="0"/>
                  <a:t>O índice de Modigliani é inspirado diretamente na linha de </a:t>
                </a:r>
                <a:r>
                  <a:rPr lang="pt-BR" dirty="0"/>
                  <a:t>mercado de </a:t>
                </a:r>
                <a:r>
                  <a:rPr lang="pt-BR" dirty="0"/>
                  <a:t>capitais e é diretamente proporcional ao índice Sharpe. </a:t>
                </a:r>
                <a:r>
                  <a:rPr lang="pt-BR" dirty="0"/>
                  <a:t>Portanto, </a:t>
                </a:r>
                <a:r>
                  <a:rPr lang="pt-BR" dirty="0"/>
                  <a:t>a classificação </a:t>
                </a:r>
                <a:r>
                  <a:rPr lang="pt-BR" dirty="0"/>
                  <a:t>de um fundo será a mesma, quando utilizamos os </a:t>
                </a:r>
                <a:r>
                  <a:rPr lang="pt-BR" dirty="0"/>
                  <a:t>dois índices </a:t>
                </a:r>
                <a:r>
                  <a:rPr lang="pt-BR" dirty="0"/>
                  <a:t>para avaliação</a:t>
                </a:r>
                <a:r>
                  <a:rPr lang="pt-BR" dirty="0" smtClean="0"/>
                  <a:t>.</a:t>
                </a:r>
                <a:endParaRPr lang="pt-BR" dirty="0"/>
              </a:p>
            </p:txBody>
          </p:sp>
        </mc:Choice>
        <mc:Fallback>
          <p:sp>
            <p:nvSpPr>
              <p:cNvPr id="6" name="Espaço Reservado para Conteúdo 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blipFill rotWithShape="1">
                <a:blip r:embed="rId4"/>
                <a:stretch>
                  <a:fillRect l="-1437" t="-2279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2 | Precificação de ativos</a:t>
            </a:r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2DDCB-B80A-4AAA-8C7B-D3DEAF70919C}" type="slidenum">
              <a:rPr lang="pt-BR" smtClean="0"/>
              <a:t>31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4710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noFill/>
        </p:spPr>
        <p:txBody>
          <a:bodyPr>
            <a:normAutofit/>
          </a:bodyPr>
          <a:lstStyle/>
          <a:p>
            <a:pPr algn="l"/>
            <a:r>
              <a:rPr lang="pt-BR" sz="3600" b="1" dirty="0" smtClean="0"/>
              <a:t>Calculando o Índice de Modigliani - exemplo</a:t>
            </a:r>
            <a:endParaRPr lang="pt-BR" sz="3600" b="1" dirty="0"/>
          </a:p>
        </p:txBody>
      </p:sp>
      <p:sp>
        <p:nvSpPr>
          <p:cNvPr id="6" name="Espaço Reservado para Conteúdo 5"/>
          <p:cNvSpPr>
            <a:spLocks noGrp="1"/>
          </p:cNvSpPr>
          <p:nvPr>
            <p:ph idx="1"/>
          </p:nvPr>
        </p:nvSpPr>
        <p:spPr>
          <a:xfrm>
            <a:off x="576104" y="1512041"/>
            <a:ext cx="5616981" cy="1728046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pt-BR" dirty="0" smtClean="0"/>
              <a:t>O </a:t>
            </a:r>
            <a:r>
              <a:rPr lang="pt-BR" dirty="0"/>
              <a:t>quadro a seguir apresenta dados </a:t>
            </a:r>
            <a:r>
              <a:rPr lang="pt-BR" dirty="0" smtClean="0"/>
              <a:t>coletados referentes </a:t>
            </a:r>
            <a:r>
              <a:rPr lang="pt-BR" dirty="0"/>
              <a:t>aos retornos de três </a:t>
            </a:r>
            <a:r>
              <a:rPr lang="pt-BR" dirty="0" smtClean="0"/>
              <a:t>fundos, </a:t>
            </a:r>
            <a:r>
              <a:rPr lang="pt-BR" dirty="0"/>
              <a:t>obtidos pela </a:t>
            </a:r>
            <a:r>
              <a:rPr lang="pt-BR" dirty="0" smtClean="0"/>
              <a:t>carteira de investimentos dos Fundos A1, B2 e B3, bem como o retorno livre de risco e o desvio-padrão para cada carteira, representando o risco do portfólio.</a:t>
            </a:r>
          </a:p>
        </p:txBody>
      </p: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2 | Precificação de ativos</a:t>
            </a:r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897F6-EF51-46F1-863C-01A2AFDBBF71}" type="slidenum">
              <a:rPr lang="pt-BR" smtClean="0"/>
              <a:t>32</a:t>
            </a:fld>
            <a:endParaRPr lang="pt-BR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Espaço Reservado para Conteúdo 5"/>
              <p:cNvSpPr txBox="1">
                <a:spLocks/>
              </p:cNvSpPr>
              <p:nvPr/>
            </p:nvSpPr>
            <p:spPr>
              <a:xfrm>
                <a:off x="6265093" y="1483751"/>
                <a:ext cx="5029074" cy="4276616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pt-BR" sz="24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pt-BR" sz="2400" i="1">
                              <a:latin typeface="Cambria Math"/>
                            </a:rPr>
                            <m:t>𝑀</m:t>
                          </m:r>
                        </m:e>
                        <m:sup>
                          <m:r>
                            <a:rPr lang="pt-BR" sz="2400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pt-BR" sz="2400" i="1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pt-BR" sz="2400" i="1">
                              <a:latin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pt-BR" sz="2400" i="1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pt-BR" sz="2400" i="1">
                                  <a:latin typeface="Cambria Math"/>
                                </a:rPr>
                                <m:t>𝑅𝑖</m:t>
                              </m:r>
                              <m:r>
                                <a:rPr lang="pt-BR" sz="2400" i="1">
                                  <a:latin typeface="Cambria Math"/>
                                </a:rPr>
                                <m:t> −</m:t>
                              </m:r>
                              <m:r>
                                <a:rPr lang="pt-BR" sz="2400" i="1">
                                  <a:latin typeface="Cambria Math"/>
                                </a:rPr>
                                <m:t>𝑅𝑠𝑟</m:t>
                              </m:r>
                            </m:num>
                            <m:den>
                              <m:r>
                                <a:rPr lang="pt-BR" sz="2400" i="1">
                                  <a:latin typeface="Cambria Math"/>
                                  <a:ea typeface="Cambria Math"/>
                                </a:rPr>
                                <m:t>𝜎</m:t>
                              </m:r>
                              <m:r>
                                <a:rPr lang="pt-BR" sz="2400" i="1">
                                  <a:latin typeface="Cambria Math"/>
                                  <a:ea typeface="Cambria Math"/>
                                </a:rPr>
                                <m:t>𝑐</m:t>
                              </m:r>
                            </m:den>
                          </m:f>
                        </m:e>
                      </m:d>
                      <m:r>
                        <a:rPr lang="pt-BR" sz="2400" i="1">
                          <a:latin typeface="Cambria Math"/>
                          <a:ea typeface="Cambria Math"/>
                        </a:rPr>
                        <m:t>𝜎</m:t>
                      </m:r>
                      <m:r>
                        <a:rPr lang="pt-BR" sz="2400" i="1">
                          <a:latin typeface="Cambria Math"/>
                          <a:ea typeface="Cambria Math"/>
                        </a:rPr>
                        <m:t>𝑚</m:t>
                      </m:r>
                      <m:r>
                        <a:rPr lang="pt-BR" sz="2400" i="1">
                          <a:latin typeface="Cambria Math"/>
                          <a:ea typeface="Cambria Math"/>
                        </a:rPr>
                        <m:t>+</m:t>
                      </m:r>
                      <m:r>
                        <a:rPr lang="pt-BR" sz="2400" i="1">
                          <a:latin typeface="Cambria Math"/>
                          <a:ea typeface="Cambria Math"/>
                        </a:rPr>
                        <m:t>𝑅𝑠𝑟</m:t>
                      </m:r>
                    </m:oMath>
                  </m:oMathPara>
                </a14:m>
                <a:endParaRPr lang="pt-BR" sz="2400" dirty="0"/>
              </a:p>
              <a:p>
                <a:pPr marL="0" indent="0">
                  <a:buNone/>
                </a:pPr>
                <a:endParaRPr lang="pt-BR" dirty="0" smtClean="0"/>
              </a:p>
              <a:p>
                <a:pPr marL="0" indent="0">
                  <a:buNone/>
                </a:pPr>
                <a:endParaRPr lang="pt-BR" dirty="0" smtClean="0"/>
              </a:p>
              <a:p>
                <a:pPr marL="0" indent="0">
                  <a:buNone/>
                </a:pPr>
                <a:endParaRPr lang="pt-BR" dirty="0" smtClean="0"/>
              </a:p>
              <a:p>
                <a:pPr marL="0" indent="0">
                  <a:buNone/>
                </a:pPr>
                <a:endParaRPr lang="pt-BR" dirty="0"/>
              </a:p>
              <a:p>
                <a:pPr marL="0" indent="0">
                  <a:buNone/>
                </a:pPr>
                <a:endParaRPr lang="pt-BR" dirty="0" smtClean="0"/>
              </a:p>
              <a:p>
                <a:pPr marL="0" indent="0">
                  <a:buNone/>
                </a:pPr>
                <a:endParaRPr lang="pt-BR" dirty="0" smtClean="0"/>
              </a:p>
              <a:p>
                <a:pPr marL="0" indent="0">
                  <a:buNone/>
                </a:pPr>
                <a:endParaRPr lang="pt-BR" dirty="0"/>
              </a:p>
            </p:txBody>
          </p:sp>
        </mc:Choice>
        <mc:Fallback>
          <p:sp>
            <p:nvSpPr>
              <p:cNvPr id="8" name="Espaço Reservado para Conteúdo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65093" y="1483751"/>
                <a:ext cx="5029074" cy="4276616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Espaço Reservado para Conteúdo 5"/>
          <p:cNvSpPr txBox="1">
            <a:spLocks/>
          </p:cNvSpPr>
          <p:nvPr/>
        </p:nvSpPr>
        <p:spPr>
          <a:xfrm>
            <a:off x="576461" y="5328319"/>
            <a:ext cx="5544616" cy="720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pt-BR" sz="2000" dirty="0" smtClean="0"/>
              <a:t>Com base nos dados, calcular o IM:</a:t>
            </a:r>
            <a:endParaRPr lang="pt-BR" sz="2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8" name="Tabela 17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208586150"/>
                  </p:ext>
                </p:extLst>
              </p:nvPr>
            </p:nvGraphicFramePr>
            <p:xfrm>
              <a:off x="576461" y="3312095"/>
              <a:ext cx="5519304" cy="185420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379826"/>
                    <a:gridCol w="1379826"/>
                    <a:gridCol w="1379826"/>
                    <a:gridCol w="1379826"/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b="1" dirty="0" smtClean="0"/>
                            <a:t>Fundos</a:t>
                          </a:r>
                          <a:endParaRPr lang="pt-BR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b="1" dirty="0" smtClean="0"/>
                            <a:t>A1</a:t>
                          </a:r>
                          <a:endParaRPr lang="pt-BR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b="1" dirty="0" smtClean="0"/>
                            <a:t>B2</a:t>
                          </a:r>
                          <a:endParaRPr lang="pt-BR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b="1" dirty="0" smtClean="0"/>
                            <a:t>B3</a:t>
                          </a:r>
                          <a:endParaRPr lang="pt-BR" b="1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dirty="0" smtClean="0"/>
                            <a:t>Ri</a:t>
                          </a:r>
                          <a:endParaRPr lang="pt-B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dirty="0" smtClean="0"/>
                            <a:t>20%</a:t>
                          </a:r>
                          <a:endParaRPr lang="pt-B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dirty="0" smtClean="0"/>
                            <a:t>18%</a:t>
                          </a:r>
                          <a:endParaRPr lang="pt-B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dirty="0" smtClean="0"/>
                            <a:t>22%</a:t>
                          </a:r>
                          <a:endParaRPr lang="pt-BR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dirty="0" err="1" smtClean="0"/>
                            <a:t>Rsr</a:t>
                          </a:r>
                          <a:endParaRPr lang="pt-B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dirty="0" smtClean="0"/>
                            <a:t>15%</a:t>
                          </a:r>
                          <a:endParaRPr lang="pt-B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dirty="0" smtClean="0"/>
                            <a:t>15%</a:t>
                          </a:r>
                          <a:endParaRPr lang="pt-B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dirty="0" smtClean="0"/>
                            <a:t>15%</a:t>
                          </a:r>
                          <a:endParaRPr lang="pt-BR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pt-BR" i="1" smtClean="0">
                                    <a:latin typeface="Cambria Math"/>
                                    <a:ea typeface="Cambria Math"/>
                                  </a:rPr>
                                  <m:t>𝜎</m:t>
                                </m:r>
                                <m:r>
                                  <a:rPr lang="pt-BR" b="0" i="1" smtClean="0">
                                    <a:latin typeface="Cambria Math"/>
                                    <a:ea typeface="Cambria Math"/>
                                  </a:rPr>
                                  <m:t>𝑐</m:t>
                                </m:r>
                              </m:oMath>
                            </m:oMathPara>
                          </a14:m>
                          <a:endParaRPr lang="pt-B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dirty="0" smtClean="0"/>
                            <a:t>0,006</a:t>
                          </a:r>
                          <a:endParaRPr lang="pt-B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dirty="0" smtClean="0"/>
                            <a:t>0,006</a:t>
                          </a:r>
                          <a:endParaRPr lang="pt-B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dirty="0" smtClean="0"/>
                            <a:t>0,0085</a:t>
                          </a:r>
                          <a:endParaRPr lang="pt-BR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pt-BR" i="1" smtClean="0">
                                    <a:latin typeface="Cambria Math"/>
                                    <a:ea typeface="Cambria Math"/>
                                  </a:rPr>
                                  <m:t>𝜎</m:t>
                                </m:r>
                                <m:r>
                                  <a:rPr lang="pt-BR" b="0" i="1" smtClean="0">
                                    <a:latin typeface="Cambria Math"/>
                                    <a:ea typeface="Cambria Math"/>
                                  </a:rPr>
                                  <m:t>𝑚</m:t>
                                </m:r>
                              </m:oMath>
                            </m:oMathPara>
                          </a14:m>
                          <a:endParaRPr lang="pt-B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dirty="0" smtClean="0"/>
                            <a:t>0,006</a:t>
                          </a:r>
                          <a:endParaRPr lang="pt-B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dirty="0" smtClean="0"/>
                            <a:t>0,006</a:t>
                          </a:r>
                          <a:endParaRPr lang="pt-B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dirty="0" smtClean="0"/>
                            <a:t>0,006</a:t>
                          </a:r>
                          <a:endParaRPr lang="pt-BR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18" name="Tabela 17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663625277"/>
                  </p:ext>
                </p:extLst>
              </p:nvPr>
            </p:nvGraphicFramePr>
            <p:xfrm>
              <a:off x="576461" y="3312095"/>
              <a:ext cx="5519304" cy="185420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379826"/>
                    <a:gridCol w="1379826"/>
                    <a:gridCol w="1379826"/>
                    <a:gridCol w="1379826"/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b="1" dirty="0" smtClean="0"/>
                            <a:t>Fundos</a:t>
                          </a:r>
                          <a:endParaRPr lang="pt-BR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b="1" dirty="0" smtClean="0"/>
                            <a:t>A1</a:t>
                          </a:r>
                          <a:endParaRPr lang="pt-BR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b="1" dirty="0" smtClean="0"/>
                            <a:t>B2</a:t>
                          </a:r>
                          <a:endParaRPr lang="pt-BR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b="1" dirty="0" smtClean="0"/>
                            <a:t>B3</a:t>
                          </a:r>
                          <a:endParaRPr lang="pt-BR" b="1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dirty="0" smtClean="0"/>
                            <a:t>Ri</a:t>
                          </a:r>
                          <a:endParaRPr lang="pt-B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dirty="0" smtClean="0"/>
                            <a:t>20%</a:t>
                          </a:r>
                          <a:endParaRPr lang="pt-B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dirty="0" smtClean="0"/>
                            <a:t>18%</a:t>
                          </a:r>
                          <a:endParaRPr lang="pt-B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dirty="0" smtClean="0"/>
                            <a:t>22%</a:t>
                          </a:r>
                          <a:endParaRPr lang="pt-BR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dirty="0" err="1" smtClean="0"/>
                            <a:t>Rsr</a:t>
                          </a:r>
                          <a:endParaRPr lang="pt-B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dirty="0" smtClean="0"/>
                            <a:t>15%</a:t>
                          </a:r>
                          <a:endParaRPr lang="pt-B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dirty="0" smtClean="0"/>
                            <a:t>15%</a:t>
                          </a:r>
                          <a:endParaRPr lang="pt-B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dirty="0" smtClean="0"/>
                            <a:t>15%</a:t>
                          </a:r>
                          <a:endParaRPr lang="pt-BR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endParaRPr lang="pt-BR"/>
                        </a:p>
                      </a:txBody>
                      <a:tcPr>
                        <a:blipFill rotWithShape="1">
                          <a:blip r:embed="rId4"/>
                          <a:stretch>
                            <a:fillRect l="-442" t="-306557" r="-300442" b="-12623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dirty="0" smtClean="0"/>
                            <a:t>0,006</a:t>
                          </a:r>
                          <a:endParaRPr lang="pt-B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dirty="0" smtClean="0"/>
                            <a:t>0,006</a:t>
                          </a:r>
                          <a:endParaRPr lang="pt-B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dirty="0" smtClean="0"/>
                            <a:t>0,0085</a:t>
                          </a:r>
                          <a:endParaRPr lang="pt-BR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endParaRPr lang="pt-BR"/>
                        </a:p>
                      </a:txBody>
                      <a:tcPr>
                        <a:blipFill rotWithShape="1">
                          <a:blip r:embed="rId4"/>
                          <a:stretch>
                            <a:fillRect l="-442" t="-406557" r="-300442" b="-2623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dirty="0" smtClean="0"/>
                            <a:t>0,006</a:t>
                          </a:r>
                          <a:endParaRPr lang="pt-B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dirty="0" smtClean="0"/>
                            <a:t>0,006</a:t>
                          </a:r>
                          <a:endParaRPr lang="pt-B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dirty="0" smtClean="0"/>
                            <a:t>0,006</a:t>
                          </a:r>
                          <a:endParaRPr lang="pt-BR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2681566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noFill/>
        </p:spPr>
        <p:txBody>
          <a:bodyPr>
            <a:normAutofit fontScale="90000"/>
          </a:bodyPr>
          <a:lstStyle/>
          <a:p>
            <a:pPr algn="l"/>
            <a:r>
              <a:rPr lang="pt-BR" sz="3600" b="1" dirty="0" smtClean="0"/>
              <a:t>Calculando o Índice de Modigliani </a:t>
            </a:r>
            <a:r>
              <a:rPr lang="pt-BR" sz="3600" b="1" dirty="0" smtClean="0"/>
              <a:t>– exemplo resolvido</a:t>
            </a:r>
            <a:endParaRPr lang="pt-BR" sz="3600" b="1" dirty="0"/>
          </a:p>
        </p:txBody>
      </p:sp>
      <p:sp>
        <p:nvSpPr>
          <p:cNvPr id="6" name="Espaço Reservado para Conteúdo 5"/>
          <p:cNvSpPr>
            <a:spLocks noGrp="1"/>
          </p:cNvSpPr>
          <p:nvPr>
            <p:ph idx="1"/>
          </p:nvPr>
        </p:nvSpPr>
        <p:spPr>
          <a:xfrm>
            <a:off x="576104" y="1512041"/>
            <a:ext cx="5616981" cy="1728046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pt-BR" dirty="0" smtClean="0"/>
              <a:t>O </a:t>
            </a:r>
            <a:r>
              <a:rPr lang="pt-BR" dirty="0"/>
              <a:t>quadro a seguir apresenta dados </a:t>
            </a:r>
            <a:r>
              <a:rPr lang="pt-BR" dirty="0" smtClean="0"/>
              <a:t>coletados referentes </a:t>
            </a:r>
            <a:r>
              <a:rPr lang="pt-BR" dirty="0"/>
              <a:t>aos retornos de três </a:t>
            </a:r>
            <a:r>
              <a:rPr lang="pt-BR" dirty="0" smtClean="0"/>
              <a:t>fundos, </a:t>
            </a:r>
            <a:r>
              <a:rPr lang="pt-BR" dirty="0"/>
              <a:t>obtidos pela </a:t>
            </a:r>
            <a:r>
              <a:rPr lang="pt-BR" dirty="0" smtClean="0"/>
              <a:t>carteira de investimentos dos Fundos A1, B2 e B3, bem como o retorno livre de risco e o desvio-padrão para cada carteira, representando o risco do portfólio.</a:t>
            </a:r>
          </a:p>
        </p:txBody>
      </p: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2 | Precificação de ativos</a:t>
            </a: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897F6-EF51-46F1-863C-01A2AFDBBF71}" type="slidenum">
              <a:rPr lang="pt-BR" smtClean="0"/>
              <a:t>33</a:t>
            </a:fld>
            <a:endParaRPr lang="pt-B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Espaço Reservado para Conteúdo 5"/>
              <p:cNvSpPr txBox="1">
                <a:spLocks/>
              </p:cNvSpPr>
              <p:nvPr/>
            </p:nvSpPr>
            <p:spPr>
              <a:xfrm>
                <a:off x="6265093" y="1483751"/>
                <a:ext cx="5029074" cy="4276616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pt-BR" sz="24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pt-BR" sz="2400" i="1">
                              <a:latin typeface="Cambria Math"/>
                            </a:rPr>
                            <m:t>𝑀</m:t>
                          </m:r>
                        </m:e>
                        <m:sup>
                          <m:r>
                            <a:rPr lang="pt-BR" sz="2400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pt-BR" sz="2400" i="1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pt-BR" sz="2400" i="1">
                              <a:latin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pt-BR" sz="2400" i="1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pt-BR" sz="2400" i="1">
                                  <a:latin typeface="Cambria Math"/>
                                </a:rPr>
                                <m:t>𝑅𝑖</m:t>
                              </m:r>
                              <m:r>
                                <a:rPr lang="pt-BR" sz="2400" i="1">
                                  <a:latin typeface="Cambria Math"/>
                                </a:rPr>
                                <m:t> −</m:t>
                              </m:r>
                              <m:r>
                                <a:rPr lang="pt-BR" sz="2400" i="1">
                                  <a:latin typeface="Cambria Math"/>
                                </a:rPr>
                                <m:t>𝑅𝑠𝑟</m:t>
                              </m:r>
                            </m:num>
                            <m:den>
                              <m:r>
                                <a:rPr lang="pt-BR" sz="2400" i="1">
                                  <a:latin typeface="Cambria Math"/>
                                  <a:ea typeface="Cambria Math"/>
                                </a:rPr>
                                <m:t>𝜎</m:t>
                              </m:r>
                              <m:r>
                                <a:rPr lang="pt-BR" sz="2400" i="1">
                                  <a:latin typeface="Cambria Math"/>
                                  <a:ea typeface="Cambria Math"/>
                                </a:rPr>
                                <m:t>𝑐</m:t>
                              </m:r>
                            </m:den>
                          </m:f>
                        </m:e>
                      </m:d>
                      <m:r>
                        <a:rPr lang="pt-BR" sz="2400" i="1">
                          <a:latin typeface="Cambria Math"/>
                          <a:ea typeface="Cambria Math"/>
                        </a:rPr>
                        <m:t>𝜎</m:t>
                      </m:r>
                      <m:r>
                        <a:rPr lang="pt-BR" sz="2400" i="1">
                          <a:latin typeface="Cambria Math"/>
                          <a:ea typeface="Cambria Math"/>
                        </a:rPr>
                        <m:t>𝑚</m:t>
                      </m:r>
                      <m:r>
                        <a:rPr lang="pt-BR" sz="2400" i="1">
                          <a:latin typeface="Cambria Math"/>
                          <a:ea typeface="Cambria Math"/>
                        </a:rPr>
                        <m:t>+</m:t>
                      </m:r>
                      <m:r>
                        <a:rPr lang="pt-BR" sz="2400" i="1">
                          <a:latin typeface="Cambria Math"/>
                          <a:ea typeface="Cambria Math"/>
                        </a:rPr>
                        <m:t>𝑅𝑠𝑟</m:t>
                      </m:r>
                    </m:oMath>
                  </m:oMathPara>
                </a14:m>
                <a:endParaRPr lang="pt-BR" sz="2400" dirty="0"/>
              </a:p>
              <a:p>
                <a:pPr marL="0" indent="0">
                  <a:buNone/>
                </a:pPr>
                <a:endParaRPr lang="pt-BR" dirty="0" smtClean="0"/>
              </a:p>
              <a:p>
                <a:pPr marL="0" indent="0">
                  <a:buNone/>
                </a:pPr>
                <a:r>
                  <a:rPr lang="pt-BR" sz="2000" dirty="0" smtClean="0"/>
                  <a:t>M (A1) = [(0,20-0,15)/0,006]*0,006 + 0,15 = 0,2 ou 20%</a:t>
                </a:r>
              </a:p>
              <a:p>
                <a:pPr marL="0" indent="0">
                  <a:buNone/>
                </a:pPr>
                <a:endParaRPr lang="pt-BR" sz="2000" dirty="0"/>
              </a:p>
              <a:p>
                <a:pPr marL="0" indent="0">
                  <a:buNone/>
                </a:pPr>
                <a:r>
                  <a:rPr lang="pt-BR" sz="2000" dirty="0" smtClean="0"/>
                  <a:t>M(B2) = [(0,18-0,15)/0,006]*0,006 + 0,15 = 0,18 ou 18%</a:t>
                </a:r>
                <a:br>
                  <a:rPr lang="pt-BR" sz="2000" dirty="0" smtClean="0"/>
                </a:br>
                <a:r>
                  <a:rPr lang="pt-BR" sz="2000" dirty="0" smtClean="0"/>
                  <a:t/>
                </a:r>
                <a:br>
                  <a:rPr lang="pt-BR" sz="2000" dirty="0" smtClean="0"/>
                </a:br>
                <a:r>
                  <a:rPr lang="pt-BR" sz="2000" dirty="0" smtClean="0"/>
                  <a:t>M(B3) = [(0,22-0,15)/0,0085]*0,006 + 0,15 = 0,1994 ou 19,94%</a:t>
                </a:r>
                <a:endParaRPr lang="pt-BR" sz="2000" dirty="0"/>
              </a:p>
              <a:p>
                <a:pPr marL="0" indent="0">
                  <a:buNone/>
                </a:pPr>
                <a:endParaRPr lang="pt-BR" dirty="0" smtClean="0"/>
              </a:p>
              <a:p>
                <a:pPr marL="0" indent="0">
                  <a:buNone/>
                </a:pPr>
                <a:endParaRPr lang="pt-BR" dirty="0" smtClean="0"/>
              </a:p>
              <a:p>
                <a:pPr marL="0" indent="0">
                  <a:buNone/>
                </a:pPr>
                <a:endParaRPr lang="pt-BR" dirty="0"/>
              </a:p>
              <a:p>
                <a:pPr marL="0" indent="0">
                  <a:buNone/>
                </a:pPr>
                <a:endParaRPr lang="pt-BR" dirty="0" smtClean="0"/>
              </a:p>
              <a:p>
                <a:pPr marL="0" indent="0">
                  <a:buNone/>
                </a:pPr>
                <a:endParaRPr lang="pt-BR" dirty="0" smtClean="0"/>
              </a:p>
              <a:p>
                <a:pPr marL="0" indent="0">
                  <a:buNone/>
                </a:pPr>
                <a:endParaRPr lang="pt-BR" dirty="0"/>
              </a:p>
            </p:txBody>
          </p:sp>
        </mc:Choice>
        <mc:Fallback xmlns="">
          <p:sp>
            <p:nvSpPr>
              <p:cNvPr id="8" name="Espaço Reservado para Conteúdo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65093" y="1483751"/>
                <a:ext cx="5029074" cy="4276616"/>
              </a:xfrm>
              <a:prstGeom prst="rect">
                <a:avLst/>
              </a:prstGeom>
              <a:blipFill rotWithShape="1">
                <a:blip r:embed="rId3"/>
                <a:stretch>
                  <a:fillRect l="-1333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Espaço Reservado para Conteúdo 5"/>
          <p:cNvSpPr txBox="1">
            <a:spLocks/>
          </p:cNvSpPr>
          <p:nvPr/>
        </p:nvSpPr>
        <p:spPr>
          <a:xfrm>
            <a:off x="576461" y="5328319"/>
            <a:ext cx="5544616" cy="720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pt-BR" sz="2000" dirty="0" smtClean="0"/>
              <a:t>Com base nos dados, calcular o IM:</a:t>
            </a:r>
            <a:endParaRPr lang="pt-BR" sz="2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8" name="Tabela 17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743929694"/>
                  </p:ext>
                </p:extLst>
              </p:nvPr>
            </p:nvGraphicFramePr>
            <p:xfrm>
              <a:off x="576461" y="3312095"/>
              <a:ext cx="5519304" cy="185420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379826"/>
                    <a:gridCol w="1379826"/>
                    <a:gridCol w="1379826"/>
                    <a:gridCol w="1379826"/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b="1" dirty="0" smtClean="0"/>
                            <a:t>Fundos</a:t>
                          </a:r>
                          <a:endParaRPr lang="pt-BR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b="1" dirty="0" smtClean="0"/>
                            <a:t>A1</a:t>
                          </a:r>
                          <a:endParaRPr lang="pt-BR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b="1" dirty="0" smtClean="0"/>
                            <a:t>B2</a:t>
                          </a:r>
                          <a:endParaRPr lang="pt-BR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b="1" dirty="0" smtClean="0"/>
                            <a:t>B3</a:t>
                          </a:r>
                          <a:endParaRPr lang="pt-BR" b="1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dirty="0" smtClean="0"/>
                            <a:t>Ri</a:t>
                          </a:r>
                          <a:endParaRPr lang="pt-B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dirty="0" smtClean="0"/>
                            <a:t>20%</a:t>
                          </a:r>
                          <a:endParaRPr lang="pt-B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dirty="0" smtClean="0"/>
                            <a:t>18%</a:t>
                          </a:r>
                          <a:endParaRPr lang="pt-B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dirty="0" smtClean="0"/>
                            <a:t>22%</a:t>
                          </a:r>
                          <a:endParaRPr lang="pt-BR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dirty="0" err="1" smtClean="0"/>
                            <a:t>Rsr</a:t>
                          </a:r>
                          <a:endParaRPr lang="pt-B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dirty="0" smtClean="0"/>
                            <a:t>15%</a:t>
                          </a:r>
                          <a:endParaRPr lang="pt-B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dirty="0" smtClean="0"/>
                            <a:t>15%</a:t>
                          </a:r>
                          <a:endParaRPr lang="pt-B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dirty="0" smtClean="0"/>
                            <a:t>15%</a:t>
                          </a:r>
                          <a:endParaRPr lang="pt-BR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pt-BR" i="1" smtClean="0">
                                    <a:latin typeface="Cambria Math"/>
                                    <a:ea typeface="Cambria Math"/>
                                  </a:rPr>
                                  <m:t>𝜎</m:t>
                                </m:r>
                                <m:r>
                                  <a:rPr lang="pt-BR" b="0" i="1" smtClean="0">
                                    <a:latin typeface="Cambria Math"/>
                                    <a:ea typeface="Cambria Math"/>
                                  </a:rPr>
                                  <m:t>𝑐</m:t>
                                </m:r>
                              </m:oMath>
                            </m:oMathPara>
                          </a14:m>
                          <a:endParaRPr lang="pt-B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dirty="0" smtClean="0"/>
                            <a:t>0,006</a:t>
                          </a:r>
                          <a:endParaRPr lang="pt-B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dirty="0" smtClean="0"/>
                            <a:t>0,006</a:t>
                          </a:r>
                          <a:endParaRPr lang="pt-B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dirty="0" smtClean="0"/>
                            <a:t>0,0085</a:t>
                          </a:r>
                          <a:endParaRPr lang="pt-BR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pt-BR" i="1" smtClean="0">
                                    <a:latin typeface="Cambria Math"/>
                                    <a:ea typeface="Cambria Math"/>
                                  </a:rPr>
                                  <m:t>𝜎</m:t>
                                </m:r>
                                <m:r>
                                  <a:rPr lang="pt-BR" b="0" i="1" smtClean="0">
                                    <a:latin typeface="Cambria Math"/>
                                    <a:ea typeface="Cambria Math"/>
                                  </a:rPr>
                                  <m:t>𝑚</m:t>
                                </m:r>
                              </m:oMath>
                            </m:oMathPara>
                          </a14:m>
                          <a:endParaRPr lang="pt-B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dirty="0" smtClean="0"/>
                            <a:t>0,006</a:t>
                          </a:r>
                          <a:endParaRPr lang="pt-B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dirty="0" smtClean="0"/>
                            <a:t>0,006</a:t>
                          </a:r>
                          <a:endParaRPr lang="pt-B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dirty="0" smtClean="0"/>
                            <a:t>0,006</a:t>
                          </a:r>
                          <a:endParaRPr lang="pt-BR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18" name="Tabela 17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663625277"/>
                  </p:ext>
                </p:extLst>
              </p:nvPr>
            </p:nvGraphicFramePr>
            <p:xfrm>
              <a:off x="576461" y="3312095"/>
              <a:ext cx="5519304" cy="185420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379826"/>
                    <a:gridCol w="1379826"/>
                    <a:gridCol w="1379826"/>
                    <a:gridCol w="1379826"/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b="1" dirty="0" smtClean="0"/>
                            <a:t>Fundos</a:t>
                          </a:r>
                          <a:endParaRPr lang="pt-BR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b="1" dirty="0" smtClean="0"/>
                            <a:t>A1</a:t>
                          </a:r>
                          <a:endParaRPr lang="pt-BR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b="1" dirty="0" smtClean="0"/>
                            <a:t>B2</a:t>
                          </a:r>
                          <a:endParaRPr lang="pt-BR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b="1" dirty="0" smtClean="0"/>
                            <a:t>B3</a:t>
                          </a:r>
                          <a:endParaRPr lang="pt-BR" b="1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dirty="0" smtClean="0"/>
                            <a:t>Ri</a:t>
                          </a:r>
                          <a:endParaRPr lang="pt-B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dirty="0" smtClean="0"/>
                            <a:t>20%</a:t>
                          </a:r>
                          <a:endParaRPr lang="pt-B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dirty="0" smtClean="0"/>
                            <a:t>18%</a:t>
                          </a:r>
                          <a:endParaRPr lang="pt-B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dirty="0" smtClean="0"/>
                            <a:t>22%</a:t>
                          </a:r>
                          <a:endParaRPr lang="pt-BR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dirty="0" err="1" smtClean="0"/>
                            <a:t>Rsr</a:t>
                          </a:r>
                          <a:endParaRPr lang="pt-B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dirty="0" smtClean="0"/>
                            <a:t>15%</a:t>
                          </a:r>
                          <a:endParaRPr lang="pt-B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dirty="0" smtClean="0"/>
                            <a:t>15%</a:t>
                          </a:r>
                          <a:endParaRPr lang="pt-B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dirty="0" smtClean="0"/>
                            <a:t>15%</a:t>
                          </a:r>
                          <a:endParaRPr lang="pt-BR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endParaRPr lang="pt-BR"/>
                        </a:p>
                      </a:txBody>
                      <a:tcPr>
                        <a:blipFill rotWithShape="1">
                          <a:blip r:embed="rId4"/>
                          <a:stretch>
                            <a:fillRect l="-442" t="-306557" r="-300442" b="-12623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dirty="0" smtClean="0"/>
                            <a:t>0,006</a:t>
                          </a:r>
                          <a:endParaRPr lang="pt-B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dirty="0" smtClean="0"/>
                            <a:t>0,006</a:t>
                          </a:r>
                          <a:endParaRPr lang="pt-B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dirty="0" smtClean="0"/>
                            <a:t>0,0085</a:t>
                          </a:r>
                          <a:endParaRPr lang="pt-BR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endParaRPr lang="pt-BR"/>
                        </a:p>
                      </a:txBody>
                      <a:tcPr>
                        <a:blipFill rotWithShape="1">
                          <a:blip r:embed="rId4"/>
                          <a:stretch>
                            <a:fillRect l="-442" t="-406557" r="-300442" b="-2623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dirty="0" smtClean="0"/>
                            <a:t>0,006</a:t>
                          </a:r>
                          <a:endParaRPr lang="pt-B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dirty="0" smtClean="0"/>
                            <a:t>0,006</a:t>
                          </a:r>
                          <a:endParaRPr lang="pt-B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dirty="0" smtClean="0"/>
                            <a:t>0,006</a:t>
                          </a:r>
                          <a:endParaRPr lang="pt-BR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Fallback>
      </mc:AlternateContent>
      <p:sp>
        <p:nvSpPr>
          <p:cNvPr id="19" name="CaixaDeTexto 18"/>
          <p:cNvSpPr txBox="1"/>
          <p:nvPr/>
        </p:nvSpPr>
        <p:spPr>
          <a:xfrm>
            <a:off x="10945613" y="2798747"/>
            <a:ext cx="5645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smtClean="0"/>
              <a:t>(1o)</a:t>
            </a:r>
            <a:endParaRPr lang="pt-BR" b="1" dirty="0"/>
          </a:p>
        </p:txBody>
      </p:sp>
      <p:sp>
        <p:nvSpPr>
          <p:cNvPr id="22" name="CaixaDeTexto 21"/>
          <p:cNvSpPr txBox="1"/>
          <p:nvPr/>
        </p:nvSpPr>
        <p:spPr>
          <a:xfrm>
            <a:off x="10945613" y="4814971"/>
            <a:ext cx="5645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smtClean="0"/>
              <a:t>(2o)</a:t>
            </a:r>
            <a:endParaRPr lang="pt-BR" b="1" dirty="0"/>
          </a:p>
        </p:txBody>
      </p:sp>
      <p:sp>
        <p:nvSpPr>
          <p:cNvPr id="23" name="CaixaDeTexto 22"/>
          <p:cNvSpPr txBox="1"/>
          <p:nvPr/>
        </p:nvSpPr>
        <p:spPr>
          <a:xfrm>
            <a:off x="10945613" y="3878867"/>
            <a:ext cx="5645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smtClean="0"/>
              <a:t>(3o)</a:t>
            </a:r>
            <a:endParaRPr lang="pt-BR" b="1" dirty="0"/>
          </a:p>
        </p:txBody>
      </p:sp>
      <p:sp>
        <p:nvSpPr>
          <p:cNvPr id="20" name="CaixaDeTexto 19"/>
          <p:cNvSpPr txBox="1"/>
          <p:nvPr/>
        </p:nvSpPr>
        <p:spPr>
          <a:xfrm>
            <a:off x="6265093" y="5400327"/>
            <a:ext cx="5029074" cy="92333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pt-BR" dirty="0" smtClean="0"/>
              <a:t>Quanto maior o indicador, melhor o retorno do fundo analisada. No exemplo, o fundo A1 obteve o melhor desempenho.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05414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noFill/>
        </p:spPr>
        <p:txBody>
          <a:bodyPr>
            <a:normAutofit/>
          </a:bodyPr>
          <a:lstStyle/>
          <a:p>
            <a:pPr algn="l"/>
            <a:r>
              <a:rPr lang="pt-BR" b="1" dirty="0" smtClean="0"/>
              <a:t>Calculando o Índice Modigliani - atividade</a:t>
            </a:r>
            <a:endParaRPr lang="pt-BR" b="1" dirty="0"/>
          </a:p>
        </p:txBody>
      </p:sp>
      <p:sp>
        <p:nvSpPr>
          <p:cNvPr id="6" name="Espaço Reservado para Conteúdo 5"/>
          <p:cNvSpPr>
            <a:spLocks noGrp="1"/>
          </p:cNvSpPr>
          <p:nvPr>
            <p:ph idx="1"/>
          </p:nvPr>
        </p:nvSpPr>
        <p:spPr>
          <a:xfrm>
            <a:off x="576104" y="1512041"/>
            <a:ext cx="6049029" cy="1728046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pt-BR" dirty="0" smtClean="0"/>
              <a:t>O </a:t>
            </a:r>
            <a:r>
              <a:rPr lang="pt-BR" dirty="0"/>
              <a:t>quadro a seguir apresenta dados </a:t>
            </a:r>
            <a:r>
              <a:rPr lang="pt-BR" dirty="0" smtClean="0"/>
              <a:t>coletados referentes </a:t>
            </a:r>
            <a:r>
              <a:rPr lang="pt-BR" dirty="0"/>
              <a:t>aos retornos de três </a:t>
            </a:r>
            <a:r>
              <a:rPr lang="pt-BR" dirty="0" smtClean="0"/>
              <a:t>fundos, </a:t>
            </a:r>
            <a:r>
              <a:rPr lang="pt-BR" dirty="0"/>
              <a:t>obtidos pela </a:t>
            </a:r>
            <a:r>
              <a:rPr lang="pt-BR" dirty="0" smtClean="0"/>
              <a:t>carteira de investimentos dos Fundos A1, B2 e B3, bem como o retorno livre de risco e o desvio-padrão para cada carteira, representando o risco do portfólio.</a:t>
            </a:r>
          </a:p>
        </p:txBody>
      </p: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2 | Precificação de ativos</a:t>
            </a:r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897F6-EF51-46F1-863C-01A2AFDBBF71}" type="slidenum">
              <a:rPr lang="pt-BR" smtClean="0"/>
              <a:t>34</a:t>
            </a:fld>
            <a:endParaRPr lang="pt-BR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Espaço Reservado para Conteúdo 5"/>
              <p:cNvSpPr txBox="1">
                <a:spLocks/>
              </p:cNvSpPr>
              <p:nvPr/>
            </p:nvSpPr>
            <p:spPr>
              <a:xfrm>
                <a:off x="6697141" y="1483751"/>
                <a:ext cx="4597026" cy="4276616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pt-BR" sz="20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pt-BR" sz="2000" i="1">
                              <a:latin typeface="Cambria Math"/>
                            </a:rPr>
                            <m:t>𝑀</m:t>
                          </m:r>
                        </m:e>
                        <m:sup>
                          <m:r>
                            <a:rPr lang="pt-BR" sz="2000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pt-BR" sz="2000" i="1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pt-BR" sz="2000" i="1">
                              <a:latin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pt-BR" sz="2000" i="1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pt-BR" sz="2000" i="1">
                                  <a:latin typeface="Cambria Math"/>
                                </a:rPr>
                                <m:t>𝑅𝑖</m:t>
                              </m:r>
                              <m:r>
                                <a:rPr lang="pt-BR" sz="2000" i="1">
                                  <a:latin typeface="Cambria Math"/>
                                </a:rPr>
                                <m:t> −</m:t>
                              </m:r>
                              <m:r>
                                <a:rPr lang="pt-BR" sz="2000" i="1">
                                  <a:latin typeface="Cambria Math"/>
                                </a:rPr>
                                <m:t>𝑅𝑠𝑟</m:t>
                              </m:r>
                            </m:num>
                            <m:den>
                              <m:r>
                                <a:rPr lang="pt-BR" sz="2000" i="1">
                                  <a:latin typeface="Cambria Math"/>
                                  <a:ea typeface="Cambria Math"/>
                                </a:rPr>
                                <m:t>𝜎</m:t>
                              </m:r>
                              <m:r>
                                <a:rPr lang="pt-BR" sz="2000" i="1">
                                  <a:latin typeface="Cambria Math"/>
                                  <a:ea typeface="Cambria Math"/>
                                </a:rPr>
                                <m:t>𝑐</m:t>
                              </m:r>
                            </m:den>
                          </m:f>
                        </m:e>
                      </m:d>
                      <m:r>
                        <a:rPr lang="pt-BR" sz="2000" i="1">
                          <a:latin typeface="Cambria Math"/>
                          <a:ea typeface="Cambria Math"/>
                        </a:rPr>
                        <m:t>𝜎</m:t>
                      </m:r>
                      <m:r>
                        <a:rPr lang="pt-BR" sz="2000" i="1">
                          <a:latin typeface="Cambria Math"/>
                          <a:ea typeface="Cambria Math"/>
                        </a:rPr>
                        <m:t>𝑚</m:t>
                      </m:r>
                      <m:r>
                        <a:rPr lang="pt-BR" sz="2000" i="1">
                          <a:latin typeface="Cambria Math"/>
                          <a:ea typeface="Cambria Math"/>
                        </a:rPr>
                        <m:t>+</m:t>
                      </m:r>
                      <m:r>
                        <a:rPr lang="pt-BR" sz="2000" i="1">
                          <a:latin typeface="Cambria Math"/>
                          <a:ea typeface="Cambria Math"/>
                        </a:rPr>
                        <m:t>𝑅𝑠𝑟</m:t>
                      </m:r>
                    </m:oMath>
                  </m:oMathPara>
                </a14:m>
                <a:endParaRPr lang="pt-BR" sz="2000" dirty="0"/>
              </a:p>
              <a:p>
                <a:pPr marL="0" indent="0">
                  <a:buNone/>
                </a:pPr>
                <a:endParaRPr lang="pt-BR" sz="2000" dirty="0" smtClean="0"/>
              </a:p>
              <a:p>
                <a:pPr marL="0" indent="0">
                  <a:buNone/>
                </a:pPr>
                <a:endParaRPr lang="pt-BR" dirty="0"/>
              </a:p>
              <a:p>
                <a:pPr marL="0" indent="0">
                  <a:buNone/>
                </a:pPr>
                <a:endParaRPr lang="pt-BR" dirty="0" smtClean="0"/>
              </a:p>
              <a:p>
                <a:pPr marL="0" indent="0">
                  <a:buNone/>
                </a:pPr>
                <a:endParaRPr lang="pt-BR" dirty="0"/>
              </a:p>
              <a:p>
                <a:pPr marL="0" indent="0">
                  <a:buNone/>
                </a:pPr>
                <a:endParaRPr lang="pt-BR" dirty="0" smtClean="0"/>
              </a:p>
              <a:p>
                <a:pPr marL="0" indent="0">
                  <a:buNone/>
                </a:pPr>
                <a:endParaRPr lang="pt-BR" dirty="0" smtClean="0"/>
              </a:p>
              <a:p>
                <a:pPr marL="0" indent="0">
                  <a:buNone/>
                </a:pPr>
                <a:endParaRPr lang="pt-BR" dirty="0"/>
              </a:p>
              <a:p>
                <a:pPr marL="0" indent="0">
                  <a:buNone/>
                </a:pPr>
                <a:endParaRPr lang="pt-BR" dirty="0" smtClean="0"/>
              </a:p>
              <a:p>
                <a:pPr marL="0" indent="0">
                  <a:buNone/>
                </a:pPr>
                <a:endParaRPr lang="pt-BR" dirty="0" smtClean="0"/>
              </a:p>
              <a:p>
                <a:pPr marL="0" indent="0">
                  <a:buNone/>
                </a:pPr>
                <a:endParaRPr lang="pt-BR" dirty="0"/>
              </a:p>
            </p:txBody>
          </p:sp>
        </mc:Choice>
        <mc:Fallback>
          <p:sp>
            <p:nvSpPr>
              <p:cNvPr id="8" name="Espaço Reservado para Conteúdo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97141" y="1483751"/>
                <a:ext cx="4597026" cy="4276616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Espaço Reservado para Conteúdo 5"/>
          <p:cNvSpPr txBox="1">
            <a:spLocks/>
          </p:cNvSpPr>
          <p:nvPr/>
        </p:nvSpPr>
        <p:spPr>
          <a:xfrm>
            <a:off x="576461" y="5472335"/>
            <a:ext cx="5544616" cy="720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pt-BR" sz="2000" dirty="0" smtClean="0"/>
              <a:t>Com base nos dados, calcular o IM:</a:t>
            </a:r>
            <a:endParaRPr lang="pt-BR" sz="2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8" name="Tabela 17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734126695"/>
                  </p:ext>
                </p:extLst>
              </p:nvPr>
            </p:nvGraphicFramePr>
            <p:xfrm>
              <a:off x="576461" y="3312095"/>
              <a:ext cx="5519304" cy="185420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379826"/>
                    <a:gridCol w="1379826"/>
                    <a:gridCol w="1379826"/>
                    <a:gridCol w="1379826"/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b="1" dirty="0" smtClean="0"/>
                            <a:t>Fundos</a:t>
                          </a:r>
                          <a:endParaRPr lang="pt-BR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b="1" dirty="0" smtClean="0"/>
                            <a:t>A1</a:t>
                          </a:r>
                          <a:endParaRPr lang="pt-BR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b="1" dirty="0" smtClean="0"/>
                            <a:t>A2</a:t>
                          </a:r>
                          <a:endParaRPr lang="pt-BR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b="1" dirty="0" smtClean="0"/>
                            <a:t>A3</a:t>
                          </a:r>
                          <a:endParaRPr lang="pt-BR" b="1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dirty="0" smtClean="0"/>
                            <a:t>Ri</a:t>
                          </a:r>
                          <a:endParaRPr lang="pt-B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dirty="0" smtClean="0"/>
                            <a:t>20%</a:t>
                          </a:r>
                          <a:endParaRPr lang="pt-B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dirty="0" smtClean="0"/>
                            <a:t>22%</a:t>
                          </a:r>
                          <a:endParaRPr lang="pt-B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dirty="0" smtClean="0"/>
                            <a:t>23%</a:t>
                          </a:r>
                          <a:endParaRPr lang="pt-BR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dirty="0" err="1" smtClean="0"/>
                            <a:t>Rsr</a:t>
                          </a:r>
                          <a:endParaRPr lang="pt-B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dirty="0" smtClean="0"/>
                            <a:t>15%</a:t>
                          </a:r>
                          <a:endParaRPr lang="pt-B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dirty="0" smtClean="0"/>
                            <a:t>15%</a:t>
                          </a:r>
                          <a:endParaRPr lang="pt-B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dirty="0" smtClean="0"/>
                            <a:t>15%</a:t>
                          </a:r>
                          <a:endParaRPr lang="pt-BR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pt-BR" i="1" smtClean="0">
                                    <a:latin typeface="Cambria Math"/>
                                    <a:ea typeface="Cambria Math"/>
                                  </a:rPr>
                                  <m:t>𝜎</m:t>
                                </m:r>
                                <m:r>
                                  <a:rPr lang="pt-BR" b="0" i="1" smtClean="0">
                                    <a:latin typeface="Cambria Math"/>
                                    <a:ea typeface="Cambria Math"/>
                                  </a:rPr>
                                  <m:t>𝑐</m:t>
                                </m:r>
                              </m:oMath>
                            </m:oMathPara>
                          </a14:m>
                          <a:endParaRPr lang="pt-B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dirty="0" smtClean="0"/>
                            <a:t>0,007</a:t>
                          </a:r>
                          <a:endParaRPr lang="pt-B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dirty="0" smtClean="0"/>
                            <a:t>0,004</a:t>
                          </a:r>
                          <a:endParaRPr lang="pt-B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dirty="0" smtClean="0"/>
                            <a:t>0,001</a:t>
                          </a:r>
                          <a:endParaRPr lang="pt-BR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pt-BR" i="1" smtClean="0">
                                    <a:latin typeface="Cambria Math"/>
                                    <a:ea typeface="Cambria Math"/>
                                  </a:rPr>
                                  <m:t>𝜎</m:t>
                                </m:r>
                                <m:r>
                                  <a:rPr lang="pt-BR" b="0" i="1" smtClean="0">
                                    <a:latin typeface="Cambria Math"/>
                                    <a:ea typeface="Cambria Math"/>
                                  </a:rPr>
                                  <m:t>𝑚</m:t>
                                </m:r>
                              </m:oMath>
                            </m:oMathPara>
                          </a14:m>
                          <a:endParaRPr lang="pt-B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dirty="0" smtClean="0"/>
                            <a:t>0,005</a:t>
                          </a:r>
                          <a:endParaRPr lang="pt-B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dirty="0" smtClean="0"/>
                            <a:t>0,005</a:t>
                          </a:r>
                          <a:endParaRPr lang="pt-B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dirty="0" smtClean="0"/>
                            <a:t>0,005</a:t>
                          </a:r>
                          <a:endParaRPr lang="pt-BR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18" name="Tabela 17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624751140"/>
                  </p:ext>
                </p:extLst>
              </p:nvPr>
            </p:nvGraphicFramePr>
            <p:xfrm>
              <a:off x="576461" y="3312095"/>
              <a:ext cx="5519304" cy="185420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379826"/>
                    <a:gridCol w="1379826"/>
                    <a:gridCol w="1379826"/>
                    <a:gridCol w="1379826"/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b="1" dirty="0" smtClean="0"/>
                            <a:t>Fundos</a:t>
                          </a:r>
                          <a:endParaRPr lang="pt-BR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b="1" dirty="0" smtClean="0"/>
                            <a:t>A1</a:t>
                          </a:r>
                          <a:endParaRPr lang="pt-BR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b="1" dirty="0" smtClean="0"/>
                            <a:t>A2</a:t>
                          </a:r>
                          <a:endParaRPr lang="pt-BR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b="1" dirty="0" smtClean="0"/>
                            <a:t>A3</a:t>
                          </a:r>
                          <a:endParaRPr lang="pt-BR" b="1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dirty="0" smtClean="0"/>
                            <a:t>Ri</a:t>
                          </a:r>
                          <a:endParaRPr lang="pt-B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dirty="0" smtClean="0"/>
                            <a:t>20%</a:t>
                          </a:r>
                          <a:endParaRPr lang="pt-B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dirty="0" smtClean="0"/>
                            <a:t>22%</a:t>
                          </a:r>
                          <a:endParaRPr lang="pt-B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dirty="0" smtClean="0"/>
                            <a:t>23%</a:t>
                          </a:r>
                          <a:endParaRPr lang="pt-BR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dirty="0" err="1" smtClean="0"/>
                            <a:t>Rsr</a:t>
                          </a:r>
                          <a:endParaRPr lang="pt-B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dirty="0" smtClean="0"/>
                            <a:t>15%</a:t>
                          </a:r>
                          <a:endParaRPr lang="pt-B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dirty="0" smtClean="0"/>
                            <a:t>15%</a:t>
                          </a:r>
                          <a:endParaRPr lang="pt-B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dirty="0" smtClean="0"/>
                            <a:t>15%</a:t>
                          </a:r>
                          <a:endParaRPr lang="pt-BR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endParaRPr lang="pt-BR"/>
                        </a:p>
                      </a:txBody>
                      <a:tcPr>
                        <a:blipFill rotWithShape="1">
                          <a:blip r:embed="rId4"/>
                          <a:stretch>
                            <a:fillRect l="-442" t="-306557" r="-300442" b="-12623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dirty="0" smtClean="0"/>
                            <a:t>0,007</a:t>
                          </a:r>
                          <a:endParaRPr lang="pt-B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dirty="0" smtClean="0"/>
                            <a:t>0,004</a:t>
                          </a:r>
                          <a:endParaRPr lang="pt-B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dirty="0" smtClean="0"/>
                            <a:t>0,001</a:t>
                          </a:r>
                          <a:endParaRPr lang="pt-BR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endParaRPr lang="pt-BR"/>
                        </a:p>
                      </a:txBody>
                      <a:tcPr>
                        <a:blipFill rotWithShape="1">
                          <a:blip r:embed="rId4"/>
                          <a:stretch>
                            <a:fillRect l="-442" t="-406557" r="-300442" b="-2623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dirty="0" smtClean="0"/>
                            <a:t>0,005</a:t>
                          </a:r>
                          <a:endParaRPr lang="pt-B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dirty="0" smtClean="0"/>
                            <a:t>0,005</a:t>
                          </a:r>
                          <a:endParaRPr lang="pt-B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dirty="0" smtClean="0"/>
                            <a:t>0,005</a:t>
                          </a:r>
                          <a:endParaRPr lang="pt-BR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91635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noFill/>
        </p:spPr>
        <p:txBody>
          <a:bodyPr>
            <a:normAutofit/>
          </a:bodyPr>
          <a:lstStyle/>
          <a:p>
            <a:pPr algn="l"/>
            <a:r>
              <a:rPr lang="pt-BR" sz="3600" b="1" dirty="0" smtClean="0"/>
              <a:t>Calculando o Índice Modigliani </a:t>
            </a:r>
            <a:r>
              <a:rPr lang="pt-BR" sz="3600" b="1" dirty="0" smtClean="0"/>
              <a:t>– atividade resolvida</a:t>
            </a:r>
            <a:endParaRPr lang="pt-BR" sz="3600" b="1" dirty="0"/>
          </a:p>
        </p:txBody>
      </p:sp>
      <p:sp>
        <p:nvSpPr>
          <p:cNvPr id="6" name="Espaço Reservado para Conteúdo 5"/>
          <p:cNvSpPr>
            <a:spLocks noGrp="1"/>
          </p:cNvSpPr>
          <p:nvPr>
            <p:ph idx="1"/>
          </p:nvPr>
        </p:nvSpPr>
        <p:spPr>
          <a:xfrm>
            <a:off x="576104" y="1512041"/>
            <a:ext cx="6049029" cy="1728046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pt-BR" dirty="0" smtClean="0"/>
              <a:t>O </a:t>
            </a:r>
            <a:r>
              <a:rPr lang="pt-BR" dirty="0"/>
              <a:t>quadro a seguir apresenta dados </a:t>
            </a:r>
            <a:r>
              <a:rPr lang="pt-BR" dirty="0" smtClean="0"/>
              <a:t>coletados referentes </a:t>
            </a:r>
            <a:r>
              <a:rPr lang="pt-BR" dirty="0"/>
              <a:t>aos retornos de três </a:t>
            </a:r>
            <a:r>
              <a:rPr lang="pt-BR" dirty="0" smtClean="0"/>
              <a:t>fundos, </a:t>
            </a:r>
            <a:r>
              <a:rPr lang="pt-BR" dirty="0"/>
              <a:t>obtidos pela </a:t>
            </a:r>
            <a:r>
              <a:rPr lang="pt-BR" dirty="0" smtClean="0"/>
              <a:t>carteira de investimentos dos Fundos A1, B2 e B3, bem como o retorno livre de risco e o desvio-padrão para cada carteira, representando o risco do portfólio.</a:t>
            </a:r>
          </a:p>
        </p:txBody>
      </p: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2 | Precificação de ativos</a:t>
            </a:r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897F6-EF51-46F1-863C-01A2AFDBBF71}" type="slidenum">
              <a:rPr lang="pt-BR" smtClean="0"/>
              <a:t>35</a:t>
            </a:fld>
            <a:endParaRPr lang="pt-B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Espaço Reservado para Conteúdo 5"/>
              <p:cNvSpPr txBox="1">
                <a:spLocks/>
              </p:cNvSpPr>
              <p:nvPr/>
            </p:nvSpPr>
            <p:spPr>
              <a:xfrm>
                <a:off x="6697141" y="1483751"/>
                <a:ext cx="4597026" cy="4276616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pt-BR" sz="20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pt-BR" sz="2000" i="1">
                              <a:latin typeface="Cambria Math"/>
                            </a:rPr>
                            <m:t>𝑀</m:t>
                          </m:r>
                        </m:e>
                        <m:sup>
                          <m:r>
                            <a:rPr lang="pt-BR" sz="2000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pt-BR" sz="2000" i="1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pt-BR" sz="2000" i="1">
                              <a:latin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pt-BR" sz="2000" i="1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pt-BR" sz="2000" i="1">
                                  <a:latin typeface="Cambria Math"/>
                                </a:rPr>
                                <m:t>𝑅𝑖</m:t>
                              </m:r>
                              <m:r>
                                <a:rPr lang="pt-BR" sz="2000" i="1">
                                  <a:latin typeface="Cambria Math"/>
                                </a:rPr>
                                <m:t> −</m:t>
                              </m:r>
                              <m:r>
                                <a:rPr lang="pt-BR" sz="2000" i="1">
                                  <a:latin typeface="Cambria Math"/>
                                </a:rPr>
                                <m:t>𝑅𝑠𝑟</m:t>
                              </m:r>
                            </m:num>
                            <m:den>
                              <m:r>
                                <a:rPr lang="pt-BR" sz="2000" i="1">
                                  <a:latin typeface="Cambria Math"/>
                                  <a:ea typeface="Cambria Math"/>
                                </a:rPr>
                                <m:t>𝜎</m:t>
                              </m:r>
                              <m:r>
                                <a:rPr lang="pt-BR" sz="2000" i="1">
                                  <a:latin typeface="Cambria Math"/>
                                  <a:ea typeface="Cambria Math"/>
                                </a:rPr>
                                <m:t>𝑐</m:t>
                              </m:r>
                            </m:den>
                          </m:f>
                        </m:e>
                      </m:d>
                      <m:r>
                        <a:rPr lang="pt-BR" sz="2000" i="1">
                          <a:latin typeface="Cambria Math"/>
                          <a:ea typeface="Cambria Math"/>
                        </a:rPr>
                        <m:t>𝜎</m:t>
                      </m:r>
                      <m:r>
                        <a:rPr lang="pt-BR" sz="2000" i="1">
                          <a:latin typeface="Cambria Math"/>
                          <a:ea typeface="Cambria Math"/>
                        </a:rPr>
                        <m:t>𝑚</m:t>
                      </m:r>
                      <m:r>
                        <a:rPr lang="pt-BR" sz="2000" i="1">
                          <a:latin typeface="Cambria Math"/>
                          <a:ea typeface="Cambria Math"/>
                        </a:rPr>
                        <m:t>+</m:t>
                      </m:r>
                      <m:r>
                        <a:rPr lang="pt-BR" sz="2000" i="1">
                          <a:latin typeface="Cambria Math"/>
                          <a:ea typeface="Cambria Math"/>
                        </a:rPr>
                        <m:t>𝑅𝑠𝑟</m:t>
                      </m:r>
                    </m:oMath>
                  </m:oMathPara>
                </a14:m>
                <a:endParaRPr lang="pt-BR" sz="2000" dirty="0"/>
              </a:p>
              <a:p>
                <a:pPr marL="0" indent="0">
                  <a:buNone/>
                </a:pPr>
                <a:endParaRPr lang="pt-BR" sz="2000" dirty="0" smtClean="0"/>
              </a:p>
              <a:p>
                <a:pPr marL="0" indent="0">
                  <a:buNone/>
                </a:pPr>
                <a:r>
                  <a:rPr lang="pt-BR" sz="1800" dirty="0" smtClean="0"/>
                  <a:t>M (A1) = [(0,2-0,15)/0,007]*0,005 + 0,15 = 0,1857 ou 18,57%                    </a:t>
                </a:r>
                <a:r>
                  <a:rPr lang="pt-BR" sz="1800" b="1" dirty="0" smtClean="0"/>
                  <a:t>(3o)</a:t>
                </a:r>
              </a:p>
              <a:p>
                <a:pPr marL="0" indent="0">
                  <a:buNone/>
                </a:pPr>
                <a:endParaRPr lang="pt-BR" sz="1800" dirty="0"/>
              </a:p>
              <a:p>
                <a:pPr marL="0" indent="0">
                  <a:buNone/>
                </a:pPr>
                <a:r>
                  <a:rPr lang="pt-BR" sz="1800" dirty="0" smtClean="0"/>
                  <a:t>M (B2) = [(0,22-0,15)/0,004]*0,005 + 0,15 = 0,2375 ou 23,75%                     </a:t>
                </a:r>
                <a:r>
                  <a:rPr lang="pt-BR" sz="1800" b="1" dirty="0" smtClean="0"/>
                  <a:t>(2o)</a:t>
                </a:r>
              </a:p>
              <a:p>
                <a:pPr marL="0" indent="0">
                  <a:buNone/>
                </a:pPr>
                <a:endParaRPr lang="pt-BR" sz="1800" dirty="0"/>
              </a:p>
              <a:p>
                <a:pPr marL="0" indent="0">
                  <a:buNone/>
                </a:pPr>
                <a:r>
                  <a:rPr lang="pt-BR" sz="1800" dirty="0" smtClean="0"/>
                  <a:t>M (B3) = [(0,23-0,15)/0,001]*0,005 + 0,15 = 0,55 ou 55%                                </a:t>
                </a:r>
                <a:r>
                  <a:rPr lang="pt-BR" sz="1800" b="1" dirty="0" smtClean="0"/>
                  <a:t>(1o)</a:t>
                </a:r>
              </a:p>
              <a:p>
                <a:pPr marL="0" indent="0">
                  <a:buNone/>
                </a:pPr>
                <a:endParaRPr lang="pt-BR" dirty="0"/>
              </a:p>
              <a:p>
                <a:pPr marL="0" indent="0">
                  <a:buNone/>
                </a:pPr>
                <a:endParaRPr lang="pt-BR" dirty="0" smtClean="0"/>
              </a:p>
              <a:p>
                <a:pPr marL="0" indent="0">
                  <a:buNone/>
                </a:pPr>
                <a:endParaRPr lang="pt-BR" dirty="0"/>
              </a:p>
              <a:p>
                <a:pPr marL="0" indent="0">
                  <a:buNone/>
                </a:pPr>
                <a:endParaRPr lang="pt-BR" dirty="0" smtClean="0"/>
              </a:p>
              <a:p>
                <a:pPr marL="0" indent="0">
                  <a:buNone/>
                </a:pPr>
                <a:endParaRPr lang="pt-BR" dirty="0" smtClean="0"/>
              </a:p>
              <a:p>
                <a:pPr marL="0" indent="0">
                  <a:buNone/>
                </a:pPr>
                <a:endParaRPr lang="pt-BR" dirty="0"/>
              </a:p>
              <a:p>
                <a:pPr marL="0" indent="0">
                  <a:buNone/>
                </a:pPr>
                <a:endParaRPr lang="pt-BR" dirty="0" smtClean="0"/>
              </a:p>
              <a:p>
                <a:pPr marL="0" indent="0">
                  <a:buNone/>
                </a:pPr>
                <a:endParaRPr lang="pt-BR" dirty="0" smtClean="0"/>
              </a:p>
              <a:p>
                <a:pPr marL="0" indent="0">
                  <a:buNone/>
                </a:pPr>
                <a:endParaRPr lang="pt-BR" dirty="0"/>
              </a:p>
            </p:txBody>
          </p:sp>
        </mc:Choice>
        <mc:Fallback xmlns="">
          <p:sp>
            <p:nvSpPr>
              <p:cNvPr id="8" name="Espaço Reservado para Conteúdo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97141" y="1483751"/>
                <a:ext cx="4597026" cy="4276616"/>
              </a:xfrm>
              <a:prstGeom prst="rect">
                <a:avLst/>
              </a:prstGeom>
              <a:blipFill rotWithShape="1">
                <a:blip r:embed="rId3"/>
                <a:stretch>
                  <a:fillRect l="-1194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Espaço Reservado para Conteúdo 5"/>
          <p:cNvSpPr txBox="1">
            <a:spLocks/>
          </p:cNvSpPr>
          <p:nvPr/>
        </p:nvSpPr>
        <p:spPr>
          <a:xfrm>
            <a:off x="576461" y="5472335"/>
            <a:ext cx="5544616" cy="720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pt-BR" sz="2000" dirty="0" smtClean="0"/>
              <a:t>Com base nos dados, calcular o IM:</a:t>
            </a:r>
            <a:endParaRPr lang="pt-BR" sz="2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8" name="Tabela 17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269227722"/>
                  </p:ext>
                </p:extLst>
              </p:nvPr>
            </p:nvGraphicFramePr>
            <p:xfrm>
              <a:off x="576461" y="3312095"/>
              <a:ext cx="5519304" cy="185420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379826"/>
                    <a:gridCol w="1379826"/>
                    <a:gridCol w="1379826"/>
                    <a:gridCol w="1379826"/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b="1" dirty="0" smtClean="0"/>
                            <a:t>Fundos</a:t>
                          </a:r>
                          <a:endParaRPr lang="pt-BR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b="1" dirty="0" smtClean="0"/>
                            <a:t>A1</a:t>
                          </a:r>
                          <a:endParaRPr lang="pt-BR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b="1" dirty="0" smtClean="0"/>
                            <a:t>A2</a:t>
                          </a:r>
                          <a:endParaRPr lang="pt-BR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b="1" dirty="0" smtClean="0"/>
                            <a:t>A3</a:t>
                          </a:r>
                          <a:endParaRPr lang="pt-BR" b="1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dirty="0" smtClean="0"/>
                            <a:t>Ri</a:t>
                          </a:r>
                          <a:endParaRPr lang="pt-B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dirty="0" smtClean="0"/>
                            <a:t>20%</a:t>
                          </a:r>
                          <a:endParaRPr lang="pt-B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dirty="0" smtClean="0"/>
                            <a:t>22%</a:t>
                          </a:r>
                          <a:endParaRPr lang="pt-B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dirty="0" smtClean="0"/>
                            <a:t>23%</a:t>
                          </a:r>
                          <a:endParaRPr lang="pt-BR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dirty="0" err="1" smtClean="0"/>
                            <a:t>Rsr</a:t>
                          </a:r>
                          <a:endParaRPr lang="pt-B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dirty="0" smtClean="0"/>
                            <a:t>15%</a:t>
                          </a:r>
                          <a:endParaRPr lang="pt-B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dirty="0" smtClean="0"/>
                            <a:t>15%</a:t>
                          </a:r>
                          <a:endParaRPr lang="pt-B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dirty="0" smtClean="0"/>
                            <a:t>15%</a:t>
                          </a:r>
                          <a:endParaRPr lang="pt-BR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pt-BR" i="1" smtClean="0">
                                    <a:latin typeface="Cambria Math"/>
                                    <a:ea typeface="Cambria Math"/>
                                  </a:rPr>
                                  <m:t>𝜎</m:t>
                                </m:r>
                                <m:r>
                                  <a:rPr lang="pt-BR" b="0" i="1" smtClean="0">
                                    <a:latin typeface="Cambria Math"/>
                                    <a:ea typeface="Cambria Math"/>
                                  </a:rPr>
                                  <m:t>𝑐</m:t>
                                </m:r>
                              </m:oMath>
                            </m:oMathPara>
                          </a14:m>
                          <a:endParaRPr lang="pt-B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dirty="0" smtClean="0"/>
                            <a:t>0,007</a:t>
                          </a:r>
                          <a:endParaRPr lang="pt-B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dirty="0" smtClean="0"/>
                            <a:t>0,004</a:t>
                          </a:r>
                          <a:endParaRPr lang="pt-B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dirty="0" smtClean="0"/>
                            <a:t>0,001</a:t>
                          </a:r>
                          <a:endParaRPr lang="pt-BR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pt-BR" i="1" smtClean="0">
                                    <a:latin typeface="Cambria Math"/>
                                    <a:ea typeface="Cambria Math"/>
                                  </a:rPr>
                                  <m:t>𝜎</m:t>
                                </m:r>
                                <m:r>
                                  <a:rPr lang="pt-BR" b="0" i="1" smtClean="0">
                                    <a:latin typeface="Cambria Math"/>
                                    <a:ea typeface="Cambria Math"/>
                                  </a:rPr>
                                  <m:t>𝑚</m:t>
                                </m:r>
                              </m:oMath>
                            </m:oMathPara>
                          </a14:m>
                          <a:endParaRPr lang="pt-B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dirty="0" smtClean="0"/>
                            <a:t>0,005</a:t>
                          </a:r>
                          <a:endParaRPr lang="pt-B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dirty="0" smtClean="0"/>
                            <a:t>0,005</a:t>
                          </a:r>
                          <a:endParaRPr lang="pt-B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dirty="0" smtClean="0"/>
                            <a:t>0,005</a:t>
                          </a:r>
                          <a:endParaRPr lang="pt-BR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18" name="Tabela 17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624751140"/>
                  </p:ext>
                </p:extLst>
              </p:nvPr>
            </p:nvGraphicFramePr>
            <p:xfrm>
              <a:off x="576461" y="3312095"/>
              <a:ext cx="5519304" cy="185420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379826"/>
                    <a:gridCol w="1379826"/>
                    <a:gridCol w="1379826"/>
                    <a:gridCol w="1379826"/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b="1" dirty="0" smtClean="0"/>
                            <a:t>Fundos</a:t>
                          </a:r>
                          <a:endParaRPr lang="pt-BR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b="1" dirty="0" smtClean="0"/>
                            <a:t>A1</a:t>
                          </a:r>
                          <a:endParaRPr lang="pt-BR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b="1" dirty="0" smtClean="0"/>
                            <a:t>A2</a:t>
                          </a:r>
                          <a:endParaRPr lang="pt-BR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b="1" dirty="0" smtClean="0"/>
                            <a:t>A3</a:t>
                          </a:r>
                          <a:endParaRPr lang="pt-BR" b="1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dirty="0" smtClean="0"/>
                            <a:t>Ri</a:t>
                          </a:r>
                          <a:endParaRPr lang="pt-B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dirty="0" smtClean="0"/>
                            <a:t>20%</a:t>
                          </a:r>
                          <a:endParaRPr lang="pt-B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dirty="0" smtClean="0"/>
                            <a:t>22%</a:t>
                          </a:r>
                          <a:endParaRPr lang="pt-B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dirty="0" smtClean="0"/>
                            <a:t>23%</a:t>
                          </a:r>
                          <a:endParaRPr lang="pt-BR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dirty="0" err="1" smtClean="0"/>
                            <a:t>Rsr</a:t>
                          </a:r>
                          <a:endParaRPr lang="pt-B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dirty="0" smtClean="0"/>
                            <a:t>15%</a:t>
                          </a:r>
                          <a:endParaRPr lang="pt-B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dirty="0" smtClean="0"/>
                            <a:t>15%</a:t>
                          </a:r>
                          <a:endParaRPr lang="pt-B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dirty="0" smtClean="0"/>
                            <a:t>15%</a:t>
                          </a:r>
                          <a:endParaRPr lang="pt-BR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endParaRPr lang="pt-BR"/>
                        </a:p>
                      </a:txBody>
                      <a:tcPr>
                        <a:blipFill rotWithShape="1">
                          <a:blip r:embed="rId4"/>
                          <a:stretch>
                            <a:fillRect l="-442" t="-306557" r="-300442" b="-12623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dirty="0" smtClean="0"/>
                            <a:t>0,007</a:t>
                          </a:r>
                          <a:endParaRPr lang="pt-B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dirty="0" smtClean="0"/>
                            <a:t>0,004</a:t>
                          </a:r>
                          <a:endParaRPr lang="pt-B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dirty="0" smtClean="0"/>
                            <a:t>0,001</a:t>
                          </a:r>
                          <a:endParaRPr lang="pt-BR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endParaRPr lang="pt-BR"/>
                        </a:p>
                      </a:txBody>
                      <a:tcPr>
                        <a:blipFill rotWithShape="1">
                          <a:blip r:embed="rId4"/>
                          <a:stretch>
                            <a:fillRect l="-442" t="-406557" r="-300442" b="-2623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dirty="0" smtClean="0"/>
                            <a:t>0,005</a:t>
                          </a:r>
                          <a:endParaRPr lang="pt-B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dirty="0" smtClean="0"/>
                            <a:t>0,005</a:t>
                          </a:r>
                          <a:endParaRPr lang="pt-B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dirty="0" smtClean="0"/>
                            <a:t>0,005</a:t>
                          </a:r>
                          <a:endParaRPr lang="pt-BR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Fallback>
      </mc:AlternateContent>
      <p:sp>
        <p:nvSpPr>
          <p:cNvPr id="20" name="CaixaDeTexto 19"/>
          <p:cNvSpPr txBox="1"/>
          <p:nvPr/>
        </p:nvSpPr>
        <p:spPr>
          <a:xfrm>
            <a:off x="6697141" y="5400327"/>
            <a:ext cx="4597026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pt-BR" dirty="0" smtClean="0"/>
              <a:t>O melhor retorno pelo IM B3.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71836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Produtos da mesa de captação e de empréstimos</a:t>
            </a:r>
            <a:endParaRPr lang="pt-BR" dirty="0"/>
          </a:p>
        </p:txBody>
      </p:sp>
      <p:sp>
        <p:nvSpPr>
          <p:cNvPr id="8" name="Espaço Reservado para Texto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Seção 2.4</a:t>
            </a:r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2 | Precificação de ativos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897F6-EF51-46F1-863C-01A2AFDBBF71}" type="slidenum">
              <a:rPr lang="pt-BR" smtClean="0"/>
              <a:t>36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9592826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noFill/>
        </p:spPr>
        <p:txBody>
          <a:bodyPr>
            <a:normAutofit/>
          </a:bodyPr>
          <a:lstStyle/>
          <a:p>
            <a:pPr algn="l"/>
            <a:r>
              <a:rPr lang="pt-BR" b="1" dirty="0" smtClean="0"/>
              <a:t>Mesa de captação e de empréstimos</a:t>
            </a:r>
            <a:endParaRPr lang="pt-BR" b="1" dirty="0"/>
          </a:p>
        </p:txBody>
      </p:sp>
      <p:sp>
        <p:nvSpPr>
          <p:cNvPr id="6" name="Espaço Reservado para Conteúdo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smtClean="0"/>
              <a:t>A mesa de captação de recursos pertence à mesa de operações, na qual são definidos aspectos referentes às captações das instituições financeiras e tomadas decisões sobre taxas de juros e criação de produtos que sejam atrativos aos investidores. </a:t>
            </a:r>
          </a:p>
          <a:p>
            <a:endParaRPr lang="pt-BR" smtClean="0"/>
          </a:p>
          <a:p>
            <a:r>
              <a:rPr lang="pt-BR" smtClean="0"/>
              <a:t>Também faz parte da mesa de operações, a mesa de empréstimos, cujo objetivo é decidir sobre taxa de juros e formas de financiamentos que sejam viáveis aos chamados agentes deficitários da economia.</a:t>
            </a:r>
            <a:endParaRPr lang="pt-BR" dirty="0"/>
          </a:p>
        </p:txBody>
      </p: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2 | Precificação de ativos</a:t>
            </a:r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2DDCB-B80A-4AAA-8C7B-D3DEAF70919C}" type="slidenum">
              <a:rPr lang="pt-BR" smtClean="0"/>
              <a:t>37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64594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noFill/>
        </p:spPr>
        <p:txBody>
          <a:bodyPr>
            <a:normAutofit/>
          </a:bodyPr>
          <a:lstStyle/>
          <a:p>
            <a:pPr algn="l"/>
            <a:r>
              <a:rPr lang="pt-BR" b="1" dirty="0" smtClean="0"/>
              <a:t>Instituições financeiras</a:t>
            </a:r>
            <a:endParaRPr lang="pt-BR" b="1" dirty="0"/>
          </a:p>
        </p:txBody>
      </p:sp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pt-BR" dirty="0" smtClean="0"/>
              <a:t>As </a:t>
            </a:r>
            <a:r>
              <a:rPr lang="pt-BR" dirty="0"/>
              <a:t>instituições financeiras participam do </a:t>
            </a:r>
            <a:r>
              <a:rPr lang="pt-BR" dirty="0" smtClean="0"/>
              <a:t>mercado desenvolvendo </a:t>
            </a:r>
            <a:r>
              <a:rPr lang="pt-BR" dirty="0"/>
              <a:t>e ofertando produtos voltados para </a:t>
            </a:r>
            <a:r>
              <a:rPr lang="pt-BR" dirty="0" smtClean="0"/>
              <a:t>aplicações (</a:t>
            </a:r>
            <a:r>
              <a:rPr lang="pt-BR" dirty="0"/>
              <a:t>captações) e financiamentos (empréstimos). </a:t>
            </a:r>
            <a:endParaRPr lang="pt-BR" dirty="0" smtClean="0"/>
          </a:p>
          <a:p>
            <a:endParaRPr lang="pt-BR" dirty="0"/>
          </a:p>
          <a:p>
            <a:r>
              <a:rPr lang="pt-BR" dirty="0" smtClean="0"/>
              <a:t>Os </a:t>
            </a:r>
            <a:r>
              <a:rPr lang="pt-BR" dirty="0"/>
              <a:t>agentes </a:t>
            </a:r>
            <a:r>
              <a:rPr lang="pt-BR" dirty="0" smtClean="0"/>
              <a:t>econômicos superavitários </a:t>
            </a:r>
            <a:r>
              <a:rPr lang="pt-BR" dirty="0"/>
              <a:t>ou deficitários satisfazem suas necessidades </a:t>
            </a:r>
            <a:r>
              <a:rPr lang="pt-BR" dirty="0" smtClean="0"/>
              <a:t>negociando esses </a:t>
            </a:r>
            <a:r>
              <a:rPr lang="pt-BR" dirty="0"/>
              <a:t>produtos financeiros. </a:t>
            </a:r>
            <a:endParaRPr lang="pt-BR" dirty="0" smtClean="0"/>
          </a:p>
          <a:p>
            <a:endParaRPr lang="pt-BR" dirty="0"/>
          </a:p>
          <a:p>
            <a:r>
              <a:rPr lang="pt-BR" dirty="0" smtClean="0"/>
              <a:t>Os </a:t>
            </a:r>
            <a:r>
              <a:rPr lang="pt-BR" dirty="0"/>
              <a:t>indicadores financeiros formados </a:t>
            </a:r>
            <a:r>
              <a:rPr lang="pt-BR" dirty="0" smtClean="0"/>
              <a:t>no mercado</a:t>
            </a:r>
            <a:r>
              <a:rPr lang="pt-BR" dirty="0"/>
              <a:t>, como o custo do dinheiro, cotações, taxas de juros, </a:t>
            </a:r>
            <a:r>
              <a:rPr lang="pt-BR" dirty="0" smtClean="0"/>
              <a:t>são utilizados </a:t>
            </a:r>
            <a:r>
              <a:rPr lang="pt-BR" dirty="0"/>
              <a:t>como base nas tomadas de decisão.</a:t>
            </a:r>
          </a:p>
        </p:txBody>
      </p:sp>
      <p:sp>
        <p:nvSpPr>
          <p:cNvPr id="6" name="Espaço Reservado para Data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2 | Precificação de ativos</a:t>
            </a:r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2DDCB-B80A-4AAA-8C7B-D3DEAF70919C}" type="slidenum">
              <a:rPr lang="pt-BR" smtClean="0"/>
              <a:t>38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4661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noFill/>
        </p:spPr>
        <p:txBody>
          <a:bodyPr>
            <a:normAutofit/>
          </a:bodyPr>
          <a:lstStyle/>
          <a:p>
            <a:pPr algn="l"/>
            <a:r>
              <a:rPr lang="pt-BR" b="1" dirty="0" smtClean="0"/>
              <a:t>Produtos da mesa</a:t>
            </a:r>
            <a:endParaRPr lang="pt-BR" b="1" dirty="0"/>
          </a:p>
        </p:txBody>
      </p:sp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pt-BR" dirty="0"/>
              <a:t>Os produtos das mesas de captação de recursos e mesas </a:t>
            </a:r>
            <a:r>
              <a:rPr lang="pt-BR" dirty="0" smtClean="0"/>
              <a:t>de empréstimos</a:t>
            </a:r>
            <a:r>
              <a:rPr lang="pt-BR" dirty="0"/>
              <a:t>, negociados no mercado, poderão ser </a:t>
            </a:r>
            <a:r>
              <a:rPr lang="pt-BR" dirty="0" smtClean="0"/>
              <a:t>classificados conforme </a:t>
            </a:r>
            <a:r>
              <a:rPr lang="pt-BR" dirty="0"/>
              <a:t>a renda, prazo e emissão. </a:t>
            </a:r>
            <a:endParaRPr lang="pt-BR" dirty="0" smtClean="0"/>
          </a:p>
          <a:p>
            <a:endParaRPr lang="pt-BR" dirty="0"/>
          </a:p>
          <a:p>
            <a:r>
              <a:rPr lang="pt-BR" dirty="0" smtClean="0"/>
              <a:t>Os produtos podem ter renda fixa ou renda variável, isso irá depender se o contrato ou produto possui juros </a:t>
            </a:r>
            <a:r>
              <a:rPr lang="pt-BR" dirty="0" err="1" smtClean="0"/>
              <a:t>pré</a:t>
            </a:r>
            <a:r>
              <a:rPr lang="pt-BR" dirty="0" smtClean="0"/>
              <a:t> ou pós-fixados.</a:t>
            </a:r>
          </a:p>
          <a:p>
            <a:endParaRPr lang="pt-BR" dirty="0"/>
          </a:p>
          <a:p>
            <a:pPr lvl="1"/>
            <a:r>
              <a:rPr lang="pt-BR" b="1" dirty="0" smtClean="0"/>
              <a:t>Prefixados</a:t>
            </a:r>
            <a:r>
              <a:rPr lang="pt-BR" b="1" dirty="0"/>
              <a:t>: </a:t>
            </a:r>
            <a:r>
              <a:rPr lang="pt-BR" dirty="0"/>
              <a:t>Quando os juros totais são definidos no ato </a:t>
            </a:r>
            <a:r>
              <a:rPr lang="pt-BR" dirty="0" smtClean="0"/>
              <a:t>do contrato</a:t>
            </a:r>
            <a:r>
              <a:rPr lang="pt-BR" dirty="0"/>
              <a:t>, independente de alterações econômicas</a:t>
            </a:r>
            <a:r>
              <a:rPr lang="pt-BR" dirty="0" smtClean="0"/>
              <a:t>.</a:t>
            </a:r>
          </a:p>
          <a:p>
            <a:endParaRPr lang="pt-BR" dirty="0"/>
          </a:p>
          <a:p>
            <a:pPr lvl="1"/>
            <a:r>
              <a:rPr lang="pt-BR" b="1" dirty="0" smtClean="0"/>
              <a:t>Pós-fixados</a:t>
            </a:r>
            <a:r>
              <a:rPr lang="pt-BR" b="1" dirty="0"/>
              <a:t>: </a:t>
            </a:r>
            <a:r>
              <a:rPr lang="pt-BR" dirty="0"/>
              <a:t>Quando somente uma parcela dos juros é </a:t>
            </a:r>
            <a:r>
              <a:rPr lang="pt-BR" dirty="0" smtClean="0"/>
              <a:t>definida no </a:t>
            </a:r>
            <a:r>
              <a:rPr lang="pt-BR" dirty="0"/>
              <a:t>ato do contrato e o restante definido com base em um </a:t>
            </a:r>
            <a:r>
              <a:rPr lang="pt-BR" dirty="0" smtClean="0"/>
              <a:t>indexador acordado </a:t>
            </a:r>
            <a:r>
              <a:rPr lang="pt-BR" dirty="0"/>
              <a:t>entre as partes, como índice de variação de preços, </a:t>
            </a:r>
            <a:r>
              <a:rPr lang="pt-BR" dirty="0" smtClean="0"/>
              <a:t>como por exemplo o IGP-M.</a:t>
            </a:r>
            <a:endParaRPr lang="pt-BR" dirty="0"/>
          </a:p>
        </p:txBody>
      </p:sp>
      <p:sp>
        <p:nvSpPr>
          <p:cNvPr id="6" name="Espaço Reservado para Data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2 | Precificação de ativos</a:t>
            </a:r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2DDCB-B80A-4AAA-8C7B-D3DEAF70919C}" type="slidenum">
              <a:rPr lang="pt-BR" smtClean="0"/>
              <a:t>39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63442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noFill/>
        </p:spPr>
        <p:txBody>
          <a:bodyPr>
            <a:normAutofit/>
          </a:bodyPr>
          <a:lstStyle/>
          <a:p>
            <a:pPr algn="l"/>
            <a:r>
              <a:rPr lang="pt-BR" b="1" dirty="0" smtClean="0"/>
              <a:t>Riscos</a:t>
            </a:r>
            <a:endParaRPr lang="pt-BR" b="1" dirty="0"/>
          </a:p>
        </p:txBody>
      </p:sp>
      <p:sp>
        <p:nvSpPr>
          <p:cNvPr id="6" name="Espaço Reservado para Conteúdo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 smtClean="0"/>
              <a:t>Quando </a:t>
            </a:r>
            <a:r>
              <a:rPr lang="pt-BR" dirty="0"/>
              <a:t>falamos de investimentos</a:t>
            </a:r>
            <a:r>
              <a:rPr lang="pt-BR" dirty="0" smtClean="0"/>
              <a:t>, estamos </a:t>
            </a:r>
            <a:r>
              <a:rPr lang="pt-BR" dirty="0"/>
              <a:t>sujeitos a dois tipos de riscos: </a:t>
            </a:r>
            <a:endParaRPr lang="pt-BR" dirty="0" smtClean="0"/>
          </a:p>
          <a:p>
            <a:endParaRPr lang="pt-BR" dirty="0" smtClean="0"/>
          </a:p>
          <a:p>
            <a:pPr lvl="1"/>
            <a:r>
              <a:rPr lang="pt-BR" b="1" dirty="0" smtClean="0"/>
              <a:t>Risco sistemático (objeto do CAPM): </a:t>
            </a:r>
            <a:r>
              <a:rPr lang="pt-BR" dirty="0"/>
              <a:t>está ligado à economia de </a:t>
            </a:r>
            <a:r>
              <a:rPr lang="pt-BR" dirty="0" smtClean="0"/>
              <a:t>um modo </a:t>
            </a:r>
            <a:r>
              <a:rPr lang="pt-BR" dirty="0"/>
              <a:t>geral, ou seja, a ocorrência de um evento depende de </a:t>
            </a:r>
            <a:r>
              <a:rPr lang="pt-BR" dirty="0" smtClean="0"/>
              <a:t>fatores que </a:t>
            </a:r>
            <a:r>
              <a:rPr lang="pt-BR" dirty="0"/>
              <a:t>afetam a economia, por exemplo, o aumento de desemprego</a:t>
            </a:r>
            <a:r>
              <a:rPr lang="pt-BR" dirty="0" smtClean="0"/>
              <a:t>, altas </a:t>
            </a:r>
            <a:r>
              <a:rPr lang="pt-BR" dirty="0"/>
              <a:t>taxas de inflação, desvalorização de moeda, </a:t>
            </a:r>
            <a:r>
              <a:rPr lang="pt-BR" dirty="0" smtClean="0"/>
              <a:t>etc. </a:t>
            </a:r>
          </a:p>
          <a:p>
            <a:pPr lvl="1"/>
            <a:endParaRPr lang="pt-BR" dirty="0" smtClean="0"/>
          </a:p>
          <a:p>
            <a:pPr lvl="1"/>
            <a:r>
              <a:rPr lang="pt-BR" b="1" dirty="0" smtClean="0"/>
              <a:t>Risco não sistemático: </a:t>
            </a:r>
            <a:r>
              <a:rPr lang="pt-BR" dirty="0"/>
              <a:t>diz respeito ao ambiente interno da empresa, </a:t>
            </a:r>
            <a:r>
              <a:rPr lang="pt-BR" dirty="0" smtClean="0"/>
              <a:t>um grupo </a:t>
            </a:r>
            <a:r>
              <a:rPr lang="pt-BR" dirty="0"/>
              <a:t>de empresas ou um setor da economia.</a:t>
            </a:r>
            <a:endParaRPr lang="pt-BR" dirty="0" smtClean="0"/>
          </a:p>
          <a:p>
            <a:endParaRPr lang="pt-BR" dirty="0"/>
          </a:p>
        </p:txBody>
      </p: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2 | Precificação de ativos</a:t>
            </a:r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2DDCB-B80A-4AAA-8C7B-D3DEAF70919C}" type="slidenum">
              <a:rPr lang="pt-BR" smtClean="0"/>
              <a:t>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29426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noFill/>
        </p:spPr>
        <p:txBody>
          <a:bodyPr>
            <a:normAutofit/>
          </a:bodyPr>
          <a:lstStyle/>
          <a:p>
            <a:pPr algn="l"/>
            <a:r>
              <a:rPr lang="pt-BR" b="1" dirty="0" smtClean="0"/>
              <a:t>Alguns produtos</a:t>
            </a:r>
            <a:endParaRPr lang="pt-BR" b="1" dirty="0"/>
          </a:p>
        </p:txBody>
      </p:sp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t-BR" b="1" dirty="0"/>
              <a:t>CDB</a:t>
            </a:r>
            <a:r>
              <a:rPr lang="pt-BR" dirty="0"/>
              <a:t> – Certificado de </a:t>
            </a:r>
            <a:r>
              <a:rPr lang="pt-BR" dirty="0" smtClean="0"/>
              <a:t>Depósito Bancário </a:t>
            </a:r>
            <a:r>
              <a:rPr lang="pt-BR" dirty="0"/>
              <a:t>e Recibo de Depósito Bancário – </a:t>
            </a:r>
            <a:r>
              <a:rPr lang="pt-BR" dirty="0" smtClean="0"/>
              <a:t>RDB </a:t>
            </a:r>
            <a:r>
              <a:rPr lang="pt-BR" b="1" dirty="0" smtClean="0"/>
              <a:t>(renda fixa)</a:t>
            </a:r>
            <a:r>
              <a:rPr lang="pt-BR" dirty="0" smtClean="0"/>
              <a:t>. </a:t>
            </a:r>
          </a:p>
          <a:p>
            <a:pPr lvl="1"/>
            <a:r>
              <a:rPr lang="pt-BR" dirty="0" smtClean="0"/>
              <a:t>Diferença entre eles é que o CDB pode ser negociado antes do vencimento, já o RDB é inegociável e intrasferível.</a:t>
            </a:r>
          </a:p>
          <a:p>
            <a:pPr lvl="1"/>
            <a:endParaRPr lang="pt-BR" b="1" dirty="0"/>
          </a:p>
          <a:p>
            <a:r>
              <a:rPr lang="pt-BR" b="1" dirty="0"/>
              <a:t>CDI</a:t>
            </a:r>
            <a:r>
              <a:rPr lang="pt-BR" dirty="0"/>
              <a:t> – Certificado de Depósito </a:t>
            </a:r>
            <a:r>
              <a:rPr lang="pt-BR" dirty="0" smtClean="0"/>
              <a:t>Interbancário, ou seja, são utilizados entre as empresas financeiras.</a:t>
            </a:r>
          </a:p>
          <a:p>
            <a:endParaRPr lang="pt-BR" b="1" dirty="0"/>
          </a:p>
          <a:p>
            <a:r>
              <a:rPr lang="pt-BR" b="1" i="1" dirty="0"/>
              <a:t>Hot Money </a:t>
            </a:r>
            <a:r>
              <a:rPr lang="pt-BR" dirty="0"/>
              <a:t>é outro produto das mesas de operações</a:t>
            </a:r>
            <a:r>
              <a:rPr lang="pt-BR" dirty="0" smtClean="0"/>
              <a:t>, negociado </a:t>
            </a:r>
            <a:r>
              <a:rPr lang="pt-BR" dirty="0"/>
              <a:t>em curtíssimos prazos para atender necessidades de </a:t>
            </a:r>
            <a:r>
              <a:rPr lang="pt-BR" dirty="0" smtClean="0"/>
              <a:t>caixa das empresas. Taxa referencial é a do CDI, acrescida de spread cobrado pela instituição financeira.</a:t>
            </a:r>
          </a:p>
          <a:p>
            <a:endParaRPr lang="pt-BR" b="1" dirty="0"/>
          </a:p>
        </p:txBody>
      </p:sp>
      <p:sp>
        <p:nvSpPr>
          <p:cNvPr id="6" name="Espaço Reservado para Data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2 | Precificação de ativos</a:t>
            </a:r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2DDCB-B80A-4AAA-8C7B-D3DEAF70919C}" type="slidenum">
              <a:rPr lang="pt-BR" smtClean="0"/>
              <a:t>40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35437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noFill/>
        </p:spPr>
        <p:txBody>
          <a:bodyPr>
            <a:normAutofit/>
          </a:bodyPr>
          <a:lstStyle/>
          <a:p>
            <a:pPr algn="l"/>
            <a:r>
              <a:rPr lang="pt-BR" b="1" dirty="0" smtClean="0"/>
              <a:t>Produtos da mesa</a:t>
            </a:r>
            <a:endParaRPr lang="pt-BR" b="1" dirty="0"/>
          </a:p>
        </p:txBody>
      </p:sp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b="1" dirty="0"/>
              <a:t>Desconto de duplicatas</a:t>
            </a:r>
          </a:p>
          <a:p>
            <a:endParaRPr lang="pt-BR" b="1" dirty="0"/>
          </a:p>
          <a:p>
            <a:r>
              <a:rPr lang="pt-BR" b="1" dirty="0" smtClean="0"/>
              <a:t>Crédito rotativo </a:t>
            </a:r>
            <a:r>
              <a:rPr lang="pt-BR" dirty="0" smtClean="0"/>
              <a:t>(conta corrente garantida)</a:t>
            </a:r>
          </a:p>
          <a:p>
            <a:endParaRPr lang="pt-BR" dirty="0"/>
          </a:p>
          <a:p>
            <a:r>
              <a:rPr lang="pt-BR" dirty="0" smtClean="0"/>
              <a:t>Existem também produtos de longo prazo (estudaremos estes em 4.3</a:t>
            </a:r>
            <a:endParaRPr lang="pt-BR" dirty="0"/>
          </a:p>
        </p:txBody>
      </p:sp>
      <p:sp>
        <p:nvSpPr>
          <p:cNvPr id="6" name="Espaço Reservado para Data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2 | Precificação de ativos</a:t>
            </a:r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2DDCB-B80A-4AAA-8C7B-D3DEAF70919C}" type="slidenum">
              <a:rPr lang="pt-BR" smtClean="0"/>
              <a:t>41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03042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noFill/>
        </p:spPr>
        <p:txBody>
          <a:bodyPr>
            <a:normAutofit/>
          </a:bodyPr>
          <a:lstStyle/>
          <a:p>
            <a:pPr algn="l"/>
            <a:r>
              <a:rPr lang="pt-BR" b="1" dirty="0" smtClean="0"/>
              <a:t>Modelo CAPM – como calcular</a:t>
            </a:r>
            <a:endParaRPr lang="pt-BR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Espaço Reservado para Conteúdo 8"/>
              <p:cNvSpPr>
                <a:spLocks noGrp="1"/>
              </p:cNvSpPr>
              <p:nvPr>
                <p:ph sz="half"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800" b="0" i="1" smtClean="0">
                          <a:latin typeface="Cambria Math"/>
                        </a:rPr>
                        <m:t>𝐶𝐴𝑃𝑀</m:t>
                      </m:r>
                      <m:r>
                        <a:rPr lang="pt-BR" sz="2800" b="0" i="1" smtClean="0">
                          <a:latin typeface="Cambria Math"/>
                        </a:rPr>
                        <m:t>=</m:t>
                      </m:r>
                      <m:r>
                        <a:rPr lang="pt-BR" sz="2800" b="0" i="1" smtClean="0">
                          <a:latin typeface="Cambria Math"/>
                        </a:rPr>
                        <m:t>𝑅𝑓</m:t>
                      </m:r>
                      <m:r>
                        <a:rPr lang="pt-BR" sz="2800" b="0" i="1" smtClean="0">
                          <a:latin typeface="Cambria Math"/>
                        </a:rPr>
                        <m:t>+</m:t>
                      </m:r>
                      <m:r>
                        <a:rPr lang="pt-BR" sz="2800" b="0" i="1" smtClean="0">
                          <a:latin typeface="Cambria Math"/>
                        </a:rPr>
                        <m:t>𝐵</m:t>
                      </m:r>
                      <m:d>
                        <m:dPr>
                          <m:ctrlPr>
                            <a:rPr lang="pt-BR" sz="28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pt-BR" sz="2800" b="0" i="1" smtClean="0">
                              <a:latin typeface="Cambria Math"/>
                            </a:rPr>
                            <m:t>𝑅𝑝</m:t>
                          </m:r>
                          <m:r>
                            <a:rPr lang="pt-BR" sz="2800" b="0" i="1" smtClean="0">
                              <a:latin typeface="Cambria Math"/>
                            </a:rPr>
                            <m:t>−</m:t>
                          </m:r>
                          <m:r>
                            <a:rPr lang="pt-BR" sz="2800" b="0" i="1" smtClean="0">
                              <a:latin typeface="Cambria Math"/>
                            </a:rPr>
                            <m:t>𝑅𝑓</m:t>
                          </m:r>
                        </m:e>
                      </m:d>
                    </m:oMath>
                  </m:oMathPara>
                </a14:m>
                <a:endParaRPr lang="pt-BR" dirty="0" smtClean="0"/>
              </a:p>
              <a:p>
                <a:pPr marL="0" indent="0">
                  <a:buNone/>
                </a:pPr>
                <a:endParaRPr lang="pt-BR" dirty="0"/>
              </a:p>
              <a:p>
                <a:r>
                  <a:rPr lang="pt-BR" sz="2000" dirty="0" smtClean="0"/>
                  <a:t>CAPM: Retorno esperado do ativo financeiro</a:t>
                </a:r>
              </a:p>
              <a:p>
                <a:r>
                  <a:rPr lang="pt-BR" sz="2000" dirty="0" err="1" smtClean="0"/>
                  <a:t>Rf</a:t>
                </a:r>
                <a:r>
                  <a:rPr lang="pt-BR" sz="2000" dirty="0" smtClean="0"/>
                  <a:t>: Taxa de retorno (juros) livre de risco</a:t>
                </a:r>
              </a:p>
              <a:p>
                <a:r>
                  <a:rPr lang="pt-BR" sz="2000" dirty="0" smtClean="0"/>
                  <a:t>B: Coeficiente beta (indica risco associado ao investimento)</a:t>
                </a:r>
              </a:p>
              <a:p>
                <a:r>
                  <a:rPr lang="pt-BR" sz="2000" dirty="0" err="1" smtClean="0"/>
                  <a:t>Rp</a:t>
                </a:r>
                <a:r>
                  <a:rPr lang="pt-BR" sz="2000" dirty="0" smtClean="0"/>
                  <a:t>: Retorno sobre o portfólio </a:t>
                </a:r>
                <a:r>
                  <a:rPr lang="pt-BR" sz="2000" dirty="0"/>
                  <a:t>d</a:t>
                </a:r>
                <a:r>
                  <a:rPr lang="pt-BR" sz="2000" dirty="0" smtClean="0"/>
                  <a:t>o mercado</a:t>
                </a:r>
                <a:endParaRPr lang="pt-BR" sz="2000" dirty="0"/>
              </a:p>
            </p:txBody>
          </p:sp>
        </mc:Choice>
        <mc:Fallback xmlns="">
          <p:sp>
            <p:nvSpPr>
              <p:cNvPr id="9" name="Espaço Reservado para Conteúdo 8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76105" y="1512041"/>
                <a:ext cx="4608868" cy="4276616"/>
              </a:xfrm>
              <a:blipFill rotWithShape="1">
                <a:blip r:embed="rId3"/>
                <a:stretch>
                  <a:fillRect l="-1190" r="-661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Espaço Reservado para Conteúdo 5"/>
              <p:cNvSpPr>
                <a:spLocks noGrp="1"/>
              </p:cNvSpPr>
              <p:nvPr>
                <p:ph sz="half" idx="2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i="1">
                          <a:latin typeface="Cambria Math"/>
                        </a:rPr>
                        <m:t>𝐵</m:t>
                      </m:r>
                      <m:r>
                        <a:rPr lang="pt-BR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pt-BR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pt-BR" i="1">
                              <a:latin typeface="Cambria Math"/>
                            </a:rPr>
                            <m:t>𝑅𝑖</m:t>
                          </m:r>
                          <m:r>
                            <a:rPr lang="pt-BR" i="1">
                              <a:latin typeface="Cambria Math"/>
                            </a:rPr>
                            <m:t>−</m:t>
                          </m:r>
                          <m:r>
                            <a:rPr lang="pt-BR" i="1">
                              <a:latin typeface="Cambria Math"/>
                            </a:rPr>
                            <m:t>𝑅𝑓</m:t>
                          </m:r>
                        </m:num>
                        <m:den>
                          <m:r>
                            <a:rPr lang="pt-BR" i="1">
                              <a:latin typeface="Cambria Math"/>
                            </a:rPr>
                            <m:t>𝑅𝑝</m:t>
                          </m:r>
                          <m:r>
                            <a:rPr lang="pt-BR" i="1">
                              <a:latin typeface="Cambria Math"/>
                            </a:rPr>
                            <m:t>−</m:t>
                          </m:r>
                          <m:r>
                            <a:rPr lang="pt-BR" i="1">
                              <a:latin typeface="Cambria Math"/>
                            </a:rPr>
                            <m:t>𝑅𝑓</m:t>
                          </m:r>
                        </m:den>
                      </m:f>
                    </m:oMath>
                  </m:oMathPara>
                </a14:m>
                <a:endParaRPr lang="pt-BR" dirty="0"/>
              </a:p>
              <a:p>
                <a:endParaRPr lang="pt-BR" dirty="0"/>
              </a:p>
              <a:p>
                <a:r>
                  <a:rPr lang="pt-BR" sz="2000" dirty="0" err="1"/>
                  <a:t>Rf</a:t>
                </a:r>
                <a:r>
                  <a:rPr lang="pt-BR" sz="2000" dirty="0"/>
                  <a:t>: Taxa de retorno (juros) livre de risco</a:t>
                </a:r>
              </a:p>
              <a:p>
                <a:r>
                  <a:rPr lang="pt-BR" sz="2000" dirty="0"/>
                  <a:t>B: Coeficiente beta (indica risco associado ao investimento)</a:t>
                </a:r>
              </a:p>
              <a:p>
                <a:r>
                  <a:rPr lang="pt-BR" sz="2000" dirty="0" err="1"/>
                  <a:t>Rp</a:t>
                </a:r>
                <a:r>
                  <a:rPr lang="pt-BR" sz="2000" dirty="0"/>
                  <a:t>: Retorno sobre o portfólio </a:t>
                </a:r>
                <a:r>
                  <a:rPr lang="pt-BR" sz="2000" dirty="0"/>
                  <a:t>d</a:t>
                </a:r>
                <a:r>
                  <a:rPr lang="pt-BR" sz="2000" dirty="0"/>
                  <a:t>o mercado</a:t>
                </a:r>
              </a:p>
              <a:p>
                <a:r>
                  <a:rPr lang="pt-BR" sz="2000" dirty="0"/>
                  <a:t>Ri: Retorno médio da carteira </a:t>
                </a:r>
                <a:r>
                  <a:rPr lang="pt-BR" sz="2000" dirty="0" smtClean="0"/>
                  <a:t>analisada</a:t>
                </a:r>
                <a:endParaRPr lang="pt-BR" sz="2000" dirty="0"/>
              </a:p>
            </p:txBody>
          </p:sp>
        </mc:Choice>
        <mc:Fallback>
          <p:sp>
            <p:nvSpPr>
              <p:cNvPr id="6" name="Espaço Reservado para Conteúdo 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blipFill rotWithShape="1">
                <a:blip r:embed="rId4"/>
                <a:stretch>
                  <a:fillRect l="-1078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2 | Precificação de ativos</a:t>
            </a:r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2DDCB-B80A-4AAA-8C7B-D3DEAF70919C}" type="slidenum">
              <a:rPr lang="pt-BR" smtClean="0"/>
              <a:t>5</a:t>
            </a:fld>
            <a:endParaRPr lang="pt-BR"/>
          </a:p>
        </p:txBody>
      </p:sp>
      <p:sp>
        <p:nvSpPr>
          <p:cNvPr id="11" name="Espaço Reservado para Conteúdo 8"/>
          <p:cNvSpPr txBox="1">
            <a:spLocks/>
          </p:cNvSpPr>
          <p:nvPr/>
        </p:nvSpPr>
        <p:spPr>
          <a:xfrm>
            <a:off x="5472648" y="1511895"/>
            <a:ext cx="5472965" cy="42766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1080314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noFill/>
        </p:spPr>
        <p:txBody>
          <a:bodyPr>
            <a:normAutofit/>
          </a:bodyPr>
          <a:lstStyle/>
          <a:p>
            <a:pPr algn="l"/>
            <a:r>
              <a:rPr lang="pt-BR" b="1" dirty="0" smtClean="0"/>
              <a:t>Calculando o Beta - exemplo</a:t>
            </a:r>
            <a:endParaRPr lang="pt-BR" b="1" dirty="0"/>
          </a:p>
        </p:txBody>
      </p:sp>
      <p:sp>
        <p:nvSpPr>
          <p:cNvPr id="6" name="Espaço Reservado para Conteúdo 5"/>
          <p:cNvSpPr>
            <a:spLocks noGrp="1"/>
          </p:cNvSpPr>
          <p:nvPr>
            <p:ph idx="1"/>
          </p:nvPr>
        </p:nvSpPr>
        <p:spPr>
          <a:xfrm>
            <a:off x="576104" y="1512041"/>
            <a:ext cx="6121037" cy="1512022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pt-BR" dirty="0"/>
              <a:t>Determinado investidor deseja calcular o Beta de sua </a:t>
            </a:r>
            <a:r>
              <a:rPr lang="pt-BR" dirty="0" smtClean="0"/>
              <a:t>carteira de </a:t>
            </a:r>
            <a:r>
              <a:rPr lang="pt-BR" dirty="0"/>
              <a:t>investimentos. O quadro a seguir apresenta dados </a:t>
            </a:r>
            <a:r>
              <a:rPr lang="pt-BR" dirty="0" smtClean="0"/>
              <a:t>coletados referentes </a:t>
            </a:r>
            <a:r>
              <a:rPr lang="pt-BR" dirty="0"/>
              <a:t>aos retornos de três anos, obtidos pela carteira </a:t>
            </a:r>
            <a:r>
              <a:rPr lang="pt-BR" dirty="0" smtClean="0"/>
              <a:t>do investidor </a:t>
            </a:r>
            <a:r>
              <a:rPr lang="pt-BR" dirty="0"/>
              <a:t>e dados de outra carteira de mercado</a:t>
            </a:r>
            <a:r>
              <a:rPr lang="pt-BR" dirty="0" smtClean="0"/>
              <a:t>.</a:t>
            </a:r>
          </a:p>
        </p:txBody>
      </p:sp>
      <p:sp>
        <p:nvSpPr>
          <p:cNvPr id="18" name="Espaço Reservado para Data 1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2 | Precificação de ativos</a:t>
            </a:r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2DDCB-B80A-4AAA-8C7B-D3DEAF70919C}" type="slidenum">
              <a:rPr lang="pt-BR" smtClean="0"/>
              <a:t>6</a:t>
            </a:fld>
            <a:endParaRPr lang="pt-BR"/>
          </a:p>
        </p:txBody>
      </p:sp>
      <p:sp>
        <p:nvSpPr>
          <p:cNvPr id="8" name="Espaço Reservado para Conteúdo 5"/>
          <p:cNvSpPr txBox="1">
            <a:spLocks/>
          </p:cNvSpPr>
          <p:nvPr/>
        </p:nvSpPr>
        <p:spPr>
          <a:xfrm>
            <a:off x="6841157" y="1483751"/>
            <a:ext cx="4032448" cy="427661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pt-BR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8469" y="3110532"/>
            <a:ext cx="4824536" cy="1209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Espaço Reservado para Conteúdo 5"/>
          <p:cNvSpPr txBox="1">
            <a:spLocks/>
          </p:cNvSpPr>
          <p:nvPr/>
        </p:nvSpPr>
        <p:spPr>
          <a:xfrm>
            <a:off x="576461" y="4652103"/>
            <a:ext cx="5544616" cy="1136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pt-BR" sz="2000" dirty="0" smtClean="0"/>
              <a:t>Considerando que o ativo escolhido (</a:t>
            </a:r>
            <a:r>
              <a:rPr lang="pt-BR" sz="2000" dirty="0" err="1" smtClean="0"/>
              <a:t>Rf</a:t>
            </a:r>
            <a:r>
              <a:rPr lang="pt-BR" sz="2000" dirty="0" smtClean="0"/>
              <a:t>: livre de risco), foi o CDI, e que a taxa de juros dele é de 8% a.a., Calcular o índice beta.</a:t>
            </a:r>
            <a:endParaRPr lang="pt-BR" sz="2000" dirty="0"/>
          </a:p>
        </p:txBody>
      </p:sp>
      <p:sp>
        <p:nvSpPr>
          <p:cNvPr id="2" name="CaixaDeTexto 1"/>
          <p:cNvSpPr txBox="1"/>
          <p:nvPr/>
        </p:nvSpPr>
        <p:spPr>
          <a:xfrm>
            <a:off x="251145" y="3538413"/>
            <a:ext cx="3626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Ri</a:t>
            </a:r>
            <a:endParaRPr lang="pt-BR" dirty="0"/>
          </a:p>
        </p:txBody>
      </p:sp>
      <p:sp>
        <p:nvSpPr>
          <p:cNvPr id="12" name="CaixaDeTexto 11"/>
          <p:cNvSpPr txBox="1"/>
          <p:nvPr/>
        </p:nvSpPr>
        <p:spPr>
          <a:xfrm>
            <a:off x="251145" y="3893328"/>
            <a:ext cx="4315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err="1" smtClean="0"/>
              <a:t>Rp</a:t>
            </a:r>
            <a:endParaRPr lang="pt-BR" dirty="0"/>
          </a:p>
        </p:txBody>
      </p:sp>
      <p:sp>
        <p:nvSpPr>
          <p:cNvPr id="9" name="CaixaDeTexto 8"/>
          <p:cNvSpPr txBox="1"/>
          <p:nvPr/>
        </p:nvSpPr>
        <p:spPr>
          <a:xfrm>
            <a:off x="5400997" y="3173248"/>
            <a:ext cx="7825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Média</a:t>
            </a:r>
            <a:endParaRPr lang="pt-BR" dirty="0"/>
          </a:p>
        </p:txBody>
      </p:sp>
      <p:sp>
        <p:nvSpPr>
          <p:cNvPr id="14" name="CaixaDeTexto 13"/>
          <p:cNvSpPr txBox="1"/>
          <p:nvPr/>
        </p:nvSpPr>
        <p:spPr>
          <a:xfrm>
            <a:off x="5400997" y="3533288"/>
            <a:ext cx="7585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9,95%</a:t>
            </a:r>
            <a:endParaRPr lang="pt-BR" dirty="0"/>
          </a:p>
        </p:txBody>
      </p:sp>
      <p:sp>
        <p:nvSpPr>
          <p:cNvPr id="16" name="CaixaDeTexto 15"/>
          <p:cNvSpPr txBox="1"/>
          <p:nvPr/>
        </p:nvSpPr>
        <p:spPr>
          <a:xfrm>
            <a:off x="5400997" y="3893328"/>
            <a:ext cx="7585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9,80%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0289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noFill/>
        </p:spPr>
        <p:txBody>
          <a:bodyPr>
            <a:normAutofit/>
          </a:bodyPr>
          <a:lstStyle/>
          <a:p>
            <a:pPr algn="l"/>
            <a:r>
              <a:rPr lang="pt-BR" b="1" dirty="0" smtClean="0"/>
              <a:t>Calculando o Beta </a:t>
            </a:r>
            <a:r>
              <a:rPr lang="pt-BR" b="1" dirty="0" smtClean="0"/>
              <a:t>– exemplo resolvido</a:t>
            </a:r>
            <a:endParaRPr lang="pt-BR" b="1" dirty="0"/>
          </a:p>
        </p:txBody>
      </p:sp>
      <p:sp>
        <p:nvSpPr>
          <p:cNvPr id="6" name="Espaço Reservado para Conteúdo 5"/>
          <p:cNvSpPr>
            <a:spLocks noGrp="1"/>
          </p:cNvSpPr>
          <p:nvPr>
            <p:ph idx="1"/>
          </p:nvPr>
        </p:nvSpPr>
        <p:spPr>
          <a:xfrm>
            <a:off x="576104" y="1512041"/>
            <a:ext cx="6121037" cy="1512022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pt-BR" dirty="0"/>
              <a:t>Determinado investidor deseja calcular o Beta de sua </a:t>
            </a:r>
            <a:r>
              <a:rPr lang="pt-BR" dirty="0" smtClean="0"/>
              <a:t>carteira de </a:t>
            </a:r>
            <a:r>
              <a:rPr lang="pt-BR" dirty="0"/>
              <a:t>investimentos. O quadro a seguir apresenta dados </a:t>
            </a:r>
            <a:r>
              <a:rPr lang="pt-BR" dirty="0" smtClean="0"/>
              <a:t>coletados referentes </a:t>
            </a:r>
            <a:r>
              <a:rPr lang="pt-BR" dirty="0"/>
              <a:t>aos retornos de três anos, obtidos pela carteira </a:t>
            </a:r>
            <a:r>
              <a:rPr lang="pt-BR" dirty="0" smtClean="0"/>
              <a:t>do investidor </a:t>
            </a:r>
            <a:r>
              <a:rPr lang="pt-BR" dirty="0"/>
              <a:t>e dados de outra carteira de mercado</a:t>
            </a:r>
            <a:r>
              <a:rPr lang="pt-BR" dirty="0" smtClean="0"/>
              <a:t>.</a:t>
            </a:r>
          </a:p>
        </p:txBody>
      </p:sp>
      <p:sp>
        <p:nvSpPr>
          <p:cNvPr id="18" name="Espaço Reservado para Data 1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2 | Precificação de ativos</a:t>
            </a:r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2DDCB-B80A-4AAA-8C7B-D3DEAF70919C}" type="slidenum">
              <a:rPr lang="pt-BR" smtClean="0"/>
              <a:t>7</a:t>
            </a:fld>
            <a:endParaRPr lang="pt-B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Espaço Reservado para Conteúdo 5"/>
              <p:cNvSpPr txBox="1">
                <a:spLocks/>
              </p:cNvSpPr>
              <p:nvPr/>
            </p:nvSpPr>
            <p:spPr>
              <a:xfrm>
                <a:off x="6841157" y="1483751"/>
                <a:ext cx="4032448" cy="4276616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</p:spPr>
            <p:txBody>
              <a:bodyPr vert="horz" lIns="91440" tIns="45720" rIns="91440" bIns="45720" rtlCol="0">
                <a:normAutofit fontScale="62500" lnSpcReduction="20000"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i="1" smtClean="0">
                          <a:latin typeface="Cambria Math"/>
                        </a:rPr>
                        <m:t>𝐵</m:t>
                      </m:r>
                      <m:r>
                        <a:rPr lang="pt-BR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pt-BR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pt-BR" i="1">
                              <a:latin typeface="Cambria Math"/>
                            </a:rPr>
                            <m:t>𝑅𝑖</m:t>
                          </m:r>
                          <m:r>
                            <a:rPr lang="pt-BR" i="1">
                              <a:latin typeface="Cambria Math"/>
                            </a:rPr>
                            <m:t>−</m:t>
                          </m:r>
                          <m:r>
                            <a:rPr lang="pt-BR" i="1">
                              <a:latin typeface="Cambria Math"/>
                            </a:rPr>
                            <m:t>𝑅𝑓</m:t>
                          </m:r>
                        </m:num>
                        <m:den>
                          <m:r>
                            <a:rPr lang="pt-BR" i="1">
                              <a:latin typeface="Cambria Math"/>
                            </a:rPr>
                            <m:t>𝑅𝑝</m:t>
                          </m:r>
                          <m:r>
                            <a:rPr lang="pt-BR" i="1">
                              <a:latin typeface="Cambria Math"/>
                            </a:rPr>
                            <m:t>−</m:t>
                          </m:r>
                          <m:r>
                            <a:rPr lang="pt-BR" i="1">
                              <a:latin typeface="Cambria Math"/>
                            </a:rPr>
                            <m:t>𝑅𝑓</m:t>
                          </m:r>
                        </m:den>
                      </m:f>
                    </m:oMath>
                  </m:oMathPara>
                </a14:m>
                <a:endParaRPr lang="pt-BR" dirty="0" smtClean="0"/>
              </a:p>
              <a:p>
                <a:pPr marL="0" indent="0">
                  <a:buNone/>
                </a:pPr>
                <a:endParaRPr lang="pt-BR" dirty="0" smtClean="0"/>
              </a:p>
              <a:p>
                <a:pPr marL="0" indent="0">
                  <a:buNone/>
                </a:pPr>
                <a:endParaRPr lang="pt-BR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i="1">
                          <a:latin typeface="Cambria Math"/>
                        </a:rPr>
                        <m:t>𝐵</m:t>
                      </m:r>
                      <m:r>
                        <a:rPr lang="pt-BR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pt-BR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pt-BR" b="0" i="1" smtClean="0">
                              <a:latin typeface="Cambria Math"/>
                            </a:rPr>
                            <m:t>0,0995</m:t>
                          </m:r>
                          <m:r>
                            <a:rPr lang="pt-BR" i="1">
                              <a:latin typeface="Cambria Math"/>
                            </a:rPr>
                            <m:t>−</m:t>
                          </m:r>
                          <m:r>
                            <a:rPr lang="pt-BR" b="0" i="1" smtClean="0">
                              <a:latin typeface="Cambria Math"/>
                            </a:rPr>
                            <m:t>0,08</m:t>
                          </m:r>
                        </m:num>
                        <m:den>
                          <m:r>
                            <a:rPr lang="pt-BR" b="0" i="1" smtClean="0">
                              <a:latin typeface="Cambria Math"/>
                            </a:rPr>
                            <m:t>0,0980</m:t>
                          </m:r>
                          <m:r>
                            <a:rPr lang="pt-BR" i="1">
                              <a:latin typeface="Cambria Math"/>
                            </a:rPr>
                            <m:t>−</m:t>
                          </m:r>
                          <m:r>
                            <a:rPr lang="pt-BR" b="0" i="1" smtClean="0">
                              <a:latin typeface="Cambria Math"/>
                            </a:rPr>
                            <m:t>0,08</m:t>
                          </m:r>
                        </m:den>
                      </m:f>
                    </m:oMath>
                  </m:oMathPara>
                </a14:m>
                <a:endParaRPr lang="pt-BR" dirty="0" smtClean="0"/>
              </a:p>
              <a:p>
                <a:pPr marL="0" indent="0">
                  <a:buNone/>
                </a:pPr>
                <a:endParaRPr lang="pt-BR" dirty="0" smtClean="0"/>
              </a:p>
              <a:p>
                <a:pPr marL="0" indent="0">
                  <a:buNone/>
                </a:pPr>
                <a:endParaRPr lang="pt-BR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i="1">
                          <a:latin typeface="Cambria Math"/>
                        </a:rPr>
                        <m:t>𝐵</m:t>
                      </m:r>
                      <m:r>
                        <a:rPr lang="pt-BR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pt-BR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pt-BR" b="0" i="1" smtClean="0">
                              <a:latin typeface="Cambria Math"/>
                            </a:rPr>
                            <m:t>0,0195</m:t>
                          </m:r>
                        </m:num>
                        <m:den>
                          <m:r>
                            <a:rPr lang="pt-BR" i="1">
                              <a:latin typeface="Cambria Math"/>
                            </a:rPr>
                            <m:t>0,0</m:t>
                          </m:r>
                          <m:r>
                            <a:rPr lang="pt-BR" b="0" i="1" smtClean="0">
                              <a:latin typeface="Cambria Math"/>
                            </a:rPr>
                            <m:t>180</m:t>
                          </m:r>
                        </m:den>
                      </m:f>
                    </m:oMath>
                  </m:oMathPara>
                </a14:m>
                <a:endParaRPr lang="pt-BR" dirty="0" smtClean="0"/>
              </a:p>
              <a:p>
                <a:pPr marL="0" indent="0">
                  <a:buNone/>
                </a:pPr>
                <a:endParaRPr lang="pt-BR" dirty="0" smtClean="0"/>
              </a:p>
              <a:p>
                <a:pPr marL="0" indent="0">
                  <a:buNone/>
                </a:pPr>
                <a:endParaRPr lang="pt-BR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i="1">
                          <a:latin typeface="Cambria Math"/>
                        </a:rPr>
                        <m:t>𝐵</m:t>
                      </m:r>
                      <m:r>
                        <a:rPr lang="pt-BR" b="0" i="1" smtClean="0">
                          <a:latin typeface="Cambria Math"/>
                        </a:rPr>
                        <m:t>=1,0833</m:t>
                      </m:r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≅1,08</m:t>
                      </m:r>
                    </m:oMath>
                  </m:oMathPara>
                </a14:m>
                <a:endParaRPr lang="pt-BR" dirty="0" smtClean="0"/>
              </a:p>
            </p:txBody>
          </p:sp>
        </mc:Choice>
        <mc:Fallback xmlns="">
          <p:sp>
            <p:nvSpPr>
              <p:cNvPr id="8" name="Espaço Reservado para Conteúdo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41157" y="1483751"/>
                <a:ext cx="4032448" cy="4276616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8469" y="3110532"/>
            <a:ext cx="4824536" cy="1209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Espaço Reservado para Conteúdo 5"/>
          <p:cNvSpPr txBox="1">
            <a:spLocks/>
          </p:cNvSpPr>
          <p:nvPr/>
        </p:nvSpPr>
        <p:spPr>
          <a:xfrm>
            <a:off x="576461" y="4652103"/>
            <a:ext cx="5544616" cy="1136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pt-BR" sz="2000" dirty="0" smtClean="0"/>
              <a:t>Considerando que o ativo escolhido (</a:t>
            </a:r>
            <a:r>
              <a:rPr lang="pt-BR" sz="2000" dirty="0" err="1" smtClean="0"/>
              <a:t>Rf</a:t>
            </a:r>
            <a:r>
              <a:rPr lang="pt-BR" sz="2000" dirty="0" smtClean="0"/>
              <a:t>: livre de risco), foi o CDI, e que a taxa de juros dele é de 8% a.a., Calcular o índice beta.</a:t>
            </a:r>
            <a:endParaRPr lang="pt-BR" sz="2000" dirty="0"/>
          </a:p>
        </p:txBody>
      </p:sp>
      <p:sp>
        <p:nvSpPr>
          <p:cNvPr id="2" name="CaixaDeTexto 1"/>
          <p:cNvSpPr txBox="1"/>
          <p:nvPr/>
        </p:nvSpPr>
        <p:spPr>
          <a:xfrm>
            <a:off x="251145" y="3538413"/>
            <a:ext cx="3626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Ri</a:t>
            </a:r>
            <a:endParaRPr lang="pt-BR" dirty="0"/>
          </a:p>
        </p:txBody>
      </p:sp>
      <p:sp>
        <p:nvSpPr>
          <p:cNvPr id="12" name="CaixaDeTexto 11"/>
          <p:cNvSpPr txBox="1"/>
          <p:nvPr/>
        </p:nvSpPr>
        <p:spPr>
          <a:xfrm>
            <a:off x="251145" y="3893328"/>
            <a:ext cx="4315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err="1" smtClean="0"/>
              <a:t>Rp</a:t>
            </a:r>
            <a:endParaRPr lang="pt-BR" dirty="0"/>
          </a:p>
        </p:txBody>
      </p:sp>
      <p:sp>
        <p:nvSpPr>
          <p:cNvPr id="9" name="CaixaDeTexto 8"/>
          <p:cNvSpPr txBox="1"/>
          <p:nvPr/>
        </p:nvSpPr>
        <p:spPr>
          <a:xfrm>
            <a:off x="5400997" y="3173248"/>
            <a:ext cx="7825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Média</a:t>
            </a:r>
            <a:endParaRPr lang="pt-BR" dirty="0"/>
          </a:p>
        </p:txBody>
      </p:sp>
      <p:sp>
        <p:nvSpPr>
          <p:cNvPr id="14" name="CaixaDeTexto 13"/>
          <p:cNvSpPr txBox="1"/>
          <p:nvPr/>
        </p:nvSpPr>
        <p:spPr>
          <a:xfrm>
            <a:off x="5400997" y="3533288"/>
            <a:ext cx="7585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9,95%</a:t>
            </a:r>
            <a:endParaRPr lang="pt-BR" dirty="0"/>
          </a:p>
        </p:txBody>
      </p:sp>
      <p:sp>
        <p:nvSpPr>
          <p:cNvPr id="16" name="CaixaDeTexto 15"/>
          <p:cNvSpPr txBox="1"/>
          <p:nvPr/>
        </p:nvSpPr>
        <p:spPr>
          <a:xfrm>
            <a:off x="5400997" y="3893328"/>
            <a:ext cx="7585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9,80%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15845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noFill/>
        </p:spPr>
        <p:txBody>
          <a:bodyPr>
            <a:normAutofit/>
          </a:bodyPr>
          <a:lstStyle/>
          <a:p>
            <a:pPr algn="l"/>
            <a:r>
              <a:rPr lang="pt-BR" b="1" dirty="0" smtClean="0"/>
              <a:t>Calculando o CAPM - exemplo</a:t>
            </a:r>
            <a:endParaRPr lang="pt-BR" b="1" dirty="0"/>
          </a:p>
        </p:txBody>
      </p:sp>
      <p:sp>
        <p:nvSpPr>
          <p:cNvPr id="6" name="Espaço Reservado para Conteúdo 5"/>
          <p:cNvSpPr>
            <a:spLocks noGrp="1"/>
          </p:cNvSpPr>
          <p:nvPr>
            <p:ph idx="1"/>
          </p:nvPr>
        </p:nvSpPr>
        <p:spPr>
          <a:xfrm>
            <a:off x="576104" y="1512041"/>
            <a:ext cx="6193045" cy="129599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2000" dirty="0" smtClean="0"/>
              <a:t>Sobre o mesmo exemplo do slide anterior, vamos agora calcular o CAPM.</a:t>
            </a:r>
          </a:p>
        </p:txBody>
      </p:sp>
      <p:sp>
        <p:nvSpPr>
          <p:cNvPr id="11" name="Espaço Reservado para Data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2 | Precificação de ativos</a:t>
            </a:r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2DDCB-B80A-4AAA-8C7B-D3DEAF70919C}" type="slidenum">
              <a:rPr lang="pt-BR" smtClean="0"/>
              <a:t>8</a:t>
            </a:fld>
            <a:endParaRPr lang="pt-BR"/>
          </a:p>
        </p:txBody>
      </p:sp>
      <p:sp>
        <p:nvSpPr>
          <p:cNvPr id="8" name="Espaço Reservado para Conteúdo 5"/>
          <p:cNvSpPr txBox="1">
            <a:spLocks/>
          </p:cNvSpPr>
          <p:nvPr/>
        </p:nvSpPr>
        <p:spPr>
          <a:xfrm>
            <a:off x="6841157" y="1483751"/>
            <a:ext cx="4032448" cy="427661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pt-B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8469" y="2880047"/>
            <a:ext cx="4824536" cy="1209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Espaço Reservado para Conteúdo 5"/>
          <p:cNvSpPr txBox="1">
            <a:spLocks/>
          </p:cNvSpPr>
          <p:nvPr/>
        </p:nvSpPr>
        <p:spPr>
          <a:xfrm>
            <a:off x="576461" y="4652103"/>
            <a:ext cx="5544616" cy="1136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pt-BR" sz="2000" dirty="0" smtClean="0"/>
              <a:t>Considerando que o ativo escolhido (</a:t>
            </a:r>
            <a:r>
              <a:rPr lang="pt-BR" sz="2000" dirty="0" err="1" smtClean="0"/>
              <a:t>Rf</a:t>
            </a:r>
            <a:r>
              <a:rPr lang="pt-BR" sz="2000" dirty="0" smtClean="0"/>
              <a:t>: livre de risco), foi o CDI, e que a taxa de juros dele é de 8% a.a., Calcular o índice beta.</a:t>
            </a:r>
            <a:endParaRPr lang="pt-BR" sz="2000" dirty="0"/>
          </a:p>
        </p:txBody>
      </p:sp>
      <p:sp>
        <p:nvSpPr>
          <p:cNvPr id="2" name="CaixaDeTexto 1"/>
          <p:cNvSpPr txBox="1"/>
          <p:nvPr/>
        </p:nvSpPr>
        <p:spPr>
          <a:xfrm>
            <a:off x="251145" y="3307928"/>
            <a:ext cx="3626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Ri</a:t>
            </a:r>
            <a:endParaRPr lang="pt-BR" dirty="0"/>
          </a:p>
        </p:txBody>
      </p:sp>
      <p:sp>
        <p:nvSpPr>
          <p:cNvPr id="12" name="CaixaDeTexto 11"/>
          <p:cNvSpPr txBox="1"/>
          <p:nvPr/>
        </p:nvSpPr>
        <p:spPr>
          <a:xfrm>
            <a:off x="251145" y="3662843"/>
            <a:ext cx="4315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err="1" smtClean="0"/>
              <a:t>Rp</a:t>
            </a:r>
            <a:endParaRPr lang="pt-BR" dirty="0"/>
          </a:p>
        </p:txBody>
      </p:sp>
      <p:sp>
        <p:nvSpPr>
          <p:cNvPr id="9" name="CaixaDeTexto 8"/>
          <p:cNvSpPr txBox="1"/>
          <p:nvPr/>
        </p:nvSpPr>
        <p:spPr>
          <a:xfrm>
            <a:off x="5400997" y="2942763"/>
            <a:ext cx="7825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Média</a:t>
            </a:r>
            <a:endParaRPr lang="pt-BR" dirty="0"/>
          </a:p>
        </p:txBody>
      </p:sp>
      <p:sp>
        <p:nvSpPr>
          <p:cNvPr id="14" name="CaixaDeTexto 13"/>
          <p:cNvSpPr txBox="1"/>
          <p:nvPr/>
        </p:nvSpPr>
        <p:spPr>
          <a:xfrm>
            <a:off x="5400997" y="3302803"/>
            <a:ext cx="7585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9,95%</a:t>
            </a:r>
            <a:endParaRPr lang="pt-BR" dirty="0"/>
          </a:p>
        </p:txBody>
      </p:sp>
      <p:sp>
        <p:nvSpPr>
          <p:cNvPr id="16" name="CaixaDeTexto 15"/>
          <p:cNvSpPr txBox="1"/>
          <p:nvPr/>
        </p:nvSpPr>
        <p:spPr>
          <a:xfrm>
            <a:off x="5400997" y="3662843"/>
            <a:ext cx="7585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9,80%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58443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noFill/>
        </p:spPr>
        <p:txBody>
          <a:bodyPr>
            <a:normAutofit/>
          </a:bodyPr>
          <a:lstStyle/>
          <a:p>
            <a:pPr algn="l"/>
            <a:r>
              <a:rPr lang="pt-BR" b="1" dirty="0" smtClean="0"/>
              <a:t>Calculando o CAPM </a:t>
            </a:r>
            <a:r>
              <a:rPr lang="pt-BR" b="1" dirty="0" smtClean="0"/>
              <a:t>– exemplo resolvido</a:t>
            </a:r>
            <a:endParaRPr lang="pt-BR" b="1" dirty="0"/>
          </a:p>
        </p:txBody>
      </p:sp>
      <p:sp>
        <p:nvSpPr>
          <p:cNvPr id="6" name="Espaço Reservado para Conteúdo 5"/>
          <p:cNvSpPr>
            <a:spLocks noGrp="1"/>
          </p:cNvSpPr>
          <p:nvPr>
            <p:ph idx="1"/>
          </p:nvPr>
        </p:nvSpPr>
        <p:spPr>
          <a:xfrm>
            <a:off x="576104" y="1512041"/>
            <a:ext cx="6193045" cy="427661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2000" dirty="0" smtClean="0"/>
              <a:t>Sobre o mesmo exemplo do slide anterior, vamos agora calcular o CAPM.</a:t>
            </a:r>
          </a:p>
        </p:txBody>
      </p:sp>
      <p:sp>
        <p:nvSpPr>
          <p:cNvPr id="11" name="Espaço Reservado para Data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2 | Precificação de ativos</a:t>
            </a:r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2DDCB-B80A-4AAA-8C7B-D3DEAF70919C}" type="slidenum">
              <a:rPr lang="pt-BR" smtClean="0"/>
              <a:t>9</a:t>
            </a:fld>
            <a:endParaRPr lang="pt-B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Espaço Reservado para Conteúdo 5"/>
              <p:cNvSpPr txBox="1">
                <a:spLocks/>
              </p:cNvSpPr>
              <p:nvPr/>
            </p:nvSpPr>
            <p:spPr>
              <a:xfrm>
                <a:off x="6841157" y="1483751"/>
                <a:ext cx="4032448" cy="4276616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</p:spPr>
            <p:txBody>
              <a:bodyPr vert="horz" lIns="91440" tIns="45720" rIns="91440" bIns="45720" rtlCol="0">
                <a:normAutofit fontScale="55000" lnSpcReduction="20000"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i="1" smtClean="0">
                          <a:latin typeface="Cambria Math"/>
                        </a:rPr>
                        <m:t>𝐶𝐴𝑃𝑀</m:t>
                      </m:r>
                      <m:r>
                        <a:rPr lang="pt-BR" i="1" smtClean="0">
                          <a:latin typeface="Cambria Math"/>
                        </a:rPr>
                        <m:t>=</m:t>
                      </m:r>
                      <m:r>
                        <a:rPr lang="pt-BR" i="1" smtClean="0">
                          <a:latin typeface="Cambria Math"/>
                        </a:rPr>
                        <m:t>𝑅𝑓</m:t>
                      </m:r>
                      <m:r>
                        <a:rPr lang="pt-BR" i="1" smtClean="0">
                          <a:latin typeface="Cambria Math"/>
                        </a:rPr>
                        <m:t>+</m:t>
                      </m:r>
                      <m:r>
                        <a:rPr lang="pt-BR" i="1" smtClean="0">
                          <a:latin typeface="Cambria Math"/>
                        </a:rPr>
                        <m:t>𝐵</m:t>
                      </m:r>
                      <m:d>
                        <m:dPr>
                          <m:ctrlPr>
                            <a:rPr lang="pt-BR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pt-BR" i="1">
                              <a:latin typeface="Cambria Math"/>
                            </a:rPr>
                            <m:t>𝑅𝑝</m:t>
                          </m:r>
                          <m:r>
                            <a:rPr lang="pt-BR" i="1">
                              <a:latin typeface="Cambria Math"/>
                            </a:rPr>
                            <m:t>−</m:t>
                          </m:r>
                          <m:r>
                            <a:rPr lang="pt-BR" i="1">
                              <a:latin typeface="Cambria Math"/>
                            </a:rPr>
                            <m:t>𝑅𝑓</m:t>
                          </m:r>
                        </m:e>
                      </m:d>
                    </m:oMath>
                  </m:oMathPara>
                </a14:m>
                <a:endParaRPr lang="pt-BR" dirty="0" smtClean="0"/>
              </a:p>
              <a:p>
                <a:pPr marL="0" indent="0">
                  <a:buNone/>
                </a:pPr>
                <a:endParaRPr lang="pt-BR" dirty="0" smtClean="0"/>
              </a:p>
              <a:p>
                <a:pPr marL="0" indent="0">
                  <a:buNone/>
                </a:pPr>
                <a:endParaRPr lang="pt-BR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i="1">
                          <a:latin typeface="Cambria Math"/>
                        </a:rPr>
                        <m:t>𝐶𝐴𝑃𝑀</m:t>
                      </m:r>
                      <m:r>
                        <a:rPr lang="pt-BR" i="1">
                          <a:latin typeface="Cambria Math"/>
                        </a:rPr>
                        <m:t>=0,08+1,08</m:t>
                      </m:r>
                      <m:d>
                        <m:dPr>
                          <m:ctrlPr>
                            <a:rPr lang="pt-BR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pt-BR" b="0" i="1" smtClean="0">
                              <a:latin typeface="Cambria Math"/>
                            </a:rPr>
                            <m:t>0,098</m:t>
                          </m:r>
                          <m:r>
                            <a:rPr lang="pt-BR" i="1">
                              <a:latin typeface="Cambria Math"/>
                            </a:rPr>
                            <m:t>−</m:t>
                          </m:r>
                          <m:r>
                            <a:rPr lang="pt-BR" b="0" i="1" smtClean="0">
                              <a:latin typeface="Cambria Math"/>
                            </a:rPr>
                            <m:t>0,08</m:t>
                          </m:r>
                        </m:e>
                      </m:d>
                    </m:oMath>
                  </m:oMathPara>
                </a14:m>
                <a:endParaRPr lang="pt-BR" dirty="0" smtClean="0"/>
              </a:p>
              <a:p>
                <a:pPr marL="0" indent="0">
                  <a:buNone/>
                </a:pPr>
                <a:endParaRPr lang="pt-BR" dirty="0" smtClean="0"/>
              </a:p>
              <a:p>
                <a:pPr marL="0" indent="0">
                  <a:buNone/>
                </a:pPr>
                <a:endParaRPr lang="pt-BR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i="1">
                          <a:latin typeface="Cambria Math"/>
                        </a:rPr>
                        <m:t>𝐶𝐴𝑃𝑀</m:t>
                      </m:r>
                      <m:r>
                        <a:rPr lang="pt-BR" i="1">
                          <a:latin typeface="Cambria Math"/>
                        </a:rPr>
                        <m:t>=0,08+1,08</m:t>
                      </m:r>
                      <m:d>
                        <m:dPr>
                          <m:ctrlPr>
                            <a:rPr lang="pt-BR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pt-BR" i="1">
                              <a:latin typeface="Cambria Math"/>
                            </a:rPr>
                            <m:t>0,0</m:t>
                          </m:r>
                          <m:r>
                            <a:rPr lang="pt-BR" b="0" i="1" smtClean="0">
                              <a:latin typeface="Cambria Math"/>
                            </a:rPr>
                            <m:t>18</m:t>
                          </m:r>
                        </m:e>
                      </m:d>
                    </m:oMath>
                  </m:oMathPara>
                </a14:m>
                <a:endParaRPr lang="pt-BR" dirty="0" smtClean="0"/>
              </a:p>
              <a:p>
                <a:pPr marL="0" indent="0">
                  <a:buNone/>
                </a:pPr>
                <a:endParaRPr lang="pt-BR" dirty="0" smtClean="0"/>
              </a:p>
              <a:p>
                <a:pPr marL="0" indent="0">
                  <a:buNone/>
                </a:pPr>
                <a:endParaRPr lang="pt-BR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i="1">
                          <a:latin typeface="Cambria Math"/>
                        </a:rPr>
                        <m:t>𝐶𝐴𝑃𝑀</m:t>
                      </m:r>
                      <m:r>
                        <a:rPr lang="pt-BR" i="1">
                          <a:latin typeface="Cambria Math"/>
                        </a:rPr>
                        <m:t>=0,08+0,0194</m:t>
                      </m:r>
                    </m:oMath>
                  </m:oMathPara>
                </a14:m>
                <a:endParaRPr lang="pt-BR" dirty="0" smtClean="0"/>
              </a:p>
              <a:p>
                <a:pPr marL="0" indent="0">
                  <a:buNone/>
                </a:pPr>
                <a:endParaRPr lang="pt-BR" dirty="0"/>
              </a:p>
              <a:p>
                <a:pPr marL="0" indent="0">
                  <a:buNone/>
                </a:pPr>
                <a:endParaRPr lang="pt-BR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i="1">
                          <a:latin typeface="Cambria Math"/>
                        </a:rPr>
                        <m:t>𝐶𝐴𝑃𝑀</m:t>
                      </m:r>
                      <m:r>
                        <a:rPr lang="pt-BR" i="1">
                          <a:latin typeface="Cambria Math"/>
                        </a:rPr>
                        <m:t>=0,08+0,0194</m:t>
                      </m:r>
                      <m:r>
                        <a:rPr lang="pt-BR" b="0" i="0" smtClean="0">
                          <a:latin typeface="Cambria Math"/>
                        </a:rPr>
                        <m:t>=0,0994</m:t>
                      </m:r>
                    </m:oMath>
                  </m:oMathPara>
                </a14:m>
                <a:endParaRPr lang="pt-BR" dirty="0" smtClean="0"/>
              </a:p>
              <a:p>
                <a:pPr marL="0" indent="0">
                  <a:buNone/>
                </a:pPr>
                <a:endParaRPr lang="pt-BR" dirty="0"/>
              </a:p>
              <a:p>
                <a:pPr marL="0" indent="0">
                  <a:buNone/>
                </a:pPr>
                <a:r>
                  <a:rPr lang="pt-BR" dirty="0" smtClean="0"/>
                  <a:t>Ou 9,944%</a:t>
                </a:r>
              </a:p>
              <a:p>
                <a:pPr marL="0" indent="0">
                  <a:buNone/>
                </a:pPr>
                <a:endParaRPr lang="pt-BR" dirty="0"/>
              </a:p>
            </p:txBody>
          </p:sp>
        </mc:Choice>
        <mc:Fallback xmlns="">
          <p:sp>
            <p:nvSpPr>
              <p:cNvPr id="8" name="Espaço Reservado para Conteúdo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41157" y="1483751"/>
                <a:ext cx="4032448" cy="4276616"/>
              </a:xfrm>
              <a:prstGeom prst="rect">
                <a:avLst/>
              </a:prstGeom>
              <a:blipFill rotWithShape="1">
                <a:blip r:embed="rId3"/>
                <a:stretch>
                  <a:fillRect l="-1208" b="-712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8469" y="2880047"/>
            <a:ext cx="4824536" cy="1209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Espaço Reservado para Conteúdo 5"/>
          <p:cNvSpPr txBox="1">
            <a:spLocks/>
          </p:cNvSpPr>
          <p:nvPr/>
        </p:nvSpPr>
        <p:spPr>
          <a:xfrm>
            <a:off x="576461" y="4652103"/>
            <a:ext cx="5544616" cy="1136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pt-BR" sz="2000" dirty="0" smtClean="0"/>
              <a:t>Considerando que o ativo escolhido (</a:t>
            </a:r>
            <a:r>
              <a:rPr lang="pt-BR" sz="2000" dirty="0" err="1" smtClean="0"/>
              <a:t>Rf</a:t>
            </a:r>
            <a:r>
              <a:rPr lang="pt-BR" sz="2000" dirty="0" smtClean="0"/>
              <a:t>: livre de risco), foi o CDI, e que a taxa de juros dele é de 8% a.a., Calcular o índice beta.</a:t>
            </a:r>
            <a:endParaRPr lang="pt-BR" sz="2000" dirty="0"/>
          </a:p>
        </p:txBody>
      </p:sp>
      <p:sp>
        <p:nvSpPr>
          <p:cNvPr id="2" name="CaixaDeTexto 1"/>
          <p:cNvSpPr txBox="1"/>
          <p:nvPr/>
        </p:nvSpPr>
        <p:spPr>
          <a:xfrm>
            <a:off x="251145" y="3307928"/>
            <a:ext cx="3626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Ri</a:t>
            </a:r>
            <a:endParaRPr lang="pt-BR" dirty="0"/>
          </a:p>
        </p:txBody>
      </p:sp>
      <p:sp>
        <p:nvSpPr>
          <p:cNvPr id="12" name="CaixaDeTexto 11"/>
          <p:cNvSpPr txBox="1"/>
          <p:nvPr/>
        </p:nvSpPr>
        <p:spPr>
          <a:xfrm>
            <a:off x="251145" y="3662843"/>
            <a:ext cx="4315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err="1" smtClean="0"/>
              <a:t>Rp</a:t>
            </a:r>
            <a:endParaRPr lang="pt-BR" dirty="0"/>
          </a:p>
        </p:txBody>
      </p:sp>
      <p:sp>
        <p:nvSpPr>
          <p:cNvPr id="9" name="CaixaDeTexto 8"/>
          <p:cNvSpPr txBox="1"/>
          <p:nvPr/>
        </p:nvSpPr>
        <p:spPr>
          <a:xfrm>
            <a:off x="5400997" y="2942763"/>
            <a:ext cx="7825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Média</a:t>
            </a:r>
            <a:endParaRPr lang="pt-BR" dirty="0"/>
          </a:p>
        </p:txBody>
      </p:sp>
      <p:sp>
        <p:nvSpPr>
          <p:cNvPr id="14" name="CaixaDeTexto 13"/>
          <p:cNvSpPr txBox="1"/>
          <p:nvPr/>
        </p:nvSpPr>
        <p:spPr>
          <a:xfrm>
            <a:off x="5400997" y="3302803"/>
            <a:ext cx="7585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9,95%</a:t>
            </a:r>
            <a:endParaRPr lang="pt-BR" dirty="0"/>
          </a:p>
        </p:txBody>
      </p:sp>
      <p:sp>
        <p:nvSpPr>
          <p:cNvPr id="16" name="CaixaDeTexto 15"/>
          <p:cNvSpPr txBox="1"/>
          <p:nvPr/>
        </p:nvSpPr>
        <p:spPr>
          <a:xfrm>
            <a:off x="5400997" y="3662843"/>
            <a:ext cx="7585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9,80%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78207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1576</TotalTime>
  <Words>4304</Words>
  <Application>Microsoft Office PowerPoint</Application>
  <PresentationFormat>Personalizar</PresentationFormat>
  <Paragraphs>713</Paragraphs>
  <Slides>41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41</vt:i4>
      </vt:variant>
    </vt:vector>
  </HeadingPairs>
  <TitlesOfParts>
    <vt:vector size="42" baseType="lpstr">
      <vt:lpstr>Tema do Office</vt:lpstr>
      <vt:lpstr>Mercado de Capitais</vt:lpstr>
      <vt:lpstr>Modelo Capm</vt:lpstr>
      <vt:lpstr>Modelo CAPM</vt:lpstr>
      <vt:lpstr>Riscos</vt:lpstr>
      <vt:lpstr>Modelo CAPM – como calcular</vt:lpstr>
      <vt:lpstr>Calculando o Beta - exemplo</vt:lpstr>
      <vt:lpstr>Calculando o Beta – exemplo resolvido</vt:lpstr>
      <vt:lpstr>Calculando o CAPM - exemplo</vt:lpstr>
      <vt:lpstr>Calculando o CAPM – exemplo resolvido</vt:lpstr>
      <vt:lpstr>Beta e CAPM - considerações</vt:lpstr>
      <vt:lpstr>Risco de uma ação medido pelo Beta</vt:lpstr>
      <vt:lpstr>Atividade – Calcular o Beta e o CAPM</vt:lpstr>
      <vt:lpstr>Atividade resolvida – Calcular o Beta e o CAPM</vt:lpstr>
      <vt:lpstr>Índice de Jensen</vt:lpstr>
      <vt:lpstr>Índice de Jensen</vt:lpstr>
      <vt:lpstr>Índice de Jensen</vt:lpstr>
      <vt:lpstr>Índice de Jensen – como calcular</vt:lpstr>
      <vt:lpstr>Calculando o Índice de Jensen - exemplo</vt:lpstr>
      <vt:lpstr>Calculando o Índice de Jensen – exemplo resolvido</vt:lpstr>
      <vt:lpstr>Atividade</vt:lpstr>
      <vt:lpstr>Atividade resolvida</vt:lpstr>
      <vt:lpstr>Índices de Sharpe e Modigliani</vt:lpstr>
      <vt:lpstr>Contexto</vt:lpstr>
      <vt:lpstr>Índice Sharpe</vt:lpstr>
      <vt:lpstr>Índice Sharpe – como calcular</vt:lpstr>
      <vt:lpstr>Calculando o IS - exemplo</vt:lpstr>
      <vt:lpstr>Calculando o IS – exemplo resolvido</vt:lpstr>
      <vt:lpstr>Calculando o IS - atividade</vt:lpstr>
      <vt:lpstr>Calculando o IS – atividade resolvida</vt:lpstr>
      <vt:lpstr>Índice Modigliani</vt:lpstr>
      <vt:lpstr>Índice Modigliani – como calcular</vt:lpstr>
      <vt:lpstr>Calculando o Índice de Modigliani - exemplo</vt:lpstr>
      <vt:lpstr>Calculando o Índice de Modigliani – exemplo resolvido</vt:lpstr>
      <vt:lpstr>Calculando o Índice Modigliani - atividade</vt:lpstr>
      <vt:lpstr>Calculando o Índice Modigliani – atividade resolvida</vt:lpstr>
      <vt:lpstr>Produtos da mesa de captação e de empréstimos</vt:lpstr>
      <vt:lpstr>Mesa de captação e de empréstimos</vt:lpstr>
      <vt:lpstr>Instituições financeiras</vt:lpstr>
      <vt:lpstr>Produtos da mesa</vt:lpstr>
      <vt:lpstr>Alguns produtos</vt:lpstr>
      <vt:lpstr>Produtos da mesa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Microeconomia</dc:title>
  <dc:creator>Diego Fernandes Emiliano Silva</dc:creator>
  <cp:lastModifiedBy>Diego Fernandes Emiliano Silva</cp:lastModifiedBy>
  <cp:revision>161</cp:revision>
  <dcterms:created xsi:type="dcterms:W3CDTF">2019-02-06T19:16:14Z</dcterms:created>
  <dcterms:modified xsi:type="dcterms:W3CDTF">2020-09-14T14:49:49Z</dcterms:modified>
</cp:coreProperties>
</file>