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DA2DA-E87E-447D-978E-00CBCF4A67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E0211-5CAB-44B4-BA4E-A827F6F13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53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73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31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86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19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94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78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41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17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85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58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39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E575-6840-4E2A-B264-2D60ED32F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68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png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Métodos Quantitativos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E575-6840-4E2A-B264-2D60ED32F4D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12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Roteiro para coleta de dados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1800" dirty="0" smtClean="0">
                <a:latin typeface="+mn-lt"/>
              </a:rPr>
              <a:t>Passo 1: Qual o objetivo da pesquisa.</a:t>
            </a:r>
          </a:p>
          <a:p>
            <a:pPr lvl="1" hangingPunct="0"/>
            <a:r>
              <a:rPr lang="pt-BR" sz="1600" dirty="0" smtClean="0">
                <a:latin typeface="+mn-lt"/>
              </a:rPr>
              <a:t> Exemplo, definir o perfil socioeconômico dos alunos da Faculdade Pitágoras de Jundiaí.</a:t>
            </a:r>
          </a:p>
          <a:p>
            <a:pPr lvl="0"/>
            <a:endParaRPr lang="pt-BR" sz="1800" dirty="0" smtClean="0">
              <a:latin typeface="+mn-lt"/>
            </a:endParaRPr>
          </a:p>
          <a:p>
            <a:pPr lvl="0"/>
            <a:r>
              <a:rPr lang="pt-BR" sz="1800" dirty="0" smtClean="0">
                <a:latin typeface="+mn-lt"/>
              </a:rPr>
              <a:t>Passo 2: Definir as variáveis de interesse.</a:t>
            </a:r>
          </a:p>
          <a:p>
            <a:pPr lvl="1" hangingPunct="0"/>
            <a:r>
              <a:rPr lang="pt-BR" sz="1600" dirty="0" smtClean="0">
                <a:latin typeface="+mn-lt"/>
              </a:rPr>
              <a:t>Exemplo, definir os alunos de interesse. Dado &gt;&gt; população aproximadamente de 2.500 alunos.</a:t>
            </a:r>
          </a:p>
          <a:p>
            <a:pPr lvl="0"/>
            <a:endParaRPr lang="pt-BR" sz="1800" dirty="0" smtClean="0">
              <a:latin typeface="+mn-lt"/>
            </a:endParaRPr>
          </a:p>
          <a:p>
            <a:pPr lvl="0"/>
            <a:r>
              <a:rPr lang="pt-BR" sz="1800" dirty="0" smtClean="0">
                <a:latin typeface="+mn-lt"/>
              </a:rPr>
              <a:t>Passo 3: Como os dados serão coletados? Qual o tamanho da amostra?</a:t>
            </a:r>
          </a:p>
          <a:p>
            <a:pPr lvl="0"/>
            <a:r>
              <a:rPr lang="pt-BR" sz="1800" dirty="0" smtClean="0">
                <a:latin typeface="+mn-lt"/>
              </a:rPr>
              <a:t>Passo 4: Coletar dados (tomar cuidado para não </a:t>
            </a:r>
            <a:r>
              <a:rPr lang="pt-BR" sz="1800" dirty="0" err="1" smtClean="0">
                <a:latin typeface="+mn-lt"/>
              </a:rPr>
              <a:t>viesar</a:t>
            </a:r>
            <a:r>
              <a:rPr lang="pt-BR" sz="1800" dirty="0" smtClean="0">
                <a:latin typeface="+mn-lt"/>
              </a:rPr>
              <a:t> dados)</a:t>
            </a:r>
          </a:p>
          <a:p>
            <a:pPr lvl="0"/>
            <a:r>
              <a:rPr lang="pt-BR" sz="1800" dirty="0" smtClean="0">
                <a:latin typeface="+mn-lt"/>
              </a:rPr>
              <a:t>Passo 5: Revisar dados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3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tabulares e métodos gráficos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2.2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795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Dados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 bruta: dados não organizados</a:t>
            </a:r>
          </a:p>
          <a:p>
            <a:endParaRPr lang="pt-BR" dirty="0" smtClean="0"/>
          </a:p>
          <a:p>
            <a:r>
              <a:rPr lang="pt-BR" dirty="0" smtClean="0"/>
              <a:t>Nesta seção será visto como podemos utilizar tabelas e gráficos para visualização de dados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689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Tabela de distribuição de frequências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Após aplicação da prova, o professor observou a seguinte distribuição de frequência de notas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164640" y="4731990"/>
            <a:ext cx="2814721" cy="34800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pt-BR" sz="1600" dirty="0" smtClean="0"/>
              <a:t>Fonte: Diego Fernandes (2015).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0745" y="2337569"/>
            <a:ext cx="6762510" cy="594221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pt-BR" sz="1600" dirty="0" smtClean="0"/>
              <a:t>Tabela. Distribuição de frequências das notas da prova 1.  Disciplina: Métodos Quantitativos 2015.2 - Noturno</a:t>
            </a:r>
            <a:endParaRPr lang="pt-BR" sz="16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3016043"/>
            <a:ext cx="6120680" cy="171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340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Rol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Rol – Ordenação dos dados. Podemos ter:</a:t>
            </a:r>
          </a:p>
          <a:p>
            <a:pPr lvl="1"/>
            <a:r>
              <a:rPr lang="pt-BR" dirty="0" smtClean="0"/>
              <a:t>Rol crescente</a:t>
            </a:r>
          </a:p>
          <a:p>
            <a:pPr lvl="1"/>
            <a:r>
              <a:rPr lang="pt-BR" dirty="0" smtClean="0"/>
              <a:t>Rol decrescente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4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Gráfico de barras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Eixo horizontal (categorias); vertical (quantidades)</a:t>
            </a:r>
          </a:p>
          <a:p>
            <a:r>
              <a:rPr lang="pt-BR" sz="2400" dirty="0" smtClean="0"/>
              <a:t>Muito usado quando se pretende comparar categorias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9700"/>
            <a:ext cx="4545006" cy="204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75657" y="2133924"/>
            <a:ext cx="6177063" cy="65577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pt-BR" dirty="0" smtClean="0"/>
              <a:t>Gráfico: Frequências </a:t>
            </a:r>
            <a:r>
              <a:rPr lang="pt-BR" dirty="0"/>
              <a:t>das notas da prova 1.  </a:t>
            </a:r>
            <a:endParaRPr lang="pt-BR" dirty="0" smtClean="0"/>
          </a:p>
          <a:p>
            <a:r>
              <a:rPr lang="pt-BR" dirty="0" smtClean="0"/>
              <a:t>Disciplina</a:t>
            </a:r>
            <a:r>
              <a:rPr lang="pt-BR" dirty="0"/>
              <a:t>: Métodos Quantitativos 2015.2 - </a:t>
            </a:r>
            <a:r>
              <a:rPr lang="pt-BR" dirty="0" smtClean="0"/>
              <a:t>Noturno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09894" y="1958667"/>
            <a:ext cx="480556" cy="3043353"/>
          </a:xfrm>
          <a:prstGeom prst="rect">
            <a:avLst/>
          </a:prstGeom>
          <a:solidFill>
            <a:schemeClr val="bg1"/>
          </a:solidFill>
        </p:spPr>
        <p:txBody>
          <a:bodyPr vert="vert270" wrap="none" lIns="100794" tIns="50397" rIns="100794" bIns="50397" rtlCol="0">
            <a:spAutoFit/>
          </a:bodyPr>
          <a:lstStyle/>
          <a:p>
            <a:r>
              <a:rPr lang="pt-BR" dirty="0" smtClean="0"/>
              <a:t>Fonte: Diego Fernandes (2015).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5799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Gráfico setorial “pizza”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Muito usado quando queremos mostrar a composição de um total</a:t>
            </a:r>
          </a:p>
          <a:p>
            <a:endParaRPr lang="pt-BR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7734"/>
            <a:ext cx="5140636" cy="231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83469" y="1815666"/>
            <a:ext cx="6177063" cy="65577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pt-BR" dirty="0" smtClean="0"/>
              <a:t>Gráfico: Porcentagem </a:t>
            </a:r>
            <a:r>
              <a:rPr lang="pt-BR" dirty="0"/>
              <a:t>das notas da prova 1.  </a:t>
            </a:r>
            <a:endParaRPr lang="pt-BR" dirty="0" smtClean="0"/>
          </a:p>
          <a:p>
            <a:r>
              <a:rPr lang="pt-BR" dirty="0" smtClean="0"/>
              <a:t>Disciplina</a:t>
            </a:r>
            <a:r>
              <a:rPr lang="pt-BR" dirty="0"/>
              <a:t>: Métodos Quantitativos 2015.2 - </a:t>
            </a:r>
            <a:r>
              <a:rPr lang="pt-BR" dirty="0" smtClean="0"/>
              <a:t>Noturno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72400" y="1680715"/>
            <a:ext cx="480556" cy="3043353"/>
          </a:xfrm>
          <a:prstGeom prst="rect">
            <a:avLst/>
          </a:prstGeom>
          <a:solidFill>
            <a:schemeClr val="bg1"/>
          </a:solidFill>
        </p:spPr>
        <p:txBody>
          <a:bodyPr vert="vert270" wrap="none" lIns="100794" tIns="50397" rIns="100794" bIns="50397" rtlCol="0">
            <a:spAutoFit/>
          </a:bodyPr>
          <a:lstStyle/>
          <a:p>
            <a:r>
              <a:rPr lang="pt-BR" dirty="0" smtClean="0"/>
              <a:t>Fonte: Diego Fernandes (2015).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6545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Histograma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Parecido com gráfico de barras, diferença é que cada barra possui a largura do intervalo e altura proporcional a frequência. Característica: Suas barras são justapostas, ou seja, grudadas.</a:t>
            </a:r>
          </a:p>
          <a:p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884" y="2681542"/>
            <a:ext cx="4416252" cy="234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259632" y="2193553"/>
            <a:ext cx="6177063" cy="594221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pt-BR" sz="1600" dirty="0" smtClean="0"/>
              <a:t>Gráfico: Frequência das </a:t>
            </a:r>
            <a:r>
              <a:rPr lang="pt-BR" sz="1600" dirty="0"/>
              <a:t>notas da prova 1.  </a:t>
            </a:r>
            <a:endParaRPr lang="pt-BR" sz="1600" dirty="0" smtClean="0"/>
          </a:p>
          <a:p>
            <a:r>
              <a:rPr lang="pt-BR" sz="1600" dirty="0" smtClean="0"/>
              <a:t>Disciplina</a:t>
            </a:r>
            <a:r>
              <a:rPr lang="pt-BR" sz="1600" dirty="0"/>
              <a:t>: Métodos Quantitativos 2015.2 - </a:t>
            </a:r>
            <a:r>
              <a:rPr lang="pt-BR" sz="1600" dirty="0" smtClean="0"/>
              <a:t>Noturno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7835860" y="1904662"/>
            <a:ext cx="480556" cy="3043353"/>
          </a:xfrm>
          <a:prstGeom prst="rect">
            <a:avLst/>
          </a:prstGeom>
          <a:solidFill>
            <a:schemeClr val="bg1"/>
          </a:solidFill>
        </p:spPr>
        <p:txBody>
          <a:bodyPr vert="vert270" wrap="none" lIns="100794" tIns="50397" rIns="100794" bIns="50397" rtlCol="0">
            <a:spAutoFit/>
          </a:bodyPr>
          <a:lstStyle/>
          <a:p>
            <a:r>
              <a:rPr lang="pt-BR" dirty="0" smtClean="0"/>
              <a:t>Fonte: Diego Fernandes (2015).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77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Ramos-e-folhas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Construir um gráfico é importante para verificar distribuição dos dados</a:t>
            </a:r>
          </a:p>
          <a:p>
            <a:endParaRPr lang="pt-BR" dirty="0" smtClean="0"/>
          </a:p>
          <a:p>
            <a:r>
              <a:rPr lang="pt-BR" dirty="0" smtClean="0"/>
              <a:t>Ponto forte: Simples, resumido e direto; Desvantagem: Podemos perder informações</a:t>
            </a:r>
          </a:p>
          <a:p>
            <a:endParaRPr lang="pt-BR" dirty="0" smtClean="0"/>
          </a:p>
          <a:p>
            <a:r>
              <a:rPr lang="pt-BR" dirty="0" smtClean="0"/>
              <a:t>Para não perder muitas informações dos dados brutos, podemos usar um diagrama de ramos-e-folhas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572000" y="951571"/>
            <a:ext cx="4524878" cy="932775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pt-BR" dirty="0" smtClean="0"/>
              <a:t>Figura: Diagrama de ramos-e-folhas para as notas da prova 1. Métodos </a:t>
            </a:r>
            <a:r>
              <a:rPr lang="pt-BR" dirty="0"/>
              <a:t>Quantitativos 2015.2 - </a:t>
            </a:r>
            <a:r>
              <a:rPr lang="pt-BR" dirty="0" smtClean="0"/>
              <a:t>Noturno</a:t>
            </a:r>
            <a:endParaRPr lang="pt-BR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4345"/>
            <a:ext cx="3187548" cy="267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5004048" y="4587974"/>
            <a:ext cx="3145131" cy="378777"/>
          </a:xfrm>
          <a:prstGeom prst="rect">
            <a:avLst/>
          </a:prstGeom>
          <a:solidFill>
            <a:schemeClr val="bg1"/>
          </a:solidFill>
        </p:spPr>
        <p:txBody>
          <a:bodyPr wrap="none" lIns="100794" tIns="50397" rIns="100794" bIns="50397" rtlCol="0">
            <a:spAutoFit/>
          </a:bodyPr>
          <a:lstStyle/>
          <a:p>
            <a:r>
              <a:rPr lang="pt-BR" dirty="0" smtClean="0"/>
              <a:t>Fonte: Diego Fernandes (2015).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35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posição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2.3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59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Amostragem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Média aritmética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Cambria Math"/>
              </a:rPr>
              <a:t>Somatório dos elementos dividido pelo número de observações</a:t>
            </a:r>
          </a:p>
          <a:p>
            <a:pPr marL="0" indent="0">
              <a:buNone/>
            </a:pPr>
            <a:endParaRPr lang="pt-BR" dirty="0" smtClean="0">
              <a:latin typeface="Cambria Math"/>
            </a:endParaRPr>
          </a:p>
          <a:p>
            <a:endParaRPr lang="pt-BR" dirty="0" smtClean="0">
              <a:latin typeface="Cambria Math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8" name="Objeto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98949337"/>
              </p:ext>
            </p:extLst>
          </p:nvPr>
        </p:nvGraphicFramePr>
        <p:xfrm>
          <a:off x="2981176" y="2193708"/>
          <a:ext cx="317500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ção" r:id="rId3" imgW="609480" imgH="609480" progId="Equation.3">
                  <p:embed/>
                </p:oleObj>
              </mc:Choice>
              <mc:Fallback>
                <p:oleObj name="Equação" r:id="rId3" imgW="609480" imgH="609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176" y="2193708"/>
                        <a:ext cx="3175000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178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Média aritmética ponderada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659631"/>
          </a:xfrm>
        </p:spPr>
        <p:txBody>
          <a:bodyPr>
            <a:normAutofit fontScale="77500" lnSpcReduction="20000"/>
          </a:bodyPr>
          <a:lstStyle/>
          <a:p>
            <a:r>
              <a:rPr lang="pt-BR" sz="2600" dirty="0" smtClean="0"/>
              <a:t>Parecida com a média aritmética, porém cada dado é multiplicado por um peso</a:t>
            </a:r>
          </a:p>
          <a:p>
            <a:pPr lvl="1"/>
            <a:r>
              <a:rPr lang="pt-BR" sz="2200" dirty="0" smtClean="0"/>
              <a:t>Exemplo: Média da Anhanguera, onde trabalho possui peso de 30% e prova possui um peso de 70%.</a:t>
            </a:r>
          </a:p>
          <a:p>
            <a:pPr lvl="1"/>
            <a:r>
              <a:rPr lang="pt-BR" sz="2200" dirty="0" smtClean="0"/>
              <a:t>Supor que aluno AAA tirou na prova nota 7,0 e no trabalho nota 8,5. Pergunta. Qual a média do aluno?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21</a:t>
            </a:fld>
            <a:endParaRPr lang="pt-BR"/>
          </a:p>
        </p:txBody>
      </p:sp>
      <p:graphicFrame>
        <p:nvGraphicFramePr>
          <p:cNvPr id="7" name="Objeto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5486870"/>
              </p:ext>
            </p:extLst>
          </p:nvPr>
        </p:nvGraphicFramePr>
        <p:xfrm>
          <a:off x="1043608" y="3165816"/>
          <a:ext cx="2400300" cy="1606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ção" r:id="rId3" imgW="939600" imgH="838080" progId="Equation.3">
                  <p:embed/>
                </p:oleObj>
              </mc:Choice>
              <mc:Fallback>
                <p:oleObj name="Equação" r:id="rId3" imgW="939600" imgH="8380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165816"/>
                        <a:ext cx="2400300" cy="1606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73738977"/>
              </p:ext>
            </p:extLst>
          </p:nvPr>
        </p:nvGraphicFramePr>
        <p:xfrm>
          <a:off x="5148064" y="3003798"/>
          <a:ext cx="3763962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ção" r:id="rId5" imgW="1473120" imgH="1054080" progId="Equation.3">
                  <p:embed/>
                </p:oleObj>
              </mc:Choice>
              <mc:Fallback>
                <p:oleObj name="Equação" r:id="rId5" imgW="1473120" imgH="10540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003798"/>
                        <a:ext cx="3763962" cy="2019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5923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Mediana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Valor central de um rol</a:t>
            </a:r>
          </a:p>
          <a:p>
            <a:r>
              <a:rPr lang="pt-BR" sz="2400" dirty="0" smtClean="0"/>
              <a:t>A posição do número pode ser encontrada pela fórmula:</a:t>
            </a:r>
          </a:p>
          <a:p>
            <a:endParaRPr lang="pt-BR" sz="2400" dirty="0"/>
          </a:p>
        </p:txBody>
      </p:sp>
      <p:graphicFrame>
        <p:nvGraphicFramePr>
          <p:cNvPr id="7" name="Objeto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91487803"/>
              </p:ext>
            </p:extLst>
          </p:nvPr>
        </p:nvGraphicFramePr>
        <p:xfrm>
          <a:off x="5508105" y="357505"/>
          <a:ext cx="2595563" cy="75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ção" r:id="rId3" imgW="1015920" imgH="393480" progId="Equation.3">
                  <p:embed/>
                </p:oleObj>
              </mc:Choice>
              <mc:Fallback>
                <p:oleObj name="Equação" r:id="rId3" imgW="101592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5" y="357505"/>
                        <a:ext cx="2595563" cy="754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64" y="2350587"/>
            <a:ext cx="5323833" cy="54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to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1296965"/>
              </p:ext>
            </p:extLst>
          </p:nvPr>
        </p:nvGraphicFramePr>
        <p:xfrm>
          <a:off x="3324730" y="3311132"/>
          <a:ext cx="2399398" cy="754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ção" r:id="rId6" imgW="939600" imgH="393480" progId="Equation.3">
                  <p:embed/>
                </p:oleObj>
              </mc:Choice>
              <mc:Fallback>
                <p:oleObj name="Equação" r:id="rId6" imgW="9396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730" y="3311132"/>
                        <a:ext cx="2399398" cy="754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844816" y="4172984"/>
            <a:ext cx="3459128" cy="840442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pt-BR" sz="1600" dirty="0" smtClean="0"/>
              <a:t>Ou seja, meu dado esta na 4ª posição.</a:t>
            </a:r>
          </a:p>
          <a:p>
            <a:r>
              <a:rPr lang="pt-BR" sz="1600" dirty="0" smtClean="0"/>
              <a:t>Observando linha de dados ordenados,</a:t>
            </a:r>
          </a:p>
          <a:p>
            <a:r>
              <a:rPr lang="pt-BR" sz="1600" dirty="0" smtClean="0"/>
              <a:t>Se percebe que a mediana é igual a 6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486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Moda (</a:t>
            </a:r>
            <a:r>
              <a:rPr lang="pt-BR" b="1" dirty="0" err="1" smtClean="0"/>
              <a:t>Mo</a:t>
            </a:r>
            <a:r>
              <a:rPr lang="pt-BR" b="1" dirty="0" smtClean="0"/>
              <a:t>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55775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 smtClean="0"/>
              <a:t>Valor que mais se repete.</a:t>
            </a:r>
          </a:p>
          <a:p>
            <a:endParaRPr lang="pt-BR" sz="2600" dirty="0" smtClean="0"/>
          </a:p>
          <a:p>
            <a:r>
              <a:rPr lang="pt-BR" sz="2600" dirty="0" smtClean="0"/>
              <a:t>Casos</a:t>
            </a:r>
          </a:p>
          <a:p>
            <a:pPr lvl="1"/>
            <a:r>
              <a:rPr lang="pt-BR" sz="2200" dirty="0" err="1" smtClean="0"/>
              <a:t>Amodal</a:t>
            </a:r>
            <a:r>
              <a:rPr lang="pt-BR" sz="2200" dirty="0" smtClean="0"/>
              <a:t> – não temos uma moda</a:t>
            </a:r>
          </a:p>
          <a:p>
            <a:pPr lvl="1"/>
            <a:r>
              <a:rPr lang="pt-BR" sz="2200" dirty="0" err="1" smtClean="0"/>
              <a:t>Unimodal</a:t>
            </a:r>
            <a:r>
              <a:rPr lang="pt-BR" sz="2200" dirty="0" smtClean="0"/>
              <a:t> – uma moda</a:t>
            </a:r>
          </a:p>
          <a:p>
            <a:pPr lvl="1"/>
            <a:r>
              <a:rPr lang="pt-BR" sz="2200" dirty="0" smtClean="0"/>
              <a:t>Bimodal – duas modas</a:t>
            </a:r>
          </a:p>
          <a:p>
            <a:pPr lvl="1"/>
            <a:r>
              <a:rPr lang="pt-BR" sz="2200" dirty="0" err="1" smtClean="0"/>
              <a:t>Trimodal</a:t>
            </a:r>
            <a:r>
              <a:rPr lang="pt-BR" sz="2200" dirty="0" smtClean="0"/>
              <a:t> – três modas</a:t>
            </a:r>
          </a:p>
          <a:p>
            <a:pPr lvl="1"/>
            <a:r>
              <a:rPr lang="pt-BR" sz="2200" dirty="0" smtClean="0"/>
              <a:t>Multimodal – quatro ou + modas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350186"/>
            <a:ext cx="5323833" cy="54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de seta reta 7"/>
          <p:cNvCxnSpPr>
            <a:stCxn id="7" idx="3"/>
            <a:endCxn id="9" idx="1"/>
          </p:cNvCxnSpPr>
          <p:nvPr/>
        </p:nvCxnSpPr>
        <p:spPr>
          <a:xfrm>
            <a:off x="5647362" y="4622098"/>
            <a:ext cx="1084878" cy="55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732240" y="4350185"/>
            <a:ext cx="2107860" cy="655776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pt-BR" dirty="0" smtClean="0"/>
              <a:t>Situação bimodal</a:t>
            </a:r>
          </a:p>
          <a:p>
            <a:r>
              <a:rPr lang="pt-BR" dirty="0" smtClean="0"/>
              <a:t>Para os valores 5 e 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689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dispersão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2.4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69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Desvio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23527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Diferença entre um valor do conjunto com relação a média</a:t>
            </a:r>
            <a:endParaRPr lang="pt-B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033" y="1922065"/>
            <a:ext cx="5639934" cy="295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876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Desvio médio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Soma dos valores absolutos : pelo número de observações (n).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exemplo anterior seria. Dm = 12 / 9 = 1,33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26</a:t>
            </a:fld>
            <a:endParaRPr lang="pt-BR"/>
          </a:p>
        </p:txBody>
      </p:sp>
      <p:graphicFrame>
        <p:nvGraphicFramePr>
          <p:cNvPr id="7" name="Objeto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41408608"/>
              </p:ext>
            </p:extLst>
          </p:nvPr>
        </p:nvGraphicFramePr>
        <p:xfrm>
          <a:off x="3275857" y="2477692"/>
          <a:ext cx="2563813" cy="925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ção" r:id="rId3" imgW="1002960" imgH="482400" progId="Equation.3">
                  <p:embed/>
                </p:oleObj>
              </mc:Choice>
              <mc:Fallback>
                <p:oleObj name="Equação" r:id="rId3" imgW="1002960" imgH="482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7" y="2477692"/>
                        <a:ext cx="2563813" cy="925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077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Variância (VAR) e </a:t>
            </a:r>
            <a:r>
              <a:rPr lang="pt-BR" b="1" dirty="0"/>
              <a:t>D</a:t>
            </a:r>
            <a:r>
              <a:rPr lang="pt-BR" b="1" dirty="0" smtClean="0"/>
              <a:t>esvio padrão (s)</a:t>
            </a:r>
            <a:endParaRPr lang="pt-BR" b="1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Variância (VAR)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Calculada pela média aritmética das somatórias dos desvios ao quadrado</a:t>
            </a:r>
          </a:p>
          <a:p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Desvio padrão (s)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Raiz quadrada da VAR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27</a:t>
            </a:fld>
            <a:endParaRPr lang="pt-BR"/>
          </a:p>
        </p:txBody>
      </p:sp>
      <p:graphicFrame>
        <p:nvGraphicFramePr>
          <p:cNvPr id="13" name="Objeto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76579337"/>
              </p:ext>
            </p:extLst>
          </p:nvPr>
        </p:nvGraphicFramePr>
        <p:xfrm>
          <a:off x="827585" y="3020596"/>
          <a:ext cx="2822575" cy="901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ção" r:id="rId3" imgW="1104840" imgH="469800" progId="Equation.3">
                  <p:embed/>
                </p:oleObj>
              </mc:Choice>
              <mc:Fallback>
                <p:oleObj name="Equação" r:id="rId3" imgW="1104840" imgH="469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5" y="3020596"/>
                        <a:ext cx="2822575" cy="901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58071604"/>
              </p:ext>
            </p:extLst>
          </p:nvPr>
        </p:nvGraphicFramePr>
        <p:xfrm>
          <a:off x="5822976" y="3219822"/>
          <a:ext cx="15573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ção" r:id="rId5" imgW="609480" imgH="228600" progId="Equation.3">
                  <p:embed/>
                </p:oleObj>
              </mc:Choice>
              <mc:Fallback>
                <p:oleObj name="Equação" r:id="rId5" imgW="60948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76" y="3219822"/>
                        <a:ext cx="15573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978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Coeficiente de variação (CV)</a:t>
            </a:r>
            <a:endParaRPr lang="pt-BR" b="1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Razão entre desvio padrão de uma variável (X) com a média do conjunto de dados (X)</a:t>
            </a:r>
          </a:p>
          <a:p>
            <a:endParaRPr lang="pt-BR" dirty="0"/>
          </a:p>
        </p:txBody>
      </p:sp>
      <p:graphicFrame>
        <p:nvGraphicFramePr>
          <p:cNvPr id="12" name="Objeto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43950963"/>
              </p:ext>
            </p:extLst>
          </p:nvPr>
        </p:nvGraphicFramePr>
        <p:xfrm>
          <a:off x="3593580" y="2517744"/>
          <a:ext cx="1914525" cy="779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ção" r:id="rId3" imgW="749160" imgH="406080" progId="Equation.3">
                  <p:embed/>
                </p:oleObj>
              </mc:Choice>
              <mc:Fallback>
                <p:oleObj name="Equação" r:id="rId3" imgW="749160" imgH="4060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3580" y="2517744"/>
                        <a:ext cx="1914525" cy="779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89852"/>
            <a:ext cx="5575846" cy="138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163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</a:t>
            </a:r>
            <a:endParaRPr lang="pt-BR" b="1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Foram entrevistados candidatos para verificar suas competências para um trabalho. Os escores dos candidatos foram: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Pede-se:</a:t>
            </a:r>
          </a:p>
          <a:p>
            <a:pPr marL="904022" lvl="1" indent="-503972">
              <a:buFont typeface="+mj-lt"/>
              <a:buAutoNum type="alphaLcParenR"/>
            </a:pPr>
            <a:r>
              <a:rPr lang="pt-BR" dirty="0" smtClean="0"/>
              <a:t>Calcular o escores médios e medianos para os candidatos homens e mulheres</a:t>
            </a:r>
          </a:p>
          <a:p>
            <a:pPr marL="904022" lvl="1" indent="-503972">
              <a:buFont typeface="+mj-lt"/>
              <a:buAutoNum type="alphaLcParenR"/>
            </a:pPr>
            <a:r>
              <a:rPr lang="pt-BR" dirty="0" smtClean="0"/>
              <a:t>Calcule do desvio padrão para os candidatos homens e mulheres</a:t>
            </a:r>
          </a:p>
          <a:p>
            <a:pPr marL="904022" lvl="1" indent="-503972">
              <a:buFont typeface="+mj-lt"/>
              <a:buAutoNum type="alphaLcParenR"/>
            </a:pPr>
            <a:r>
              <a:rPr lang="pt-BR" dirty="0" smtClean="0"/>
              <a:t>Com base nos resultados de (a) e (b), compare o desempenho dos candidatos homens e mulheres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29</a:t>
            </a:fld>
            <a:endParaRPr lang="pt-BR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23679"/>
            <a:ext cx="8593648" cy="58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68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Reflexão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pt-BR" dirty="0" smtClean="0"/>
              <a:t>"A estatística moderna é uma tecnologia quantitativa para a ciência experimental e observacional que permite avaliar e estudar as incertezas e os seus efeitos no planejamento e interpretação de experiências e de observações de fenômenos da natureza e da sociedade".</a:t>
            </a:r>
          </a:p>
          <a:p>
            <a:pPr marL="0" lvl="0" indent="0" algn="just">
              <a:buNone/>
            </a:pPr>
            <a:endParaRPr lang="pt-BR" dirty="0" smtClean="0"/>
          </a:p>
          <a:p>
            <a:pPr marL="0" lvl="0" indent="0" algn="r">
              <a:buNone/>
            </a:pPr>
            <a:r>
              <a:rPr lang="pt-BR" dirty="0" smtClean="0"/>
              <a:t>Raul </a:t>
            </a:r>
            <a:r>
              <a:rPr lang="pt-BR" dirty="0" err="1" smtClean="0"/>
              <a:t>Yukihiro</a:t>
            </a:r>
            <a:r>
              <a:rPr lang="pt-BR" dirty="0" smtClean="0"/>
              <a:t> </a:t>
            </a:r>
            <a:r>
              <a:rPr lang="pt-BR" dirty="0" err="1" smtClean="0"/>
              <a:t>Matsushita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6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Conceitos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/>
            <a:r>
              <a:rPr lang="pt-BR" b="1" dirty="0" smtClean="0">
                <a:latin typeface="+mn-lt"/>
              </a:rPr>
              <a:t>POPULAÇÃO:</a:t>
            </a:r>
            <a:r>
              <a:rPr lang="pt-BR" dirty="0" smtClean="0">
                <a:latin typeface="+mn-lt"/>
              </a:rPr>
              <a:t> Uma população é o conjunto de todos os elementos que possuem determinada característica em comum. Ela pode ser </a:t>
            </a:r>
            <a:r>
              <a:rPr lang="pt-BR" b="1" dirty="0" smtClean="0">
                <a:latin typeface="+mn-lt"/>
              </a:rPr>
              <a:t>finita </a:t>
            </a:r>
            <a:r>
              <a:rPr lang="pt-BR" dirty="0" smtClean="0">
                <a:latin typeface="+mn-lt"/>
              </a:rPr>
              <a:t>(quando é possível listar todos os elementos) e </a:t>
            </a:r>
            <a:r>
              <a:rPr lang="pt-BR" b="1" dirty="0" smtClean="0">
                <a:latin typeface="+mn-lt"/>
              </a:rPr>
              <a:t>infinita</a:t>
            </a:r>
          </a:p>
          <a:p>
            <a:pPr marL="0" lvl="0" indent="0" algn="just">
              <a:buNone/>
            </a:pPr>
            <a:endParaRPr lang="pt-BR" dirty="0" smtClean="0">
              <a:latin typeface="+mn-lt"/>
            </a:endParaRPr>
          </a:p>
          <a:p>
            <a:pPr marL="457200" indent="-457200"/>
            <a:r>
              <a:rPr lang="pt-BR" b="1" dirty="0" smtClean="0">
                <a:latin typeface="+mn-lt"/>
              </a:rPr>
              <a:t>AMOSTRAS:</a:t>
            </a:r>
            <a:r>
              <a:rPr lang="pt-BR" dirty="0" smtClean="0">
                <a:latin typeface="+mn-lt"/>
              </a:rPr>
              <a:t> Subconjuntos de uma população.</a:t>
            </a:r>
            <a:r>
              <a:rPr lang="pt-BR" b="1" dirty="0" smtClean="0">
                <a:latin typeface="+mn-lt"/>
              </a:rPr>
              <a:t> Amostragem </a:t>
            </a:r>
            <a:r>
              <a:rPr lang="pt-BR" dirty="0" smtClean="0">
                <a:latin typeface="+mn-lt"/>
              </a:rPr>
              <a:t>é o processo de coleta de dados de uma população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62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Conceitos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sz="2800" b="1" dirty="0" smtClean="0">
                <a:latin typeface="+mn-lt"/>
              </a:rPr>
              <a:t>Variáveis: </a:t>
            </a:r>
            <a:r>
              <a:rPr lang="pt-BR" sz="2800" dirty="0" smtClean="0">
                <a:latin typeface="+mn-lt"/>
              </a:rPr>
              <a:t>“O que se pode dizer de uma população, e ela pode ser </a:t>
            </a:r>
            <a:r>
              <a:rPr lang="pt-BR" sz="2800" b="1" dirty="0" smtClean="0">
                <a:latin typeface="+mn-lt"/>
              </a:rPr>
              <a:t>qualitativa</a:t>
            </a:r>
            <a:r>
              <a:rPr lang="pt-BR" sz="2800" dirty="0" smtClean="0">
                <a:latin typeface="+mn-lt"/>
              </a:rPr>
              <a:t> ou </a:t>
            </a:r>
            <a:r>
              <a:rPr lang="pt-BR" sz="2800" b="1" dirty="0" smtClean="0">
                <a:latin typeface="+mn-lt"/>
              </a:rPr>
              <a:t>quantitativa</a:t>
            </a:r>
            <a:r>
              <a:rPr lang="pt-BR" sz="2800" dirty="0" smtClean="0">
                <a:latin typeface="+mn-lt"/>
              </a:rPr>
              <a:t>.</a:t>
            </a:r>
          </a:p>
          <a:p>
            <a:pPr lvl="0"/>
            <a:endParaRPr lang="pt-BR" sz="2800" dirty="0" smtClean="0">
              <a:latin typeface="+mn-lt"/>
            </a:endParaRPr>
          </a:p>
          <a:p>
            <a:pPr lvl="0"/>
            <a:r>
              <a:rPr lang="pt-BR" sz="2800" dirty="0" smtClean="0">
                <a:latin typeface="+mn-lt"/>
              </a:rPr>
              <a:t>Exemplo: Dentro da população de jogadores de futebol, posso verificar:</a:t>
            </a:r>
          </a:p>
          <a:p>
            <a:pPr lvl="1" hangingPunct="0"/>
            <a:r>
              <a:rPr lang="pt-BR" sz="2400" dirty="0" smtClean="0">
                <a:latin typeface="+mn-lt"/>
              </a:rPr>
              <a:t>Posição</a:t>
            </a:r>
          </a:p>
          <a:p>
            <a:pPr lvl="1" hangingPunct="0"/>
            <a:r>
              <a:rPr lang="pt-BR" sz="2400" dirty="0" smtClean="0">
                <a:latin typeface="+mn-lt"/>
              </a:rPr>
              <a:t>Idade</a:t>
            </a:r>
          </a:p>
          <a:p>
            <a:pPr lvl="1" hangingPunct="0"/>
            <a:r>
              <a:rPr lang="pt-BR" sz="2400" dirty="0" smtClean="0">
                <a:latin typeface="+mn-lt"/>
              </a:rPr>
              <a:t>Peso</a:t>
            </a:r>
          </a:p>
          <a:p>
            <a:pPr lvl="1" hangingPunct="0"/>
            <a:r>
              <a:rPr lang="pt-BR" sz="2400" dirty="0" smtClean="0">
                <a:latin typeface="+mn-lt"/>
              </a:rPr>
              <a:t>Etc.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93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Variáveis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>
                <a:latin typeface="+mn-lt"/>
              </a:rPr>
              <a:t>Variáveis podem ser quantitativas e qualitativas</a:t>
            </a:r>
          </a:p>
          <a:p>
            <a:pPr lvl="1" hangingPunct="0"/>
            <a:r>
              <a:rPr lang="pt-BR" dirty="0" smtClean="0">
                <a:latin typeface="+mn-lt"/>
              </a:rPr>
              <a:t>Quantitativas</a:t>
            </a:r>
          </a:p>
          <a:p>
            <a:pPr lvl="2" hangingPunct="0"/>
            <a:r>
              <a:rPr lang="pt-BR" dirty="0" smtClean="0">
                <a:latin typeface="+mn-lt"/>
              </a:rPr>
              <a:t>Discretas</a:t>
            </a:r>
          </a:p>
          <a:p>
            <a:pPr lvl="2" hangingPunct="0"/>
            <a:r>
              <a:rPr lang="pt-BR" dirty="0" smtClean="0">
                <a:latin typeface="+mn-lt"/>
              </a:rPr>
              <a:t>Contínuas</a:t>
            </a:r>
          </a:p>
          <a:p>
            <a:pPr lvl="2" hangingPunct="0"/>
            <a:endParaRPr lang="pt-BR" dirty="0" smtClean="0">
              <a:latin typeface="+mn-lt"/>
            </a:endParaRPr>
          </a:p>
          <a:p>
            <a:pPr lvl="1" hangingPunct="0"/>
            <a:r>
              <a:rPr lang="pt-BR" dirty="0" smtClean="0">
                <a:latin typeface="+mn-lt"/>
              </a:rPr>
              <a:t>Qualitativas</a:t>
            </a:r>
          </a:p>
          <a:p>
            <a:pPr lvl="2" hangingPunct="0"/>
            <a:r>
              <a:rPr lang="pt-BR" dirty="0" smtClean="0">
                <a:latin typeface="+mn-lt"/>
              </a:rPr>
              <a:t>Ordinais – exemplo: formação acadêmica</a:t>
            </a:r>
          </a:p>
          <a:p>
            <a:pPr lvl="2" hangingPunct="0"/>
            <a:r>
              <a:rPr lang="pt-BR" dirty="0" smtClean="0">
                <a:latin typeface="+mn-lt"/>
              </a:rPr>
              <a:t>Nominais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20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Amostragem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 smtClean="0">
                <a:latin typeface="+mn-lt"/>
              </a:rPr>
              <a:t>O grande desafio é escolher uma parcela de dados que seja representativo do todo</a:t>
            </a:r>
          </a:p>
          <a:p>
            <a:pPr lvl="0"/>
            <a:endParaRPr lang="pt-BR" dirty="0" smtClean="0">
              <a:latin typeface="+mn-lt"/>
            </a:endParaRPr>
          </a:p>
          <a:p>
            <a:pPr lvl="1" hangingPunct="0"/>
            <a:r>
              <a:rPr lang="pt-BR" b="1" dirty="0" smtClean="0">
                <a:latin typeface="+mn-lt"/>
              </a:rPr>
              <a:t>Por conveniência</a:t>
            </a:r>
            <a:r>
              <a:rPr lang="pt-BR" dirty="0" smtClean="0">
                <a:latin typeface="+mn-lt"/>
              </a:rPr>
              <a:t>: seleciona itens que julga pertinentes</a:t>
            </a:r>
          </a:p>
          <a:p>
            <a:pPr lvl="1" hangingPunct="0"/>
            <a:r>
              <a:rPr lang="pt-BR" b="1" dirty="0" smtClean="0">
                <a:latin typeface="+mn-lt"/>
              </a:rPr>
              <a:t>Voluntária: </a:t>
            </a:r>
            <a:r>
              <a:rPr lang="pt-BR" dirty="0" smtClean="0">
                <a:latin typeface="+mn-lt"/>
              </a:rPr>
              <a:t>depende de quem se candidata para responder determinado aspecto</a:t>
            </a:r>
          </a:p>
          <a:p>
            <a:pPr lvl="1" hangingPunct="0"/>
            <a:r>
              <a:rPr lang="pt-BR" b="1" dirty="0" smtClean="0">
                <a:latin typeface="+mn-lt"/>
              </a:rPr>
              <a:t>Aleatória simples: </a:t>
            </a:r>
            <a:r>
              <a:rPr lang="pt-BR" dirty="0" smtClean="0">
                <a:latin typeface="+mn-lt"/>
              </a:rPr>
              <a:t>sorteio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2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Amostragem – aleatória sistemática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235695"/>
          </a:xfrm>
        </p:spPr>
        <p:txBody>
          <a:bodyPr>
            <a:normAutofit fontScale="55000" lnSpcReduction="20000"/>
          </a:bodyPr>
          <a:lstStyle/>
          <a:p>
            <a:pPr marL="457200" indent="-457200" algn="just"/>
            <a:r>
              <a:rPr lang="pt-BR" dirty="0" smtClean="0">
                <a:latin typeface="+mn-lt"/>
              </a:rPr>
              <a:t>População N = 20. Supor que amostra solicitada é n = 4. Dessa forma: k = N/n = 5 (ver tabela... grupos de 4 elementos).</a:t>
            </a:r>
          </a:p>
          <a:p>
            <a:pPr marL="457200" indent="-457200" algn="just"/>
            <a:endParaRPr lang="pt-BR" dirty="0" smtClean="0">
              <a:latin typeface="+mn-lt"/>
            </a:endParaRPr>
          </a:p>
          <a:p>
            <a:pPr algn="just"/>
            <a:r>
              <a:rPr lang="pt-BR" dirty="0" smtClean="0">
                <a:latin typeface="+mn-lt"/>
              </a:rPr>
              <a:t>Aí faz se um sorteio. Imagine p = 2.</a:t>
            </a:r>
          </a:p>
          <a:p>
            <a:pPr marL="0" indent="0" algn="just">
              <a:buNone/>
            </a:pPr>
            <a:r>
              <a:rPr lang="pt-BR" dirty="0" smtClean="0">
                <a:latin typeface="+mn-lt"/>
              </a:rPr>
              <a:t>	p = 2		= Breno	</a:t>
            </a:r>
          </a:p>
          <a:p>
            <a:pPr marL="0" indent="0" algn="just">
              <a:buNone/>
            </a:pPr>
            <a:r>
              <a:rPr lang="pt-BR" dirty="0" smtClean="0">
                <a:latin typeface="+mn-lt"/>
              </a:rPr>
              <a:t>	p + k 		= Everton</a:t>
            </a:r>
          </a:p>
          <a:p>
            <a:pPr marL="0" lvl="0" indent="0" algn="just">
              <a:buNone/>
            </a:pPr>
            <a:r>
              <a:rPr lang="pt-BR" dirty="0" smtClean="0">
                <a:latin typeface="+mn-lt"/>
              </a:rPr>
              <a:t>	p + 2k		= Igor</a:t>
            </a:r>
          </a:p>
          <a:p>
            <a:pPr marL="0" lvl="0" indent="0" algn="just">
              <a:buNone/>
            </a:pPr>
            <a:r>
              <a:rPr lang="pt-BR" dirty="0" smtClean="0">
                <a:latin typeface="+mn-lt"/>
              </a:rPr>
              <a:t>	p + 3k		= Maria</a:t>
            </a:r>
          </a:p>
          <a:p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786250"/>
              </p:ext>
            </p:extLst>
          </p:nvPr>
        </p:nvGraphicFramePr>
        <p:xfrm>
          <a:off x="515884" y="3867894"/>
          <a:ext cx="8088565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713"/>
                <a:gridCol w="1617713"/>
                <a:gridCol w="1617713"/>
                <a:gridCol w="1617713"/>
                <a:gridCol w="161771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 – Amanda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5 – Diego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9 – Fernanda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13 – João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17 - Maria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 – Breno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6 - Diogo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10 – Gabriel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14 – José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18 – Nair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3 – Bruno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7 - Everton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11 – </a:t>
                      </a:r>
                      <a:r>
                        <a:rPr lang="pt-BR" sz="1400" dirty="0" err="1" smtClean="0"/>
                        <a:t>Helenice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15</a:t>
                      </a:r>
                      <a:r>
                        <a:rPr lang="pt-BR" sz="1400" baseline="0" dirty="0" smtClean="0"/>
                        <a:t> – Letícia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19 – Odair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4 - Camila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8 - Fábio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12 - Igor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16 - Luana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20 - Pedro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475657" y="3502038"/>
            <a:ext cx="16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SUPOR DADOS: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526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Amostra aleatória estratificada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t-BR" sz="2400" dirty="0" smtClean="0">
                <a:latin typeface="+mn-lt"/>
              </a:rPr>
              <a:t>Exemplo: determinar o gênero musical de uma população na faixa de 40 – 50 anos.</a:t>
            </a:r>
          </a:p>
          <a:p>
            <a:pPr lvl="0"/>
            <a:r>
              <a:rPr lang="pt-BR" sz="2400" dirty="0" smtClean="0">
                <a:latin typeface="+mn-lt"/>
              </a:rPr>
              <a:t>Exemplo 2: Hábitos de consumo de mulheres entre 30 – 40 anos pertencentes a classe social X do estado Y.</a:t>
            </a:r>
          </a:p>
          <a:p>
            <a:pPr lvl="0"/>
            <a:endParaRPr lang="pt-BR" sz="2400" dirty="0" smtClean="0">
              <a:latin typeface="+mn-lt"/>
            </a:endParaRPr>
          </a:p>
          <a:p>
            <a:pPr lvl="0"/>
            <a:r>
              <a:rPr lang="pt-BR" sz="2400" dirty="0" smtClean="0">
                <a:latin typeface="+mn-lt"/>
              </a:rPr>
              <a:t>Na prática: De uma população de 100 pessoas, sabemos que 40 delas são do gênero masculino. Se quisermos uma amostra de </a:t>
            </a:r>
            <a:r>
              <a:rPr lang="pt-BR" sz="2400" smtClean="0">
                <a:latin typeface="+mn-lt"/>
              </a:rPr>
              <a:t>tamanho </a:t>
            </a:r>
            <a:r>
              <a:rPr lang="pt-BR" sz="2400" smtClean="0">
                <a:latin typeface="+mn-lt"/>
              </a:rPr>
              <a:t>20 </a:t>
            </a:r>
            <a:r>
              <a:rPr lang="pt-BR" sz="2400" dirty="0" smtClean="0">
                <a:latin typeface="+mn-lt"/>
              </a:rPr>
              <a:t>desta população, quantos homens e mulheres teremos:</a:t>
            </a:r>
          </a:p>
          <a:p>
            <a:pPr lvl="1" hangingPunct="0"/>
            <a:r>
              <a:rPr lang="pt-BR" sz="2000" dirty="0" smtClean="0">
                <a:latin typeface="+mn-lt"/>
              </a:rPr>
              <a:t>40 / 100 = 40% (homens). Dessa forma, mulheres correspondem a 60%</a:t>
            </a:r>
          </a:p>
          <a:p>
            <a:pPr lvl="1" hangingPunct="0"/>
            <a:r>
              <a:rPr lang="pt-BR" sz="2000" dirty="0" smtClean="0">
                <a:latin typeface="+mn-lt"/>
              </a:rPr>
              <a:t>40% * 20 = 8 homens</a:t>
            </a:r>
          </a:p>
          <a:p>
            <a:pPr lvl="1" hangingPunct="0"/>
            <a:r>
              <a:rPr lang="pt-BR" sz="2000" dirty="0" smtClean="0">
                <a:latin typeface="+mn-lt"/>
              </a:rPr>
              <a:t>60% * 20 = 12 mulheres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Estatística descritiva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6259-5A5F-4EA6-8F8F-66FBE22A591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383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1403</Words>
  <Application>Microsoft Office PowerPoint</Application>
  <PresentationFormat>Apresentação na tela (16:9)</PresentationFormat>
  <Paragraphs>235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Tema do Office</vt:lpstr>
      <vt:lpstr>Equação</vt:lpstr>
      <vt:lpstr>Métodos Quantitativos</vt:lpstr>
      <vt:lpstr>Amostragem</vt:lpstr>
      <vt:lpstr>Reflexão</vt:lpstr>
      <vt:lpstr>Conceitos</vt:lpstr>
      <vt:lpstr>Conceitos</vt:lpstr>
      <vt:lpstr>Variáveis</vt:lpstr>
      <vt:lpstr>Amostragem</vt:lpstr>
      <vt:lpstr>Amostragem – aleatória sistemática</vt:lpstr>
      <vt:lpstr>Amostra aleatória estratificada</vt:lpstr>
      <vt:lpstr>Roteiro para coleta de dados</vt:lpstr>
      <vt:lpstr>Métodos tabulares e métodos gráficos</vt:lpstr>
      <vt:lpstr>Dados</vt:lpstr>
      <vt:lpstr>Tabela de distribuição de frequências</vt:lpstr>
      <vt:lpstr>Rol</vt:lpstr>
      <vt:lpstr>Gráfico de barras</vt:lpstr>
      <vt:lpstr>Gráfico setorial “pizza”</vt:lpstr>
      <vt:lpstr>Histograma</vt:lpstr>
      <vt:lpstr>Ramos-e-folhas</vt:lpstr>
      <vt:lpstr>Medidas de posição</vt:lpstr>
      <vt:lpstr>Média aritmética</vt:lpstr>
      <vt:lpstr>Média aritmética ponderada</vt:lpstr>
      <vt:lpstr>Mediana</vt:lpstr>
      <vt:lpstr>Moda (Mo)</vt:lpstr>
      <vt:lpstr>Medidas de dispersão</vt:lpstr>
      <vt:lpstr>Desvio</vt:lpstr>
      <vt:lpstr>Desvio médio</vt:lpstr>
      <vt:lpstr>Variância (VAR) e Desvio padrão (s)</vt:lpstr>
      <vt:lpstr>Coeficiente de variação (CV)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Quantitativos</dc:title>
  <dc:creator>Diego Fernandes Emiliano Silva</dc:creator>
  <cp:lastModifiedBy>Diego Fernandes Emiliano Silva</cp:lastModifiedBy>
  <cp:revision>3</cp:revision>
  <dcterms:created xsi:type="dcterms:W3CDTF">2020-09-14T11:57:59Z</dcterms:created>
  <dcterms:modified xsi:type="dcterms:W3CDTF">2020-09-21T21:44:39Z</dcterms:modified>
</cp:coreProperties>
</file>