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82726-3E64-4E7C-A5CF-53C1C67045B8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543F-2BE8-4626-B4C5-8A541D0F5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33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92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62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61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63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56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95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75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92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69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30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99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20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Planejamento Estratégico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30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 vs. Capacidade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	Datashow (recurso)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Modo de operar (capacidade)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926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Competências essenciais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Conjunto de habilidades e tecnologias que a organização domina e que lhe serve de base para geração de benefícios para os </a:t>
            </a:r>
            <a:r>
              <a:rPr lang="pt-BR" dirty="0" smtClean="0"/>
              <a:t>clientes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51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para avaliar recursos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VRIO</a:t>
            </a:r>
          </a:p>
          <a:p>
            <a:pPr lvl="1"/>
            <a:r>
              <a:rPr lang="pt-BR" dirty="0" smtClean="0"/>
              <a:t>Valor: </a:t>
            </a:r>
            <a:r>
              <a:rPr lang="pt-BR" dirty="0"/>
              <a:t>Recurso tem valor quando permite a empresa explorar oportunidade ou neutralizar </a:t>
            </a:r>
            <a:r>
              <a:rPr lang="pt-BR" dirty="0" smtClean="0"/>
              <a:t>ameaça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Raridade: </a:t>
            </a:r>
            <a:r>
              <a:rPr lang="pt-BR" dirty="0"/>
              <a:t>Quando outras empresas não </a:t>
            </a:r>
            <a:r>
              <a:rPr lang="pt-BR" dirty="0" smtClean="0"/>
              <a:t>possuem</a:t>
            </a:r>
          </a:p>
          <a:p>
            <a:pPr lvl="1"/>
            <a:endParaRPr lang="pt-BR" dirty="0" smtClean="0"/>
          </a:p>
          <a:p>
            <a:pPr lvl="1"/>
            <a:r>
              <a:rPr lang="pt-BR" dirty="0" err="1" smtClean="0"/>
              <a:t>Imitabilidade</a:t>
            </a:r>
            <a:r>
              <a:rPr lang="pt-BR" dirty="0" smtClean="0"/>
              <a:t>: </a:t>
            </a:r>
            <a:r>
              <a:rPr lang="pt-BR" dirty="0"/>
              <a:t>Dificuldade em imitar dado o custo ou falta de matéria-prima por outras empresas que </a:t>
            </a:r>
            <a:r>
              <a:rPr lang="pt-BR" dirty="0" smtClean="0"/>
              <a:t>tentam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Organização: </a:t>
            </a:r>
            <a:r>
              <a:rPr lang="pt-BR" dirty="0"/>
              <a:t>Empresa deve ser organizada para aproveitar e explorar melhor seus recursos e </a:t>
            </a:r>
            <a:r>
              <a:rPr lang="pt-BR" dirty="0" smtClean="0"/>
              <a:t>capacidades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07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+ Capacidades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13</a:t>
            </a:fld>
            <a:endParaRPr lang="pt-BR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896058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427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VRIO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14</a:t>
            </a:fld>
            <a:endParaRPr lang="pt-B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" y="2132856"/>
            <a:ext cx="894677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522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Ferramenta para identificar recursos e capacidades (Cadeia de Valor)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15</a:t>
            </a:fld>
            <a:endParaRPr lang="pt-BR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7" y="2348880"/>
            <a:ext cx="898443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089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Diagnósticos dos ambientes externo e interno da </a:t>
            </a:r>
            <a:r>
              <a:rPr lang="pt-BR" sz="3200" dirty="0" smtClean="0"/>
              <a:t>empresa. Definição de cenários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2.3</a:t>
            </a:r>
            <a:endParaRPr lang="pt-BR" sz="2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848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 partir da análise ambiental, pode ser conduzida uma identificação de cenários, que podem afetar positivamente ou negativamente uma </a:t>
            </a:r>
            <a:r>
              <a:rPr lang="pt-BR" dirty="0" smtClean="0"/>
              <a:t>empresa</a:t>
            </a:r>
            <a:endParaRPr lang="pt-BR" dirty="0"/>
          </a:p>
          <a:p>
            <a:endParaRPr lang="pt-BR" dirty="0"/>
          </a:p>
          <a:p>
            <a:r>
              <a:rPr lang="pt-BR" dirty="0"/>
              <a:t>Podemos então conduzir neste sentido uma avaliação em termos de OPORTUNIDADES e </a:t>
            </a:r>
            <a:r>
              <a:rPr lang="pt-BR" dirty="0" smtClean="0"/>
              <a:t>AMEAÇAS</a:t>
            </a:r>
            <a:endParaRPr lang="pt-BR" dirty="0"/>
          </a:p>
          <a:p>
            <a:endParaRPr lang="pt-BR" dirty="0"/>
          </a:p>
          <a:p>
            <a:r>
              <a:rPr lang="pt-BR" dirty="0"/>
              <a:t>Da mesma forma, podemos fazer uma avaliação interna observando as FORÇAS e as FRAQUEZAS da </a:t>
            </a:r>
            <a:r>
              <a:rPr lang="pt-BR" dirty="0" smtClean="0"/>
              <a:t>instituição</a:t>
            </a:r>
            <a:endParaRPr lang="pt-BR" dirty="0"/>
          </a:p>
          <a:p>
            <a:endParaRPr lang="pt-BR" dirty="0"/>
          </a:p>
          <a:p>
            <a:r>
              <a:rPr lang="pt-BR" dirty="0"/>
              <a:t>Ferramenta para esta avaliação é a Análise SWOT, que vai auxiliar no diagnóstico dos ambientes interno e externo da </a:t>
            </a:r>
            <a:r>
              <a:rPr lang="pt-BR" dirty="0" smtClean="0"/>
              <a:t>organização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61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SWOT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889337"/>
              </p:ext>
            </p:extLst>
          </p:nvPr>
        </p:nvGraphicFramePr>
        <p:xfrm>
          <a:off x="179512" y="1844825"/>
          <a:ext cx="8784976" cy="3672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7987"/>
                <a:gridCol w="2927987"/>
                <a:gridCol w="2929002"/>
              </a:tblGrid>
              <a:tr h="700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AJUDA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ATRAPALHA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5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INTERNA</a:t>
                      </a:r>
                      <a:endParaRPr lang="pt-BR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(organizacional)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FORÇA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FRAQUEZA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5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EXTERNA</a:t>
                      </a:r>
                      <a:endParaRPr lang="pt-BR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(ambiental)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OPORTUNIDADES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AMEAÇAS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653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Relacionado às vantagens que empresa possui em relação a concorrência.</a:t>
            </a:r>
            <a:endParaRPr lang="pt-BR" sz="2800" dirty="0"/>
          </a:p>
          <a:p>
            <a:pPr lvl="1"/>
            <a:r>
              <a:rPr lang="pt-BR" dirty="0"/>
              <a:t>Quais as suas melhores atividades?</a:t>
            </a:r>
            <a:endParaRPr lang="pt-BR" sz="2400" dirty="0"/>
          </a:p>
          <a:p>
            <a:pPr lvl="1"/>
            <a:r>
              <a:rPr lang="pt-BR" dirty="0"/>
              <a:t>Quais os seus melhores recursos?</a:t>
            </a:r>
            <a:endParaRPr lang="pt-BR" sz="2400" dirty="0"/>
          </a:p>
          <a:p>
            <a:pPr lvl="1"/>
            <a:r>
              <a:rPr lang="pt-BR" dirty="0"/>
              <a:t>Qual sua maior vantagem competitiva?</a:t>
            </a:r>
            <a:endParaRPr lang="pt-BR" sz="2400" dirty="0"/>
          </a:p>
          <a:p>
            <a:pPr lvl="1"/>
            <a:r>
              <a:rPr lang="pt-BR" dirty="0"/>
              <a:t>Etc.</a:t>
            </a:r>
            <a:endParaRPr lang="pt-BR" sz="2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37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Análise do ambiente geral e do setor</a:t>
            </a:r>
            <a:br>
              <a:rPr lang="pt-BR" dirty="0"/>
            </a:b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439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Fraquezas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Fatores que prejudicam o bom andamento do negócio.</a:t>
            </a:r>
            <a:endParaRPr lang="pt-BR" sz="2800" dirty="0"/>
          </a:p>
          <a:p>
            <a:pPr lvl="1"/>
            <a:r>
              <a:rPr lang="pt-BR" dirty="0"/>
              <a:t>A mão-de-obra é capacitada?</a:t>
            </a:r>
            <a:endParaRPr lang="pt-BR" sz="2400" dirty="0"/>
          </a:p>
          <a:p>
            <a:pPr lvl="1"/>
            <a:r>
              <a:rPr lang="pt-BR" dirty="0"/>
              <a:t>Existem lacunas de treinamento?</a:t>
            </a:r>
            <a:endParaRPr lang="pt-BR" sz="2400" dirty="0"/>
          </a:p>
          <a:p>
            <a:pPr lvl="1"/>
            <a:r>
              <a:rPr lang="pt-BR" dirty="0"/>
              <a:t>Por que meu engajamento não funciona?</a:t>
            </a:r>
            <a:endParaRPr lang="pt-BR" sz="2400" dirty="0"/>
          </a:p>
          <a:p>
            <a:pPr lvl="1"/>
            <a:r>
              <a:rPr lang="pt-BR" dirty="0"/>
              <a:t>Etc.</a:t>
            </a:r>
            <a:endParaRPr lang="pt-BR" sz="2400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4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Ameaças e Oportunidades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Fatores </a:t>
            </a:r>
            <a:r>
              <a:rPr lang="pt-BR" dirty="0" smtClean="0"/>
              <a:t>externos que prejudicam (ameaças) ou ajudam (oportunidades) </a:t>
            </a:r>
            <a:r>
              <a:rPr lang="pt-BR" dirty="0"/>
              <a:t>o bom andamento do negócio</a:t>
            </a:r>
            <a:r>
              <a:rPr lang="pt-BR" dirty="0" smtClean="0"/>
              <a:t>.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935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 competitiva como suporte à matriz SWOT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Identificação da concorrência (principais e equiparados</a:t>
            </a:r>
            <a:r>
              <a:rPr lang="pt-BR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Identificação da estratégia da </a:t>
            </a:r>
            <a:r>
              <a:rPr lang="pt-BR" dirty="0" smtClean="0"/>
              <a:t>concorrência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Determinação dos objetivos e metas dos </a:t>
            </a:r>
            <a:r>
              <a:rPr lang="pt-BR" dirty="0" smtClean="0"/>
              <a:t>concorrentes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Identificação da Matriz SWOT dos concorrentes (suas forças e fraquezas</a:t>
            </a:r>
            <a:r>
              <a:rPr lang="pt-BR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Definição de </a:t>
            </a:r>
            <a:r>
              <a:rPr lang="pt-BR" dirty="0" smtClean="0"/>
              <a:t>padrões de </a:t>
            </a:r>
            <a:r>
              <a:rPr lang="pt-BR" dirty="0"/>
              <a:t>reação da concorrência em certas </a:t>
            </a:r>
            <a:r>
              <a:rPr lang="pt-BR" dirty="0" smtClean="0"/>
              <a:t>situações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Elaboração da </a:t>
            </a:r>
            <a:r>
              <a:rPr lang="pt-BR" dirty="0" smtClean="0"/>
              <a:t>estratégia </a:t>
            </a:r>
            <a:r>
              <a:rPr lang="pt-BR" dirty="0"/>
              <a:t>de ataque e prevenção aos concorrentes </a:t>
            </a:r>
            <a:r>
              <a:rPr lang="pt-BR" dirty="0" smtClean="0"/>
              <a:t>diretos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Criação do mapa de ambiente </a:t>
            </a:r>
            <a:r>
              <a:rPr lang="pt-BR" dirty="0" smtClean="0"/>
              <a:t>competitivo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401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para uma análise SWOT </a:t>
            </a:r>
            <a:br>
              <a:rPr lang="pt-BR" dirty="0" smtClean="0"/>
            </a:br>
            <a:r>
              <a:rPr lang="pt-BR" dirty="0" smtClean="0"/>
              <a:t>bem sucedida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Análise deve distinguir o momento atual e futuro da </a:t>
            </a:r>
            <a:r>
              <a:rPr lang="pt-BR" dirty="0" smtClean="0"/>
              <a:t>empresa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Deve ser feita em áreas específicas ou áreas de atuação da </a:t>
            </a:r>
            <a:r>
              <a:rPr lang="pt-BR" dirty="0" smtClean="0"/>
              <a:t>empresa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Deve ser aplicada levando em consideração a concorrência (comparando</a:t>
            </a:r>
            <a:r>
              <a:rPr lang="pt-BR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Deve ser curta e simples (evitar complexidade</a:t>
            </a:r>
            <a:r>
              <a:rPr lang="pt-BR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Lembrar que se trata de uma análise subjetiva e não </a:t>
            </a:r>
            <a:r>
              <a:rPr lang="pt-BR" dirty="0" smtClean="0"/>
              <a:t>objetiva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884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SWOT Honda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24</a:t>
            </a:fld>
            <a:endParaRPr lang="pt-BR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81" y="1628800"/>
            <a:ext cx="7849853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396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dos objetivos organizacionais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2.4</a:t>
            </a:r>
            <a:endParaRPr lang="pt-BR" sz="2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550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Ao longo da unidade 2 foram vistas diversas ferramentas e modelos</a:t>
            </a:r>
          </a:p>
          <a:p>
            <a:endParaRPr lang="pt-BR" dirty="0"/>
          </a:p>
          <a:p>
            <a:r>
              <a:rPr lang="pt-BR" dirty="0" smtClean="0"/>
              <a:t>Agora, vamos colocar tudo em prática...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025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Fazer diagnóstico da empresa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dirty="0" smtClean="0"/>
              <a:t>FAZER PRODUTO X...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Análise do ambiente geral e setorial</a:t>
            </a:r>
          </a:p>
          <a:p>
            <a:pPr marL="914400" lvl="1" indent="-514350">
              <a:buFont typeface="+mj-lt"/>
              <a:buAutoNum type="alphaLcPeriod"/>
            </a:pPr>
            <a:r>
              <a:rPr lang="pt-BR" dirty="0" smtClean="0"/>
              <a:t>Componentes (demográfico, econômico, sociocultural, tecnológico, político legal) </a:t>
            </a:r>
          </a:p>
          <a:p>
            <a:pPr marL="914400" lvl="1" indent="-514350">
              <a:buFont typeface="+mj-lt"/>
              <a:buAutoNum type="alphaLcPeriod"/>
            </a:pPr>
            <a:r>
              <a:rPr lang="pt-BR" dirty="0" smtClean="0"/>
              <a:t>Modelo das Cinco </a:t>
            </a:r>
            <a:r>
              <a:rPr lang="pt-BR" dirty="0"/>
              <a:t>F</a:t>
            </a:r>
            <a:r>
              <a:rPr lang="pt-BR" dirty="0" smtClean="0"/>
              <a:t>orças </a:t>
            </a:r>
            <a:r>
              <a:rPr lang="pt-BR" dirty="0"/>
              <a:t>C</a:t>
            </a:r>
            <a:r>
              <a:rPr lang="pt-BR" dirty="0" smtClean="0"/>
              <a:t>ompetitivas</a:t>
            </a:r>
          </a:p>
          <a:p>
            <a:pPr marL="914400" lvl="1" indent="-514350">
              <a:buFont typeface="+mj-lt"/>
              <a:buAutoNum type="alphaL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Análise do ambiente interno</a:t>
            </a:r>
          </a:p>
          <a:p>
            <a:pPr marL="914400" lvl="1" indent="-514350">
              <a:buFont typeface="+mj-lt"/>
              <a:buAutoNum type="alphaLcPeriod"/>
            </a:pPr>
            <a:r>
              <a:rPr lang="pt-BR" dirty="0" smtClean="0"/>
              <a:t>Análise recursos vs. Capacidades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pt-BR" dirty="0" smtClean="0"/>
              <a:t>VRIO</a:t>
            </a:r>
          </a:p>
          <a:p>
            <a:pPr marL="914400" lvl="1" indent="-514350">
              <a:buFont typeface="+mj-lt"/>
              <a:buAutoNum type="alphaL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Análise do ambiente interno e externo – Matriz SWOT</a:t>
            </a:r>
          </a:p>
          <a:p>
            <a:pPr marL="914400" lvl="1" indent="-514350">
              <a:buFont typeface="+mj-lt"/>
              <a:buAutoNum type="alphaL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Definição dos objetivos organizacionais</a:t>
            </a:r>
          </a:p>
          <a:p>
            <a:pPr marL="914400" lvl="1" indent="-514350">
              <a:buFont typeface="+mj-lt"/>
              <a:buAutoNum type="alphaLcPeriod"/>
            </a:pPr>
            <a:r>
              <a:rPr lang="pt-BR" dirty="0" smtClean="0"/>
              <a:t>Matriz BCG</a:t>
            </a:r>
          </a:p>
          <a:p>
            <a:pPr marL="914400" lvl="1" indent="-514350">
              <a:buFont typeface="+mj-lt"/>
              <a:buAutoNum type="alphaLcPeriod"/>
            </a:pPr>
            <a:r>
              <a:rPr lang="pt-BR" dirty="0" smtClean="0"/>
              <a:t>Matriz </a:t>
            </a:r>
            <a:r>
              <a:rPr lang="pt-BR" dirty="0" err="1" smtClean="0"/>
              <a:t>Ansoff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235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Lembrando as ferramentas vistas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890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Etapas do planejamento estratégico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13" y="1416836"/>
            <a:ext cx="7012479" cy="496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88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Coleta de informações</a:t>
            </a:r>
          </a:p>
          <a:p>
            <a:endParaRPr lang="pt-BR" dirty="0" smtClean="0"/>
          </a:p>
          <a:p>
            <a:r>
              <a:rPr lang="pt-BR" dirty="0" smtClean="0"/>
              <a:t>Objetivo: Avaliação para ações assertivas por parte da empresa</a:t>
            </a:r>
          </a:p>
          <a:p>
            <a:endParaRPr lang="pt-BR" dirty="0" smtClean="0"/>
          </a:p>
          <a:p>
            <a:r>
              <a:rPr lang="pt-BR" dirty="0" smtClean="0"/>
              <a:t>Obter: melhor posicionamento de mercado e maior vantagem competitiva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542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Missão, visão e valores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30</a:t>
            </a:fld>
            <a:endParaRPr lang="pt-B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1615281"/>
            <a:ext cx="63531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252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geral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92670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995936" y="6309320"/>
            <a:ext cx="466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Maior e melhor entendimento sobre o mercado</a:t>
            </a:r>
            <a:endParaRPr lang="pt-BR" dirty="0"/>
          </a:p>
        </p:txBody>
      </p:sp>
      <p:cxnSp>
        <p:nvCxnSpPr>
          <p:cNvPr id="9" name="Conector de seta reta 8"/>
          <p:cNvCxnSpPr>
            <a:endCxn id="7" idx="1"/>
          </p:cNvCxnSpPr>
          <p:nvPr/>
        </p:nvCxnSpPr>
        <p:spPr>
          <a:xfrm>
            <a:off x="2771800" y="5949280"/>
            <a:ext cx="1224136" cy="54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6319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setorial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88" y="1988840"/>
            <a:ext cx="848326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547664" y="5446965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Modelo de Análise da Indústria ou Modelo das Cinco Forças Competitivas de Michael Porter... Esse modelo permite determinar a rentabilidade do setor a média e longo prazo...</a:t>
            </a:r>
            <a:endParaRPr lang="pt-BR" dirty="0"/>
          </a:p>
        </p:txBody>
      </p:sp>
      <p:cxnSp>
        <p:nvCxnSpPr>
          <p:cNvPr id="9" name="Conector de seta reta 8"/>
          <p:cNvCxnSpPr>
            <a:endCxn id="7" idx="0"/>
          </p:cNvCxnSpPr>
          <p:nvPr/>
        </p:nvCxnSpPr>
        <p:spPr>
          <a:xfrm>
            <a:off x="4680012" y="4798893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675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+ Capacidades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33</a:t>
            </a:fld>
            <a:endParaRPr lang="pt-BR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896058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1781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VRIO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34</a:t>
            </a:fld>
            <a:endParaRPr lang="pt-B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" y="2132856"/>
            <a:ext cx="894677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412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SWOT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821090"/>
              </p:ext>
            </p:extLst>
          </p:nvPr>
        </p:nvGraphicFramePr>
        <p:xfrm>
          <a:off x="179512" y="1844825"/>
          <a:ext cx="8784976" cy="3672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7987"/>
                <a:gridCol w="2927987"/>
                <a:gridCol w="2929002"/>
              </a:tblGrid>
              <a:tr h="700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AJUDA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ATRAPALHA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5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INTERNA</a:t>
                      </a:r>
                      <a:endParaRPr lang="pt-BR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(organizacional)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FORÇA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FRAQUEZA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5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EXTERNA</a:t>
                      </a:r>
                      <a:endParaRPr lang="pt-BR" sz="2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(ambiental)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OPORTUNIDADES</a:t>
                      </a:r>
                      <a:endParaRPr lang="pt-BR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AMEAÇAS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998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BCG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36</a:t>
            </a:fld>
            <a:endParaRPr lang="pt-BR"/>
          </a:p>
        </p:txBody>
      </p:sp>
      <p:pic>
        <p:nvPicPr>
          <p:cNvPr id="2050" name="Picture 2" descr="Resultado de imag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54" y="1814921"/>
            <a:ext cx="6126492" cy="409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532440" y="1296083"/>
            <a:ext cx="461665" cy="46531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/>
              <a:t>Fonte: https://pt.wikipedia.org/wiki/Matriz_BCG</a:t>
            </a:r>
          </a:p>
        </p:txBody>
      </p:sp>
    </p:spTree>
    <p:extLst>
      <p:ext uri="{BB962C8B-B14F-4D97-AF65-F5344CB8AC3E}">
        <p14:creationId xmlns:p14="http://schemas.microsoft.com/office/powerpoint/2010/main" val="700327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</a:t>
            </a:r>
            <a:r>
              <a:rPr lang="pt-BR" dirty="0" err="1" smtClean="0"/>
              <a:t>Ansoff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37</a:t>
            </a:fld>
            <a:endParaRPr lang="pt-BR"/>
          </a:p>
        </p:txBody>
      </p:sp>
      <p:pic>
        <p:nvPicPr>
          <p:cNvPr id="3074" name="Picture 2" descr="https://upload.wikimedia.org/wikipedia/commons/7/70/Matriz_Ansoff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54" y="1828637"/>
            <a:ext cx="6126492" cy="406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430815" y="836712"/>
            <a:ext cx="461665" cy="52188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/>
              <a:t>Fonte: https://pt.wikipedia.org/wiki/Matriz_de_Ansoff</a:t>
            </a:r>
          </a:p>
        </p:txBody>
      </p:sp>
    </p:spTree>
    <p:extLst>
      <p:ext uri="{BB962C8B-B14F-4D97-AF65-F5344CB8AC3E}">
        <p14:creationId xmlns:p14="http://schemas.microsoft.com/office/powerpoint/2010/main" val="124906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geral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92670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995936" y="6309320"/>
            <a:ext cx="466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Maior e melhor entendimento sobre o mercado</a:t>
            </a:r>
            <a:endParaRPr lang="pt-BR" dirty="0"/>
          </a:p>
        </p:txBody>
      </p:sp>
      <p:cxnSp>
        <p:nvCxnSpPr>
          <p:cNvPr id="9" name="Conector de seta reta 8"/>
          <p:cNvCxnSpPr>
            <a:endCxn id="7" idx="1"/>
          </p:cNvCxnSpPr>
          <p:nvPr/>
        </p:nvCxnSpPr>
        <p:spPr>
          <a:xfrm>
            <a:off x="2771800" y="5949280"/>
            <a:ext cx="1224136" cy="54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71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setorial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88" y="1988840"/>
            <a:ext cx="848326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547664" y="5085184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Modelo de Análise da Indústria ou Modelo das Cinco Forças Competitivas de Michael Porter... Esse modelo permite determinar a rentabilidade do setor a média e longo prazo...</a:t>
            </a:r>
            <a:endParaRPr lang="pt-BR" dirty="0"/>
          </a:p>
        </p:txBody>
      </p:sp>
      <p:cxnSp>
        <p:nvCxnSpPr>
          <p:cNvPr id="9" name="Conector de seta reta 8"/>
          <p:cNvCxnSpPr>
            <a:endCxn id="7" idx="0"/>
          </p:cNvCxnSpPr>
          <p:nvPr/>
        </p:nvCxnSpPr>
        <p:spPr>
          <a:xfrm>
            <a:off x="4680012" y="443711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3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 ambiente interno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2.2</a:t>
            </a:r>
            <a:endParaRPr lang="pt-BR" sz="2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7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importante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Visa identificar </a:t>
            </a:r>
            <a:r>
              <a:rPr lang="pt-BR" dirty="0"/>
              <a:t>os principais recursos e capacidades da empresa, bem como suas </a:t>
            </a:r>
            <a:r>
              <a:rPr lang="pt-BR" dirty="0" smtClean="0"/>
              <a:t>fragilidades</a:t>
            </a:r>
          </a:p>
          <a:p>
            <a:endParaRPr lang="pt-BR" dirty="0"/>
          </a:p>
          <a:p>
            <a:r>
              <a:rPr lang="pt-BR" dirty="0" smtClean="0"/>
              <a:t>Lembre-se: </a:t>
            </a:r>
            <a:r>
              <a:rPr lang="pt-BR" dirty="0"/>
              <a:t>Vantagem competitiva é o resultado de uma determinada organização fazer algo diferente e/ou melhor que seus concorrentes e, com isso, criar maior valor para os consumidores e </a:t>
            </a:r>
            <a:r>
              <a:rPr lang="pt-BR" dirty="0" err="1"/>
              <a:t>stakeholders</a:t>
            </a:r>
            <a:r>
              <a:rPr lang="pt-BR" dirty="0"/>
              <a:t> </a:t>
            </a:r>
            <a:r>
              <a:rPr lang="pt-BR" dirty="0" smtClean="0"/>
              <a:t>... Criar </a:t>
            </a:r>
            <a:r>
              <a:rPr lang="pt-BR" dirty="0"/>
              <a:t>valor consiste em atender de forma superior as necessidades e desejos de seus </a:t>
            </a:r>
            <a:r>
              <a:rPr lang="pt-BR" dirty="0" smtClean="0"/>
              <a:t>consumidores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82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</a:t>
            </a:r>
            <a:r>
              <a:rPr lang="pt-BR" dirty="0" smtClean="0"/>
              <a:t>efinido </a:t>
            </a:r>
            <a:r>
              <a:rPr lang="pt-BR" dirty="0"/>
              <a:t>como ativos tangíveis e intangíveis que a empresa controla, e que fazem parte das entradas no processo de produção da </a:t>
            </a:r>
            <a:r>
              <a:rPr lang="pt-BR" dirty="0" smtClean="0"/>
              <a:t>organização</a:t>
            </a:r>
          </a:p>
          <a:p>
            <a:endParaRPr lang="pt-BR" dirty="0"/>
          </a:p>
          <a:p>
            <a:r>
              <a:rPr lang="pt-BR" dirty="0" smtClean="0"/>
              <a:t>Exemplos</a:t>
            </a:r>
            <a:r>
              <a:rPr lang="pt-BR" dirty="0"/>
              <a:t>: máquinas, equipamentos, marcas, patentes, </a:t>
            </a:r>
            <a:r>
              <a:rPr lang="pt-BR" dirty="0" smtClean="0"/>
              <a:t>reputação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17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Deriva das interações </a:t>
            </a:r>
            <a:r>
              <a:rPr lang="pt-BR" dirty="0"/>
              <a:t>entre os </a:t>
            </a:r>
            <a:r>
              <a:rPr lang="pt-BR" dirty="0" smtClean="0"/>
              <a:t>recursos, isto é, como empresa usa os recursos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diagnóstico do ambiente e objetivos organizacionais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539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1552</Words>
  <Application>Microsoft Office PowerPoint</Application>
  <PresentationFormat>Apresentação na tela (4:3)</PresentationFormat>
  <Paragraphs>261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Planejamento Estratégico </vt:lpstr>
      <vt:lpstr>Análise do ambiente geral e do setor </vt:lpstr>
      <vt:lpstr>Objetivo</vt:lpstr>
      <vt:lpstr>Análise geral</vt:lpstr>
      <vt:lpstr>Análise setorial</vt:lpstr>
      <vt:lpstr>Análise do ambiente interno</vt:lpstr>
      <vt:lpstr>Avaliação importante</vt:lpstr>
      <vt:lpstr>Recursos</vt:lpstr>
      <vt:lpstr>Capacidade</vt:lpstr>
      <vt:lpstr>Recurso vs. Capacidade</vt:lpstr>
      <vt:lpstr>Competências essenciais</vt:lpstr>
      <vt:lpstr>Modelo para avaliar recursos</vt:lpstr>
      <vt:lpstr>Recursos + Capacidades</vt:lpstr>
      <vt:lpstr>Modelo VRIO</vt:lpstr>
      <vt:lpstr>Ferramenta para identificar recursos e capacidades (Cadeia de Valor)</vt:lpstr>
      <vt:lpstr>Diagnósticos dos ambientes externo e interno da empresa. Definição de cenários</vt:lpstr>
      <vt:lpstr>Apresentação</vt:lpstr>
      <vt:lpstr>Matriz SWOT</vt:lpstr>
      <vt:lpstr>Forças</vt:lpstr>
      <vt:lpstr>Fraquezas</vt:lpstr>
      <vt:lpstr>Ameaças e Oportunidades</vt:lpstr>
      <vt:lpstr>Análise competitiva como suporte à matriz SWOT</vt:lpstr>
      <vt:lpstr>Regras para uma análise SWOT  bem sucedida</vt:lpstr>
      <vt:lpstr>Exemplo: SWOT Honda</vt:lpstr>
      <vt:lpstr>Definição dos objetivos organizacionais</vt:lpstr>
      <vt:lpstr>Apresentação</vt:lpstr>
      <vt:lpstr>Fazer diagnóstico da empresa</vt:lpstr>
      <vt:lpstr>Ferramentas</vt:lpstr>
      <vt:lpstr>Etapas do planejamento estratégico</vt:lpstr>
      <vt:lpstr>Missão, visão e valores</vt:lpstr>
      <vt:lpstr>Análise geral</vt:lpstr>
      <vt:lpstr>Análise setorial</vt:lpstr>
      <vt:lpstr>Recursos + Capacidades</vt:lpstr>
      <vt:lpstr>Modelo VRIO</vt:lpstr>
      <vt:lpstr>Matriz SWOT</vt:lpstr>
      <vt:lpstr>Matriz BCG</vt:lpstr>
      <vt:lpstr>Matriz Ansoff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</dc:title>
  <dc:creator>Diego Fernandes Emiliano Silva</dc:creator>
  <cp:lastModifiedBy>Diego Fernandes Emiliano Silva</cp:lastModifiedBy>
  <cp:revision>30</cp:revision>
  <dcterms:created xsi:type="dcterms:W3CDTF">2016-08-02T19:19:33Z</dcterms:created>
  <dcterms:modified xsi:type="dcterms:W3CDTF">2020-09-20T17:12:31Z</dcterms:modified>
</cp:coreProperties>
</file>