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300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35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36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37" r:id="rId30"/>
    <p:sldId id="329" r:id="rId31"/>
    <p:sldId id="330" r:id="rId32"/>
    <p:sldId id="331" r:id="rId33"/>
    <p:sldId id="332" r:id="rId34"/>
    <p:sldId id="333" r:id="rId35"/>
    <p:sldId id="334" r:id="rId36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AA8F2-0148-4268-8721-9E16D87F4E29}" type="datetimeFigureOut">
              <a:rPr lang="pt-BR" smtClean="0"/>
              <a:t>13/09/2020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6F0D9-CFE3-4226-BB6A-3FE53B8EEBC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218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34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0402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9027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867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538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788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657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607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007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880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488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156F7-D0F5-4E95-BD8D-3F763DF8CA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634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Análise de Investimento e </a:t>
            </a:r>
            <a:br>
              <a:rPr lang="pt-BR" b="1" dirty="0" smtClean="0"/>
            </a:br>
            <a:r>
              <a:rPr lang="pt-BR" b="1" dirty="0" smtClean="0"/>
              <a:t>Fontes de Financiamento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Prof. Me. Diego Fernandes Emiliano Silva</a:t>
            </a:r>
            <a:endParaRPr lang="pt-BR" sz="280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530624" cy="273844"/>
          </a:xfrm>
        </p:spPr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2301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Atividade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Determinada </a:t>
            </a:r>
            <a:r>
              <a:rPr lang="pt-BR" dirty="0" smtClean="0"/>
              <a:t>organização </a:t>
            </a:r>
            <a:r>
              <a:rPr lang="pt-BR" dirty="0"/>
              <a:t>teve um lucro liquido </a:t>
            </a:r>
            <a:r>
              <a:rPr lang="pt-BR" dirty="0" smtClean="0"/>
              <a:t>médio projetado em </a:t>
            </a:r>
            <a:r>
              <a:rPr lang="pt-BR" dirty="0"/>
              <a:t>R$ </a:t>
            </a:r>
            <a:r>
              <a:rPr lang="pt-BR" dirty="0" smtClean="0"/>
              <a:t>3.000,00</a:t>
            </a:r>
            <a:r>
              <a:rPr lang="pt-BR" dirty="0"/>
              <a:t>, e um investimento </a:t>
            </a:r>
            <a:r>
              <a:rPr lang="pt-BR" dirty="0" smtClean="0"/>
              <a:t>médio </a:t>
            </a:r>
            <a:r>
              <a:rPr lang="pt-BR" dirty="0"/>
              <a:t>estimado </a:t>
            </a:r>
            <a:r>
              <a:rPr lang="pt-BR" dirty="0" smtClean="0"/>
              <a:t>em R</a:t>
            </a:r>
            <a:r>
              <a:rPr lang="pt-BR" dirty="0"/>
              <a:t>$ </a:t>
            </a:r>
            <a:r>
              <a:rPr lang="pt-BR" dirty="0" smtClean="0"/>
              <a:t>15.000,00</a:t>
            </a:r>
            <a:r>
              <a:rPr lang="pt-BR" dirty="0"/>
              <a:t>. Sabendo que para a </a:t>
            </a:r>
            <a:r>
              <a:rPr lang="pt-BR" dirty="0" smtClean="0"/>
              <a:t>aprovação </a:t>
            </a:r>
            <a:r>
              <a:rPr lang="pt-BR" dirty="0"/>
              <a:t>do projeto a taxa </a:t>
            </a:r>
            <a:r>
              <a:rPr lang="pt-BR" dirty="0" smtClean="0"/>
              <a:t>exigida e </a:t>
            </a:r>
            <a:r>
              <a:rPr lang="pt-BR" dirty="0"/>
              <a:t>de 21%, determine a taxa media de retorno para o caso em </a:t>
            </a:r>
            <a:r>
              <a:rPr lang="pt-BR" dirty="0" smtClean="0"/>
              <a:t>questão. A seguir, avalie se o projeto deve ou não ser aprovado.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9252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Resolução da atividade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𝑇𝑀𝑅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3.000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</a:rPr>
                                <m:t>15.000</m:t>
                              </m:r>
                            </m:den>
                          </m:f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∗100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𝑇𝑀𝑅</m:t>
                      </m:r>
                      <m:r>
                        <a:rPr lang="pt-BR" b="0" i="1" smtClean="0">
                          <a:latin typeface="Cambria Math"/>
                        </a:rPr>
                        <m:t>=20%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:r>
                  <a:rPr lang="pt-BR" dirty="0" smtClean="0"/>
                  <a:t>O projeto apresenta uma taxa média de retorno de 20%, e por este motivo deve ser rejeitado, dado que a taxa mínima exigida pelo investidor é de 21%.</a:t>
                </a: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r="-96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0750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Payback</a:t>
            </a:r>
            <a:r>
              <a:rPr lang="pt-BR" dirty="0" smtClean="0"/>
              <a:t> e retorno por períodos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3.2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8417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3600" b="1" dirty="0" err="1" smtClean="0"/>
              <a:t>Payback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err="1" smtClean="0"/>
              <a:t>Payback</a:t>
            </a:r>
            <a:r>
              <a:rPr lang="pt-BR" b="1" dirty="0" smtClean="0"/>
              <a:t>: </a:t>
            </a:r>
            <a:r>
              <a:rPr lang="pt-BR" dirty="0" smtClean="0"/>
              <a:t>se trata do tempo necessário para que um investimento seja recuperado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3474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1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42560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dirty="0" smtClean="0"/>
              <a:t>Um projeto de investimento apresenta as seguintes informações: Investimento inicial </a:t>
            </a:r>
            <a:r>
              <a:rPr lang="pt-BR" dirty="0"/>
              <a:t>de R$ </a:t>
            </a:r>
            <a:r>
              <a:rPr lang="pt-BR" dirty="0" smtClean="0"/>
              <a:t>650.000,00 </a:t>
            </a:r>
            <a:r>
              <a:rPr lang="pt-BR" dirty="0"/>
              <a:t>para compra de </a:t>
            </a:r>
            <a:r>
              <a:rPr lang="pt-BR" dirty="0" smtClean="0"/>
              <a:t>veículos </a:t>
            </a:r>
            <a:r>
              <a:rPr lang="pt-BR" dirty="0"/>
              <a:t>a serem </a:t>
            </a:r>
            <a:r>
              <a:rPr lang="pt-BR" dirty="0" smtClean="0"/>
              <a:t>utilizados por uma empresa; O fluxo de caixa estimado para o projeto é apresentado na tabela abaixo. Calcular o </a:t>
            </a:r>
            <a:r>
              <a:rPr lang="pt-BR" dirty="0" err="1" smtClean="0"/>
              <a:t>payback</a:t>
            </a:r>
            <a:r>
              <a:rPr lang="pt-BR" dirty="0" smtClean="0"/>
              <a:t> com base nos dados:</a:t>
            </a: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858468"/>
              </p:ext>
            </p:extLst>
          </p:nvPr>
        </p:nvGraphicFramePr>
        <p:xfrm>
          <a:off x="539554" y="2499742"/>
          <a:ext cx="8064894" cy="1973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1531"/>
                <a:gridCol w="2903363"/>
              </a:tblGrid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Ano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Fluxo de caixa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0: Investimento inicial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- 650.000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dirty="0" smtClean="0"/>
                        <a:t>1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200.000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dirty="0" smtClean="0"/>
                        <a:t>2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200.000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baseline="0" dirty="0" smtClean="0"/>
                        <a:t>3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350.000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dirty="0" smtClean="0"/>
                        <a:t>4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50.000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baseline="0" dirty="0" smtClean="0"/>
                        <a:t>5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10.000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6130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1 - resposta</a:t>
            </a:r>
            <a:endParaRPr lang="pt-BR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80163"/>
              </p:ext>
            </p:extLst>
          </p:nvPr>
        </p:nvGraphicFramePr>
        <p:xfrm>
          <a:off x="179512" y="1167594"/>
          <a:ext cx="6264694" cy="1973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2100"/>
                <a:gridCol w="1714548"/>
                <a:gridCol w="2308046"/>
              </a:tblGrid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Ano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Fluxo de caixa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Saldo acumulado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0: Investimento inicial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- 650.000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- 650.000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baseline="0" dirty="0" smtClean="0"/>
                        <a:t>1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200.000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-</a:t>
                      </a:r>
                      <a:r>
                        <a:rPr lang="pt-BR" sz="1400" b="0" baseline="0" dirty="0" smtClean="0"/>
                        <a:t> 450.000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200.000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- 250.000</a:t>
                      </a:r>
                      <a:endParaRPr lang="pt-BR" sz="1400" b="1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baseline="0" dirty="0" smtClean="0"/>
                        <a:t>3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350.000</a:t>
                      </a:r>
                      <a:endParaRPr lang="pt-BR" sz="1400" b="1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100.000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dirty="0" smtClean="0"/>
                        <a:t>4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50.000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150.000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baseline="0" dirty="0" smtClean="0"/>
                        <a:t>5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10.000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160.000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588224" y="951570"/>
            <a:ext cx="2448273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Observando inversão de sinal, percebemos que o </a:t>
            </a:r>
            <a:r>
              <a:rPr lang="pt-BR" sz="1400" dirty="0" err="1" smtClean="0"/>
              <a:t>payback</a:t>
            </a:r>
            <a:r>
              <a:rPr lang="pt-BR" sz="1400" dirty="0" smtClean="0"/>
              <a:t>  ocorre entre os anos 2 e 3</a:t>
            </a:r>
            <a:endParaRPr lang="pt-BR" sz="1400" dirty="0"/>
          </a:p>
        </p:txBody>
      </p:sp>
      <p:cxnSp>
        <p:nvCxnSpPr>
          <p:cNvPr id="8" name="Conector de seta reta 7"/>
          <p:cNvCxnSpPr/>
          <p:nvPr/>
        </p:nvCxnSpPr>
        <p:spPr>
          <a:xfrm flipV="1">
            <a:off x="6372200" y="1690234"/>
            <a:ext cx="1008112" cy="61148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aixaDeTexto 12"/>
              <p:cNvSpPr txBox="1"/>
              <p:nvPr/>
            </p:nvSpPr>
            <p:spPr>
              <a:xfrm>
                <a:off x="323528" y="3219822"/>
                <a:ext cx="5976663" cy="185563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250.000</m:t>
                          </m:r>
                        </m:num>
                        <m:den>
                          <m:r>
                            <a:rPr lang="pt-BR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350.000</m:t>
                          </m:r>
                        </m:den>
                      </m:f>
                      <m:r>
                        <a:rPr lang="pt-BR" sz="14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≅</m:t>
                      </m:r>
                      <m:r>
                        <a:rPr lang="pt-BR" sz="1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𝟎</m:t>
                      </m:r>
                      <m:r>
                        <a:rPr lang="pt-BR" sz="1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,</m:t>
                      </m:r>
                      <m:r>
                        <a:rPr lang="pt-BR" sz="1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𝟕𝟏</m:t>
                      </m:r>
                    </m:oMath>
                  </m:oMathPara>
                </a14:m>
                <a:endParaRPr lang="pt-BR" sz="1400" b="1" dirty="0" smtClean="0">
                  <a:solidFill>
                    <a:schemeClr val="tx1"/>
                  </a:solidFill>
                </a:endParaRPr>
              </a:p>
              <a:p>
                <a:endParaRPr lang="pt-BR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400" b="0" i="1" smtClean="0">
                          <a:latin typeface="Cambria Math"/>
                        </a:rPr>
                        <m:t>𝑃𝑎𝑦𝑏𝑎𝑐𝑘</m:t>
                      </m:r>
                      <m:r>
                        <a:rPr lang="pt-BR" sz="1400" b="0" i="1" smtClean="0">
                          <a:latin typeface="Cambria Math"/>
                        </a:rPr>
                        <m:t>=2+0,71=2,71 </m:t>
                      </m:r>
                      <m:r>
                        <a:rPr lang="pt-BR" sz="1400" b="0" i="1" smtClean="0">
                          <a:latin typeface="Cambria Math"/>
                        </a:rPr>
                        <m:t>𝑎𝑛𝑜𝑠</m:t>
                      </m:r>
                    </m:oMath>
                  </m:oMathPara>
                </a14:m>
                <a:endParaRPr lang="pt-BR" sz="1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400" b="0" i="1" smtClean="0">
                          <a:latin typeface="Cambria Math"/>
                        </a:rPr>
                        <m:t>0,71∗12=8,52 </m:t>
                      </m:r>
                      <m:r>
                        <a:rPr lang="pt-BR" sz="1400" b="0" i="1" smtClean="0">
                          <a:latin typeface="Cambria Math"/>
                        </a:rPr>
                        <m:t>𝑚𝑒𝑠𝑒𝑠</m:t>
                      </m:r>
                    </m:oMath>
                  </m:oMathPara>
                </a14:m>
                <a:endParaRPr lang="pt-BR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400" b="0" i="1" smtClean="0">
                          <a:latin typeface="Cambria Math"/>
                        </a:rPr>
                        <m:t>𝑃𝑎𝑦𝑏𝑎𝑐𝑘</m:t>
                      </m:r>
                      <m:r>
                        <a:rPr lang="pt-BR" sz="1400" b="0" i="1" smtClean="0">
                          <a:latin typeface="Cambria Math"/>
                        </a:rPr>
                        <m:t>=2 </m:t>
                      </m:r>
                      <m:r>
                        <a:rPr lang="pt-BR" sz="1400" b="0" i="1" smtClean="0">
                          <a:latin typeface="Cambria Math"/>
                        </a:rPr>
                        <m:t>𝑎𝑛𝑜𝑠</m:t>
                      </m:r>
                      <m:r>
                        <a:rPr lang="pt-BR" sz="1400" b="0" i="1" smtClean="0">
                          <a:latin typeface="Cambria Math"/>
                        </a:rPr>
                        <m:t> </m:t>
                      </m:r>
                      <m:r>
                        <a:rPr lang="pt-BR" sz="1400" b="0" i="1" smtClean="0">
                          <a:latin typeface="Cambria Math"/>
                        </a:rPr>
                        <m:t>𝑒</m:t>
                      </m:r>
                      <m:r>
                        <a:rPr lang="pt-BR" sz="1400" b="0" i="1" smtClean="0">
                          <a:latin typeface="Cambria Math"/>
                        </a:rPr>
                        <m:t> 8,52 </m:t>
                      </m:r>
                      <m:r>
                        <a:rPr lang="pt-BR" sz="1400" b="0" i="1" smtClean="0">
                          <a:latin typeface="Cambria Math"/>
                        </a:rPr>
                        <m:t>𝑚𝑒𝑠𝑒𝑠</m:t>
                      </m:r>
                    </m:oMath>
                  </m:oMathPara>
                </a14:m>
                <a:endParaRPr lang="pt-BR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400" i="1">
                          <a:latin typeface="Cambria Math"/>
                        </a:rPr>
                        <m:t>0,</m:t>
                      </m:r>
                      <m:r>
                        <a:rPr lang="pt-BR" sz="1400" b="0" i="1" smtClean="0">
                          <a:latin typeface="Cambria Math"/>
                        </a:rPr>
                        <m:t>52</m:t>
                      </m:r>
                      <m:r>
                        <a:rPr lang="pt-BR" sz="1400" i="1">
                          <a:latin typeface="Cambria Math"/>
                        </a:rPr>
                        <m:t>∗</m:t>
                      </m:r>
                      <m:r>
                        <a:rPr lang="pt-BR" sz="1400" b="0" i="1" smtClean="0">
                          <a:latin typeface="Cambria Math"/>
                        </a:rPr>
                        <m:t>30</m:t>
                      </m:r>
                      <m:r>
                        <a:rPr lang="pt-BR" sz="1400" i="1" smtClean="0">
                          <a:latin typeface="Cambria Math"/>
                          <a:ea typeface="Cambria Math"/>
                        </a:rPr>
                        <m:t>≅</m:t>
                      </m:r>
                      <m:r>
                        <a:rPr lang="pt-BR" sz="1400" b="0" i="1" smtClean="0">
                          <a:latin typeface="Cambria Math"/>
                          <a:ea typeface="Cambria Math"/>
                        </a:rPr>
                        <m:t>16 </m:t>
                      </m:r>
                      <m:r>
                        <a:rPr lang="pt-BR" sz="1400" b="0" i="1" smtClean="0">
                          <a:latin typeface="Cambria Math"/>
                          <a:ea typeface="Cambria Math"/>
                        </a:rPr>
                        <m:t>𝑑𝑖𝑎𝑠</m:t>
                      </m:r>
                    </m:oMath>
                  </m:oMathPara>
                </a14:m>
                <a:endParaRPr lang="pt-BR" sz="1400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400" b="0" i="1" smtClean="0">
                          <a:latin typeface="Cambria Math"/>
                        </a:rPr>
                        <m:t>𝑃𝑎𝑦𝑏𝑎𝑐𝑘</m:t>
                      </m:r>
                      <m:r>
                        <a:rPr lang="pt-BR" sz="1400" b="0" i="1" smtClean="0">
                          <a:latin typeface="Cambria Math"/>
                        </a:rPr>
                        <m:t>=2 </m:t>
                      </m:r>
                      <m:r>
                        <a:rPr lang="pt-BR" sz="1400" b="0" i="1" smtClean="0">
                          <a:latin typeface="Cambria Math"/>
                        </a:rPr>
                        <m:t>𝑎𝑛𝑜𝑠</m:t>
                      </m:r>
                      <m:r>
                        <a:rPr lang="pt-BR" sz="1400" b="0" i="1" smtClean="0">
                          <a:latin typeface="Cambria Math"/>
                        </a:rPr>
                        <m:t>, 8 </m:t>
                      </m:r>
                      <m:r>
                        <a:rPr lang="pt-BR" sz="1400" b="0" i="1" smtClean="0">
                          <a:latin typeface="Cambria Math"/>
                        </a:rPr>
                        <m:t>𝑚𝑒𝑠𝑒𝑠</m:t>
                      </m:r>
                      <m:r>
                        <a:rPr lang="pt-BR" sz="1400" b="0" i="1" smtClean="0">
                          <a:latin typeface="Cambria Math"/>
                        </a:rPr>
                        <m:t> </m:t>
                      </m:r>
                      <m:r>
                        <a:rPr lang="pt-BR" sz="1400" b="0" i="1" smtClean="0">
                          <a:latin typeface="Cambria Math"/>
                        </a:rPr>
                        <m:t>𝑒</m:t>
                      </m:r>
                      <m:r>
                        <a:rPr lang="pt-BR" sz="1400" b="0" i="1" smtClean="0">
                          <a:latin typeface="Cambria Math"/>
                        </a:rPr>
                        <m:t> 16 </m:t>
                      </m:r>
                      <m:r>
                        <a:rPr lang="pt-BR" sz="1400" b="0" i="1" smtClean="0">
                          <a:latin typeface="Cambria Math"/>
                        </a:rPr>
                        <m:t>𝑑𝑖𝑎𝑠</m:t>
                      </m:r>
                    </m:oMath>
                  </m:oMathPara>
                </a14:m>
                <a:endParaRPr lang="pt-BR" sz="1400" dirty="0"/>
              </a:p>
            </p:txBody>
          </p:sp>
        </mc:Choice>
        <mc:Fallback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219822"/>
                <a:ext cx="5976663" cy="18556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0191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2 – fluxos regulares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Imaginando que um investimento inicial de $ 200.000,00 gera um fluxo de caixa para os próximos 6 anos de $ 40.000,00. Calcular o </a:t>
            </a:r>
            <a:r>
              <a:rPr lang="pt-BR" dirty="0" err="1" smtClean="0"/>
              <a:t>payback</a:t>
            </a:r>
            <a:r>
              <a:rPr lang="pt-BR" dirty="0" smtClean="0"/>
              <a:t> simples.</a:t>
            </a:r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4998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2 - resposta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pt-BR" dirty="0" smtClean="0"/>
                  <a:t>Como os fluxos de caixa são iguais, precisamos neste caso apenas dividir o valor do investimento inicial pelo valor do fluxo de caixa.</a:t>
                </a:r>
              </a:p>
              <a:p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𝑃𝑎𝑦𝑏𝑎𝑐𝑘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200.000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40.000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=5 </m:t>
                      </m:r>
                      <m:r>
                        <a:rPr lang="pt-BR" b="0" i="1" smtClean="0">
                          <a:latin typeface="Cambria Math"/>
                        </a:rPr>
                        <m:t>𝑎𝑛𝑜𝑠</m:t>
                      </m:r>
                    </m:oMath>
                  </m:oMathPara>
                </a14:m>
                <a:endParaRPr lang="pt-BR" dirty="0" smtClean="0"/>
              </a:p>
              <a:p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74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8934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err="1" smtClean="0"/>
              <a:t>Payback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 smtClean="0"/>
              <a:t>Apesar de simples, a técnica apresenta alguns problemas. Os principais são:</a:t>
            </a:r>
          </a:p>
          <a:p>
            <a:endParaRPr lang="pt-BR" dirty="0"/>
          </a:p>
          <a:p>
            <a:pPr marL="914400" lvl="1" indent="-514350">
              <a:buFont typeface="+mj-lt"/>
              <a:buAutoNum type="arabicPeriod"/>
            </a:pPr>
            <a:r>
              <a:rPr lang="pt-BR" dirty="0" smtClean="0"/>
              <a:t>Ele ignora a distribuição dos fluxos ao longo do período, ou seja, ele apenas contabiliza quando o projeto será pago;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BR" dirty="0" smtClean="0"/>
              <a:t>Ele ignora os fluxos após o pagamento do investimento;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BR" dirty="0" smtClean="0"/>
              <a:t>Padrão arbitrário para recuperação do investimento.</a:t>
            </a:r>
          </a:p>
          <a:p>
            <a:pPr marL="914400" lvl="1" indent="-514350">
              <a:buFont typeface="+mj-lt"/>
              <a:buAutoNum type="arabicPeriod"/>
            </a:pPr>
            <a:endParaRPr lang="pt-BR" dirty="0"/>
          </a:p>
          <a:p>
            <a:r>
              <a:rPr lang="pt-BR" dirty="0" smtClean="0"/>
              <a:t>Empresas usam essa ferramenta:</a:t>
            </a:r>
          </a:p>
          <a:p>
            <a:pPr lvl="1"/>
            <a:r>
              <a:rPr lang="pt-BR" dirty="0" smtClean="0"/>
              <a:t>Grande porte: projetos com valores de investimentos pequenos</a:t>
            </a:r>
          </a:p>
          <a:p>
            <a:pPr lvl="1"/>
            <a:r>
              <a:rPr lang="pt-BR" dirty="0" smtClean="0"/>
              <a:t>Pequeno porte: facilidade de aplicação</a:t>
            </a:r>
          </a:p>
          <a:p>
            <a:pPr lvl="1"/>
            <a:endParaRPr lang="pt-BR" dirty="0"/>
          </a:p>
          <a:p>
            <a:r>
              <a:rPr lang="pt-BR" dirty="0" smtClean="0"/>
              <a:t>Para boa avaliação, empresário deve considerar está ferramenta em conjunto com outras, como o VPL.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0153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Atividade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 base nos fluxos hipotéticos para uma empresa, calcular o </a:t>
            </a:r>
            <a:r>
              <a:rPr lang="pt-BR" dirty="0" err="1" smtClean="0"/>
              <a:t>Payback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19</a:t>
            </a:fld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883054"/>
              </p:ext>
            </p:extLst>
          </p:nvPr>
        </p:nvGraphicFramePr>
        <p:xfrm>
          <a:off x="539554" y="2409732"/>
          <a:ext cx="8064894" cy="1973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1531"/>
                <a:gridCol w="2903363"/>
              </a:tblGrid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Ano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Fluxo de caixa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0: Investimento inicial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- 1.000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dirty="0" smtClean="0"/>
                        <a:t>1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200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dirty="0" smtClean="0"/>
                        <a:t>2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300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baseline="0" dirty="0" smtClean="0"/>
                        <a:t>3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300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dirty="0" smtClean="0"/>
                        <a:t>4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500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baseline="0" dirty="0" smtClean="0"/>
                        <a:t>5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200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42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Taxas médias de retorno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3.1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53167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1 - resposta</a:t>
            </a:r>
            <a:endParaRPr lang="pt-BR" b="1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776110"/>
              </p:ext>
            </p:extLst>
          </p:nvPr>
        </p:nvGraphicFramePr>
        <p:xfrm>
          <a:off x="179512" y="1167594"/>
          <a:ext cx="6264694" cy="1973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2100"/>
                <a:gridCol w="1714548"/>
                <a:gridCol w="2308046"/>
              </a:tblGrid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Ano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Fluxo de caixa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Saldo acumulado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0: Investimento inicial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- 1.000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- 1.000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baseline="0" dirty="0" smtClean="0"/>
                        <a:t>1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200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r">
                        <a:buFontTx/>
                        <a:buChar char="-"/>
                      </a:pPr>
                      <a:r>
                        <a:rPr lang="pt-BR" sz="1400" b="0" baseline="0" dirty="0" smtClean="0"/>
                        <a:t>800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pt-BR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300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r">
                        <a:buFontTx/>
                        <a:buChar char="-"/>
                      </a:pPr>
                      <a:r>
                        <a:rPr lang="pt-BR" sz="1400" b="0" baseline="0" dirty="0" smtClean="0"/>
                        <a:t>500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1" baseline="0" dirty="0" smtClean="0"/>
                        <a:t>3</a:t>
                      </a:r>
                      <a:endParaRPr lang="pt-BR" sz="1400" b="1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300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r">
                        <a:buFontTx/>
                        <a:buChar char="-"/>
                      </a:pPr>
                      <a:r>
                        <a:rPr lang="pt-BR" sz="1400" b="1" baseline="0" dirty="0" smtClean="0"/>
                        <a:t>200</a:t>
                      </a:r>
                      <a:r>
                        <a:rPr lang="pt-BR" sz="1400" b="0" baseline="0" dirty="0" smtClean="0"/>
                        <a:t> </a:t>
                      </a: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dirty="0" smtClean="0"/>
                        <a:t>4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500</a:t>
                      </a:r>
                      <a:endParaRPr lang="pt-BR" sz="1400" b="1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300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baseline="0" dirty="0" smtClean="0"/>
                        <a:t>5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200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500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588224" y="951570"/>
            <a:ext cx="2448273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Observando inversão de sinal, percebemos que o </a:t>
            </a:r>
            <a:r>
              <a:rPr lang="pt-BR" sz="1400" dirty="0" err="1" smtClean="0"/>
              <a:t>payback</a:t>
            </a:r>
            <a:r>
              <a:rPr lang="pt-BR" sz="1400" dirty="0" smtClean="0"/>
              <a:t>  ocorre entre os anos 3 e 4</a:t>
            </a:r>
            <a:endParaRPr lang="pt-BR" sz="1400" dirty="0"/>
          </a:p>
        </p:txBody>
      </p:sp>
      <p:cxnSp>
        <p:nvCxnSpPr>
          <p:cNvPr id="8" name="Conector de seta reta 7"/>
          <p:cNvCxnSpPr/>
          <p:nvPr/>
        </p:nvCxnSpPr>
        <p:spPr>
          <a:xfrm flipV="1">
            <a:off x="6444208" y="1707654"/>
            <a:ext cx="792088" cy="81009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aixaDeTexto 12"/>
              <p:cNvSpPr txBox="1"/>
              <p:nvPr/>
            </p:nvSpPr>
            <p:spPr>
              <a:xfrm>
                <a:off x="323528" y="3219822"/>
                <a:ext cx="5976663" cy="135883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sz="14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200</m:t>
                          </m:r>
                        </m:num>
                        <m:den>
                          <m:r>
                            <a:rPr lang="pt-BR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500</m:t>
                          </m:r>
                        </m:den>
                      </m:f>
                      <m:r>
                        <a:rPr lang="pt-BR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=0,4</m:t>
                      </m:r>
                    </m:oMath>
                  </m:oMathPara>
                </a14:m>
                <a:endParaRPr lang="pt-BR" sz="1400" b="1" dirty="0" smtClean="0">
                  <a:solidFill>
                    <a:schemeClr val="tx1"/>
                  </a:solidFill>
                </a:endParaRPr>
              </a:p>
              <a:p>
                <a:endParaRPr lang="pt-BR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400" b="0" i="1" smtClean="0">
                          <a:latin typeface="Cambria Math"/>
                        </a:rPr>
                        <m:t>𝑃𝑎𝑦𝑏𝑎𝑐𝑘</m:t>
                      </m:r>
                      <m:r>
                        <a:rPr lang="pt-BR" sz="1400" b="0" i="1" smtClean="0">
                          <a:latin typeface="Cambria Math"/>
                        </a:rPr>
                        <m:t>=3+0,4=3,4</m:t>
                      </m:r>
                      <m:r>
                        <a:rPr lang="pt-BR" sz="1400" b="0" i="1" smtClean="0">
                          <a:latin typeface="Cambria Math"/>
                        </a:rPr>
                        <m:t>𝑎𝑛𝑜𝑠</m:t>
                      </m:r>
                    </m:oMath>
                  </m:oMathPara>
                </a14:m>
                <a:endParaRPr lang="pt-BR" sz="1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400" b="0" i="1" smtClean="0">
                          <a:latin typeface="Cambria Math"/>
                        </a:rPr>
                        <m:t>0,4∗12=5 </m:t>
                      </m:r>
                      <m:r>
                        <a:rPr lang="pt-BR" sz="1400" b="0" i="1" smtClean="0">
                          <a:latin typeface="Cambria Math"/>
                        </a:rPr>
                        <m:t>𝑚𝑒𝑠𝑒𝑠</m:t>
                      </m:r>
                    </m:oMath>
                  </m:oMathPara>
                </a14:m>
                <a:endParaRPr lang="pt-BR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1400" b="0" i="1" smtClean="0">
                          <a:latin typeface="Cambria Math"/>
                        </a:rPr>
                        <m:t>𝑃𝑎𝑦𝑏𝑎𝑐𝑘</m:t>
                      </m:r>
                      <m:r>
                        <a:rPr lang="pt-BR" sz="1400" b="0" i="1" smtClean="0">
                          <a:latin typeface="Cambria Math"/>
                        </a:rPr>
                        <m:t>=3 </m:t>
                      </m:r>
                      <m:r>
                        <a:rPr lang="pt-BR" sz="1400" b="0" i="1" smtClean="0">
                          <a:latin typeface="Cambria Math"/>
                        </a:rPr>
                        <m:t>𝑎𝑛𝑜𝑠</m:t>
                      </m:r>
                      <m:r>
                        <a:rPr lang="pt-BR" sz="1400" b="0" i="1" smtClean="0">
                          <a:latin typeface="Cambria Math"/>
                        </a:rPr>
                        <m:t> </m:t>
                      </m:r>
                      <m:r>
                        <a:rPr lang="pt-BR" sz="1400" b="0" i="1" smtClean="0">
                          <a:latin typeface="Cambria Math"/>
                        </a:rPr>
                        <m:t>𝑒</m:t>
                      </m:r>
                      <m:r>
                        <a:rPr lang="pt-BR" sz="1400" b="0" i="1" smtClean="0">
                          <a:latin typeface="Cambria Math"/>
                        </a:rPr>
                        <m:t> 5 </m:t>
                      </m:r>
                      <m:r>
                        <a:rPr lang="pt-BR" sz="1400" b="0" i="1" smtClean="0">
                          <a:latin typeface="Cambria Math"/>
                        </a:rPr>
                        <m:t>𝑚𝑒𝑠𝑒𝑠</m:t>
                      </m:r>
                    </m:oMath>
                  </m:oMathPara>
                </a14:m>
                <a:endParaRPr lang="pt-BR" sz="1400" dirty="0" smtClean="0"/>
              </a:p>
            </p:txBody>
          </p:sp>
        </mc:Choice>
        <mc:Fallback>
          <p:sp>
            <p:nvSpPr>
              <p:cNvPr id="13" name="CaixaDe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219822"/>
                <a:ext cx="5976663" cy="1358834"/>
              </a:xfrm>
              <a:prstGeom prst="rect">
                <a:avLst/>
              </a:prstGeom>
              <a:blipFill rotWithShape="1">
                <a:blip r:embed="rId2"/>
                <a:stretch>
                  <a:fillRect b="-89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3916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Valor presente líquido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3.3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37479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3600" b="1" dirty="0" smtClean="0"/>
              <a:t>Valor presente líquido (VPL)</a:t>
            </a:r>
            <a:endParaRPr lang="pt-BR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pt-BR" b="1" dirty="0" smtClean="0"/>
                  <a:t>VPL: </a:t>
                </a:r>
                <a:r>
                  <a:rPr lang="pt-BR" dirty="0" smtClean="0"/>
                  <a:t>soma dos fluxos de caixas descontados a uma taxa de juros, menos o valor do investimento inicial.</a:t>
                </a:r>
              </a:p>
              <a:p>
                <a:endParaRPr lang="pt-BR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1" i="1" smtClean="0">
                          <a:latin typeface="Cambria Math"/>
                        </a:rPr>
                        <m:t>𝑽𝑷𝑳</m:t>
                      </m:r>
                      <m:r>
                        <a:rPr lang="pt-BR" b="1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b="1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b="1" i="1" smtClean="0">
                              <a:latin typeface="Cambria Math"/>
                            </a:rPr>
                            <m:t>𝒊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=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pt-BR" b="1" i="1" smtClean="0">
                              <a:latin typeface="Cambria Math"/>
                            </a:rPr>
                            <m:t>𝒏</m:t>
                          </m:r>
                        </m:sup>
                        <m:e>
                          <m:f>
                            <m:fPr>
                              <m:ctrlPr>
                                <a:rPr lang="pt-BR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1" i="1" smtClean="0">
                                  <a:latin typeface="Cambria Math"/>
                                </a:rPr>
                                <m:t>𝑭𝑪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b="1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b="1" i="1" smtClean="0">
                                          <a:latin typeface="Cambria Math"/>
                                        </a:rPr>
                                        <m:t>𝟏</m:t>
                                      </m:r>
                                      <m:r>
                                        <a:rPr lang="pt-BR" b="1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pt-BR" b="1" i="1" smtClean="0">
                                          <a:latin typeface="Cambria Math"/>
                                        </a:rPr>
                                        <m:t>𝒊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pt-BR" b="1" i="1" smtClean="0">
                                      <a:latin typeface="Cambria Math"/>
                                    </a:rPr>
                                    <m:t>𝒕</m:t>
                                  </m:r>
                                </m:sup>
                              </m:sSup>
                            </m:den>
                          </m:f>
                          <m:r>
                            <a:rPr lang="pt-BR" b="1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1" i="1" smtClean="0">
                                  <a:latin typeface="Cambria Math"/>
                                </a:rPr>
                                <m:t>𝑭𝑪</m:t>
                              </m:r>
                            </m:e>
                            <m:sub>
                              <m:r>
                                <a:rPr lang="pt-BR" b="1" i="1" smtClean="0"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 r="-59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26976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1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1555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 smtClean="0"/>
              <a:t>Considerando o seguinte fluxo de caixa, e considerando uma taxa de desconto de 10% ao ano, pede-se para calcular o VPL:</a:t>
            </a: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531892"/>
              </p:ext>
            </p:extLst>
          </p:nvPr>
        </p:nvGraphicFramePr>
        <p:xfrm>
          <a:off x="539554" y="2398370"/>
          <a:ext cx="8064894" cy="1973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1531"/>
                <a:gridCol w="2903363"/>
              </a:tblGrid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Ano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Fluxo de caixa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0: Investimento inicial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- 650.000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dirty="0" smtClean="0"/>
                        <a:t>1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200.000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dirty="0" smtClean="0"/>
                        <a:t>2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200.000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baseline="0" dirty="0" smtClean="0"/>
                        <a:t>3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350.000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dirty="0" smtClean="0"/>
                        <a:t>4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50.000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baseline="0" dirty="0" smtClean="0"/>
                        <a:t>5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10.000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dirty="0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47951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1 - resposta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ela 6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79513" y="1167594"/>
              <a:ext cx="8784975" cy="3809746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448272"/>
                    <a:gridCol w="1800200"/>
                    <a:gridCol w="4536503"/>
                  </a:tblGrid>
                  <a:tr h="278130">
                    <a:tc>
                      <a:txBody>
                        <a:bodyPr/>
                        <a:lstStyle/>
                        <a:p>
                          <a:r>
                            <a:rPr lang="pt-BR" sz="1400" dirty="0" smtClean="0"/>
                            <a:t>Ano</a:t>
                          </a:r>
                          <a:endParaRPr lang="pt-BR" sz="1400" dirty="0"/>
                        </a:p>
                      </a:txBody>
                      <a:tcPr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pt-BR" sz="1400" dirty="0" smtClean="0"/>
                            <a:t>Fluxo de caixa</a:t>
                          </a:r>
                          <a:endParaRPr lang="pt-BR" sz="1400" dirty="0"/>
                        </a:p>
                      </a:txBody>
                      <a:tcPr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pt-BR" sz="1400" dirty="0" smtClean="0"/>
                            <a:t>Fluxo de caixa descontado (10%)</a:t>
                          </a:r>
                          <a:endParaRPr lang="pt-BR" sz="1400" dirty="0"/>
                        </a:p>
                      </a:txBody>
                      <a:tcPr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8130">
                    <a:tc>
                      <a:txBody>
                        <a:bodyPr/>
                        <a:lstStyle/>
                        <a:p>
                          <a:r>
                            <a:rPr lang="pt-BR" sz="1400" dirty="0" smtClean="0"/>
                            <a:t>0: Investimento inicial</a:t>
                          </a:r>
                          <a:endParaRPr lang="pt-BR" sz="1400" dirty="0"/>
                        </a:p>
                      </a:txBody>
                      <a:tcPr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pt-BR" sz="1400" dirty="0" smtClean="0"/>
                            <a:t>- 650.000</a:t>
                          </a:r>
                          <a:endParaRPr lang="pt-BR" sz="1400" dirty="0"/>
                        </a:p>
                      </a:txBody>
                      <a:tcPr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pt-BR" sz="1400" dirty="0"/>
                        </a:p>
                      </a:txBody>
                      <a:tcPr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76870">
                    <a:tc>
                      <a:txBody>
                        <a:bodyPr/>
                        <a:lstStyle/>
                        <a:p>
                          <a:r>
                            <a:rPr lang="pt-BR" sz="1400" b="0" baseline="0" dirty="0" smtClean="0"/>
                            <a:t>1</a:t>
                          </a:r>
                          <a:endParaRPr lang="pt-BR" sz="1400" b="0" dirty="0"/>
                        </a:p>
                      </a:txBody>
                      <a:tcPr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pt-BR" sz="1400" b="0" dirty="0" smtClean="0"/>
                            <a:t>200.000</a:t>
                          </a:r>
                          <a:endParaRPr lang="pt-BR" sz="1400" b="0" dirty="0"/>
                        </a:p>
                      </a:txBody>
                      <a:tcPr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pt-BR" sz="14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1400" b="0" i="1" smtClean="0">
                                        <a:latin typeface="Cambria Math"/>
                                      </a:rPr>
                                      <m:t>200.000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pt-BR" sz="1400" b="0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pt-BR" sz="1400" b="0" i="1" smtClean="0">
                                            <a:latin typeface="Cambria Math"/>
                                          </a:rPr>
                                          <m:t>1,1</m:t>
                                        </m:r>
                                      </m:e>
                                      <m:sup>
                                        <m:r>
                                          <a:rPr lang="pt-BR" sz="1400" b="0" i="1" smtClean="0">
                                            <a:latin typeface="Cambria Math"/>
                                          </a:rPr>
                                          <m:t>1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pt-BR" sz="1400" b="0" i="1" smtClean="0">
                                    <a:latin typeface="Cambria Math"/>
                                  </a:rPr>
                                  <m:t>=181.818,18</m:t>
                                </m:r>
                              </m:oMath>
                            </m:oMathPara>
                          </a14:m>
                          <a:endParaRPr lang="pt-BR" sz="1400" b="0" dirty="0"/>
                        </a:p>
                      </a:txBody>
                      <a:tcPr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82610">
                    <a:tc>
                      <a:txBody>
                        <a:bodyPr/>
                        <a:lstStyle/>
                        <a:p>
                          <a:r>
                            <a:rPr lang="pt-BR" sz="1400" b="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pt-BR" sz="1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pt-BR" sz="1400" b="0" dirty="0" smtClean="0"/>
                            <a:t>200.000</a:t>
                          </a:r>
                          <a:endParaRPr lang="pt-BR" sz="1400" b="0" dirty="0"/>
                        </a:p>
                      </a:txBody>
                      <a:tcPr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pt-BR" sz="14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1400" b="0" i="1" smtClean="0">
                                        <a:latin typeface="Cambria Math"/>
                                      </a:rPr>
                                      <m:t>200.000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pt-BR" sz="1400" b="0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pt-BR" sz="1400" b="0" i="1" smtClean="0">
                                            <a:latin typeface="Cambria Math"/>
                                          </a:rPr>
                                          <m:t>1,1</m:t>
                                        </m:r>
                                      </m:e>
                                      <m:sup>
                                        <m:r>
                                          <a:rPr lang="pt-BR" sz="1400" b="0" i="1" smtClean="0"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pt-BR" sz="1400" b="0" i="1" smtClean="0">
                                    <a:latin typeface="Cambria Math"/>
                                  </a:rPr>
                                  <m:t>=165.289,26</m:t>
                                </m:r>
                              </m:oMath>
                            </m:oMathPara>
                          </a14:m>
                          <a:endParaRPr lang="pt-BR" sz="1400" b="0" dirty="0"/>
                        </a:p>
                        <a:p>
                          <a:pPr algn="r"/>
                          <a:endParaRPr lang="pt-BR" sz="1400" b="0" dirty="0"/>
                        </a:p>
                      </a:txBody>
                      <a:tcPr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81013">
                    <a:tc>
                      <a:txBody>
                        <a:bodyPr/>
                        <a:lstStyle/>
                        <a:p>
                          <a:r>
                            <a:rPr lang="pt-BR" sz="1400" b="0" baseline="0" dirty="0" smtClean="0"/>
                            <a:t>3</a:t>
                          </a:r>
                          <a:endParaRPr lang="pt-BR" sz="1400" b="0" dirty="0"/>
                        </a:p>
                      </a:txBody>
                      <a:tcPr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pt-BR" sz="1400" b="0" dirty="0" smtClean="0"/>
                            <a:t>350.000</a:t>
                          </a:r>
                          <a:endParaRPr lang="pt-BR" sz="1400" b="0" dirty="0"/>
                        </a:p>
                      </a:txBody>
                      <a:tcPr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pt-BR" sz="14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1400" b="0" i="1" smtClean="0">
                                        <a:latin typeface="Cambria Math"/>
                                      </a:rPr>
                                      <m:t>350.000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pt-BR" sz="1400" b="0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pt-BR" sz="1400" b="0" i="1" smtClean="0">
                                            <a:latin typeface="Cambria Math"/>
                                          </a:rPr>
                                          <m:t>1,1</m:t>
                                        </m:r>
                                      </m:e>
                                      <m:sup>
                                        <m:r>
                                          <a:rPr lang="pt-BR" sz="1400" b="0" i="1" smtClean="0">
                                            <a:latin typeface="Cambria Math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pt-BR" sz="1400" b="0" i="1" smtClean="0">
                                    <a:latin typeface="Cambria Math"/>
                                  </a:rPr>
                                  <m:t>=262.960,16</m:t>
                                </m:r>
                              </m:oMath>
                            </m:oMathPara>
                          </a14:m>
                          <a:endParaRPr lang="pt-BR" sz="1400" b="0" dirty="0"/>
                        </a:p>
                      </a:txBody>
                      <a:tcPr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81013">
                    <a:tc>
                      <a:txBody>
                        <a:bodyPr/>
                        <a:lstStyle/>
                        <a:p>
                          <a:r>
                            <a:rPr lang="pt-BR" sz="1400" b="0" dirty="0" smtClean="0"/>
                            <a:t>4</a:t>
                          </a:r>
                          <a:endParaRPr lang="pt-BR" sz="1400" b="0" dirty="0"/>
                        </a:p>
                      </a:txBody>
                      <a:tcPr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pt-BR" sz="1400" b="0" dirty="0" smtClean="0"/>
                            <a:t>50.000</a:t>
                          </a:r>
                          <a:endParaRPr lang="pt-BR" sz="1400" b="0" dirty="0"/>
                        </a:p>
                      </a:txBody>
                      <a:tcPr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pt-BR" sz="14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1400" b="0" i="1" smtClean="0">
                                        <a:latin typeface="Cambria Math"/>
                                      </a:rPr>
                                      <m:t>50.000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pt-BR" sz="1400" b="0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pt-BR" sz="1400" b="0" i="1" smtClean="0">
                                            <a:latin typeface="Cambria Math"/>
                                          </a:rPr>
                                          <m:t>1,1</m:t>
                                        </m:r>
                                      </m:e>
                                      <m:sup>
                                        <m:r>
                                          <a:rPr lang="pt-BR" sz="1400" b="0" i="1" smtClean="0">
                                            <a:latin typeface="Cambria Math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pt-BR" sz="1400" b="0" i="1" smtClean="0">
                                    <a:latin typeface="Cambria Math"/>
                                  </a:rPr>
                                  <m:t>=34.150,67</m:t>
                                </m:r>
                              </m:oMath>
                            </m:oMathPara>
                          </a14:m>
                          <a:endParaRPr lang="pt-BR" sz="1400" b="0" dirty="0"/>
                        </a:p>
                      </a:txBody>
                      <a:tcPr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76870">
                    <a:tc>
                      <a:txBody>
                        <a:bodyPr/>
                        <a:lstStyle/>
                        <a:p>
                          <a:r>
                            <a:rPr lang="pt-BR" sz="1400" b="0" baseline="0" dirty="0" smtClean="0"/>
                            <a:t>5</a:t>
                          </a:r>
                          <a:endParaRPr lang="pt-BR" sz="1400" b="0" dirty="0"/>
                        </a:p>
                      </a:txBody>
                      <a:tcPr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pt-BR" sz="1400" b="0" dirty="0" smtClean="0"/>
                            <a:t>10.000</a:t>
                          </a:r>
                          <a:endParaRPr lang="pt-BR" sz="1400" b="0" dirty="0"/>
                        </a:p>
                      </a:txBody>
                      <a:tcPr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pt-BR" sz="14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pt-BR" sz="1400" b="0" i="1" smtClean="0">
                                        <a:latin typeface="Cambria Math"/>
                                      </a:rPr>
                                      <m:t>10.000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pt-BR" sz="1400" b="0" i="1" smtClean="0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pt-BR" sz="1400" b="0" i="1" smtClean="0">
                                            <a:latin typeface="Cambria Math"/>
                                          </a:rPr>
                                          <m:t>1,1</m:t>
                                        </m:r>
                                      </m:e>
                                      <m:sup>
                                        <m:r>
                                          <a:rPr lang="pt-BR" sz="1400" b="0" i="1" smtClean="0">
                                            <a:latin typeface="Cambria Math"/>
                                          </a:rPr>
                                          <m:t>5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pt-BR" sz="1400" b="0" i="1" smtClean="0">
                                    <a:latin typeface="Cambria Math"/>
                                  </a:rPr>
                                  <m:t>=6.209,21</m:t>
                                </m:r>
                              </m:oMath>
                            </m:oMathPara>
                          </a14:m>
                          <a:endParaRPr lang="pt-BR" sz="1400" b="0" dirty="0"/>
                        </a:p>
                      </a:txBody>
                      <a:tcPr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8130">
                    <a:tc>
                      <a:txBody>
                        <a:bodyPr/>
                        <a:lstStyle/>
                        <a:p>
                          <a:endParaRPr lang="pt-BR" sz="1400" b="0" dirty="0"/>
                        </a:p>
                      </a:txBody>
                      <a:tcPr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pt-BR" sz="1400" b="0" dirty="0"/>
                        </a:p>
                      </a:txBody>
                      <a:tcPr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400" b="0" dirty="0" smtClean="0"/>
                            <a:t>Soma  =  650.427,48</a:t>
                          </a:r>
                          <a:endParaRPr lang="pt-BR" sz="1400" b="0" dirty="0"/>
                        </a:p>
                      </a:txBody>
                      <a:tcPr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78130">
                    <a:tc>
                      <a:txBody>
                        <a:bodyPr/>
                        <a:lstStyle/>
                        <a:p>
                          <a:endParaRPr lang="pt-BR" sz="1400" b="0" dirty="0"/>
                        </a:p>
                      </a:txBody>
                      <a:tcPr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pt-BR" sz="1400" b="0" dirty="0"/>
                        </a:p>
                      </a:txBody>
                      <a:tcPr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400" b="0" dirty="0" smtClean="0"/>
                            <a:t>VPL = 650.427,48 – 650.000 = 427,48</a:t>
                          </a:r>
                          <a:endParaRPr lang="pt-BR" sz="1400" b="0" dirty="0"/>
                        </a:p>
                      </a:txBody>
                      <a:tcPr marT="34290" marB="3429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ela 6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79512" y="1556792"/>
              <a:ext cx="8784975" cy="494785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448272"/>
                    <a:gridCol w="1800200"/>
                    <a:gridCol w="4536503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pt-BR" dirty="0" smtClean="0"/>
                            <a:t>Ano</a:t>
                          </a:r>
                          <a:endParaRPr lang="pt-BR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pt-BR" dirty="0" smtClean="0"/>
                            <a:t>Fluxo de caixa</a:t>
                          </a:r>
                          <a:endParaRPr lang="pt-BR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pt-BR" dirty="0" smtClean="0"/>
                            <a:t>Fluxo de caixa descontado (10%)</a:t>
                          </a:r>
                          <a:endParaRPr lang="pt-BR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pt-BR" dirty="0" smtClean="0"/>
                            <a:t>0: Investimento inicial</a:t>
                          </a:r>
                          <a:endParaRPr lang="pt-BR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pt-BR" dirty="0" smtClean="0"/>
                            <a:t>- 650.000</a:t>
                          </a:r>
                          <a:endParaRPr lang="pt-BR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pt-BR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635826">
                    <a:tc>
                      <a:txBody>
                        <a:bodyPr/>
                        <a:lstStyle/>
                        <a:p>
                          <a:r>
                            <a:rPr lang="pt-BR" b="0" baseline="0" dirty="0" smtClean="0"/>
                            <a:t>1</a:t>
                          </a:r>
                          <a:endParaRPr lang="pt-BR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pt-BR" b="0" dirty="0" smtClean="0"/>
                            <a:t>200.000</a:t>
                          </a:r>
                          <a:endParaRPr lang="pt-BR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93691" t="-122115" r="-268" b="-578846"/>
                          </a:stretch>
                        </a:blipFill>
                      </a:tcPr>
                    </a:tc>
                  </a:tr>
                  <a:tr h="910146">
                    <a:tc>
                      <a:txBody>
                        <a:bodyPr/>
                        <a:lstStyle/>
                        <a:p>
                          <a:r>
                            <a:rPr lang="pt-BR" b="0" dirty="0" smtClean="0">
                              <a:solidFill>
                                <a:schemeClr val="tx1"/>
                              </a:solidFill>
                            </a:rPr>
                            <a:t>2</a:t>
                          </a:r>
                          <a:endParaRPr lang="pt-BR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pt-BR" b="0" dirty="0" smtClean="0"/>
                            <a:t>200.000</a:t>
                          </a:r>
                          <a:endParaRPr lang="pt-BR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93691" t="-154000" r="-268" b="-301333"/>
                          </a:stretch>
                        </a:blipFill>
                      </a:tcPr>
                    </a:tc>
                  </a:tr>
                  <a:tr h="641350">
                    <a:tc>
                      <a:txBody>
                        <a:bodyPr/>
                        <a:lstStyle/>
                        <a:p>
                          <a:r>
                            <a:rPr lang="pt-BR" b="0" baseline="0" dirty="0" smtClean="0"/>
                            <a:t>3</a:t>
                          </a:r>
                          <a:endParaRPr lang="pt-BR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pt-BR" b="0" dirty="0" smtClean="0"/>
                            <a:t>350.000</a:t>
                          </a:r>
                          <a:endParaRPr lang="pt-BR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93691" t="-362857" r="-268" b="-330476"/>
                          </a:stretch>
                        </a:blipFill>
                      </a:tcPr>
                    </a:tc>
                  </a:tr>
                  <a:tr h="641350">
                    <a:tc>
                      <a:txBody>
                        <a:bodyPr/>
                        <a:lstStyle/>
                        <a:p>
                          <a:r>
                            <a:rPr lang="pt-BR" b="0" dirty="0" smtClean="0"/>
                            <a:t>4</a:t>
                          </a:r>
                          <a:endParaRPr lang="pt-BR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pt-BR" b="0" dirty="0" smtClean="0"/>
                            <a:t>50.000</a:t>
                          </a:r>
                          <a:endParaRPr lang="pt-BR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93691" t="-458491" r="-268" b="-227358"/>
                          </a:stretch>
                        </a:blipFill>
                      </a:tcPr>
                    </a:tc>
                  </a:tr>
                  <a:tr h="635826">
                    <a:tc>
                      <a:txBody>
                        <a:bodyPr/>
                        <a:lstStyle/>
                        <a:p>
                          <a:r>
                            <a:rPr lang="pt-BR" b="0" baseline="0" dirty="0" smtClean="0"/>
                            <a:t>5</a:t>
                          </a:r>
                          <a:endParaRPr lang="pt-BR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r>
                            <a:rPr lang="pt-BR" b="0" dirty="0" smtClean="0"/>
                            <a:t>10.000</a:t>
                          </a:r>
                          <a:endParaRPr lang="pt-BR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93691" t="-569231" r="-268" b="-13173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t-BR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pt-BR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b="0" dirty="0" smtClean="0"/>
                            <a:t>Soma  =  650.427,48</a:t>
                          </a:r>
                          <a:endParaRPr lang="pt-BR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pt-BR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/>
                          <a:endParaRPr lang="pt-BR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b="0" dirty="0" smtClean="0"/>
                            <a:t>VPL = 650.427,48 – 650.000 = 427,48</a:t>
                          </a:r>
                          <a:endParaRPr lang="pt-BR" b="0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686734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468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pt-BR" sz="4000" b="1" dirty="0" smtClean="0"/>
              <a:t>Exemplo 1 – resolução na HP 12C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895786"/>
            <a:ext cx="8712968" cy="194421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pt-BR" dirty="0" smtClean="0"/>
              <a:t>650.000		(CHS) (g) (PV)</a:t>
            </a:r>
          </a:p>
          <a:p>
            <a:pPr marL="0" indent="0">
              <a:buNone/>
            </a:pPr>
            <a:r>
              <a:rPr lang="pt-BR" dirty="0" smtClean="0"/>
              <a:t>200.000		(g) (PMT)</a:t>
            </a:r>
          </a:p>
          <a:p>
            <a:pPr marL="0" indent="0">
              <a:buNone/>
            </a:pPr>
            <a:r>
              <a:rPr lang="pt-BR" dirty="0" smtClean="0"/>
              <a:t>200.000		(g) (PMT)</a:t>
            </a:r>
          </a:p>
          <a:p>
            <a:pPr marL="0" indent="0">
              <a:buNone/>
            </a:pPr>
            <a:r>
              <a:rPr lang="pt-BR" dirty="0" smtClean="0"/>
              <a:t>350.000		(g) (PMT)</a:t>
            </a:r>
          </a:p>
          <a:p>
            <a:pPr marL="0" indent="0">
              <a:buNone/>
            </a:pPr>
            <a:r>
              <a:rPr lang="pt-BR" dirty="0" smtClean="0"/>
              <a:t>50.000		(g) (PMT)</a:t>
            </a:r>
          </a:p>
          <a:p>
            <a:pPr marL="0" indent="0">
              <a:buNone/>
            </a:pPr>
            <a:r>
              <a:rPr lang="pt-BR" dirty="0" smtClean="0"/>
              <a:t>10.000		(g) (PMT)</a:t>
            </a:r>
          </a:p>
          <a:p>
            <a:pPr marL="0" indent="0">
              <a:buNone/>
            </a:pPr>
            <a:r>
              <a:rPr lang="pt-BR" dirty="0" smtClean="0"/>
              <a:t>10		(i)</a:t>
            </a:r>
          </a:p>
          <a:p>
            <a:pPr marL="0" indent="0">
              <a:buNone/>
            </a:pPr>
            <a:r>
              <a:rPr lang="pt-BR" dirty="0" smtClean="0"/>
              <a:t>		(f) (PV) 	resultado no visor: 427,50	</a:t>
            </a: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/>
          </p:nvPr>
        </p:nvGraphicFramePr>
        <p:xfrm>
          <a:off x="539554" y="843558"/>
          <a:ext cx="8064894" cy="1973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1531"/>
                <a:gridCol w="2903363"/>
              </a:tblGrid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Ano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Fluxo de caixa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0: Investimento inicial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- 650.000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dirty="0" smtClean="0"/>
                        <a:t>1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200.000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dirty="0" smtClean="0"/>
                        <a:t>2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200.000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baseline="0" dirty="0" smtClean="0"/>
                        <a:t>3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350.000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dirty="0" smtClean="0"/>
                        <a:t>4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50.000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baseline="0" dirty="0" smtClean="0"/>
                        <a:t>5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10.000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72774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VPL - comentário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uma determinada taxa de desconto:</a:t>
            </a:r>
          </a:p>
          <a:p>
            <a:pPr lvl="1"/>
            <a:r>
              <a:rPr lang="pt-BR" dirty="0" smtClean="0"/>
              <a:t>Projetos com VPL &gt;= 0 serão aceitos</a:t>
            </a:r>
          </a:p>
          <a:p>
            <a:pPr lvl="1"/>
            <a:r>
              <a:rPr lang="pt-BR" dirty="0" smtClean="0"/>
              <a:t>Projetos com VPL &lt;0 serão rejeitados</a:t>
            </a:r>
          </a:p>
          <a:p>
            <a:pPr lvl="1"/>
            <a:r>
              <a:rPr lang="pt-BR" dirty="0" smtClean="0"/>
              <a:t>Para avaliação entre 2 ou mais projetos, a princípio o projeto com maior VPL é o melhor.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30179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Atividade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155575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Considerando o seguinte fluxo de caixa, e considerando uma taxa de desconto de </a:t>
            </a:r>
            <a:r>
              <a:rPr lang="pt-BR" dirty="0" smtClean="0"/>
              <a:t>12% </a:t>
            </a:r>
            <a:r>
              <a:rPr lang="pt-BR" dirty="0"/>
              <a:t>ao ano, pede-se para calcular o VPL:</a:t>
            </a:r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27</a:t>
            </a:fld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381404"/>
              </p:ext>
            </p:extLst>
          </p:nvPr>
        </p:nvGraphicFramePr>
        <p:xfrm>
          <a:off x="539554" y="2499742"/>
          <a:ext cx="8064894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1531"/>
                <a:gridCol w="2903363"/>
              </a:tblGrid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Ano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Fluxo de caixa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0: Investimento inicial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- 1.000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dirty="0" smtClean="0"/>
                        <a:t>1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2.000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dirty="0" smtClean="0"/>
                        <a:t>2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3.000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baseline="0" dirty="0" smtClean="0"/>
                        <a:t>3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3.000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dirty="0" smtClean="0"/>
                        <a:t>4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1.000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9561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Atividade - resolução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28</a:t>
            </a:fld>
            <a:endParaRPr lang="pt-BR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1</a:t>
            </a:r>
            <a:r>
              <a:rPr lang="pt-BR" dirty="0" smtClean="0"/>
              <a:t>.000	(CHS) (g) (PV)</a:t>
            </a:r>
          </a:p>
          <a:p>
            <a:pPr marL="0" indent="0">
              <a:buNone/>
            </a:pPr>
            <a:r>
              <a:rPr lang="pt-BR" dirty="0"/>
              <a:t>2</a:t>
            </a:r>
            <a:r>
              <a:rPr lang="pt-BR" dirty="0" smtClean="0"/>
              <a:t>.000	(g) (PMT)</a:t>
            </a:r>
          </a:p>
          <a:p>
            <a:pPr marL="0" indent="0">
              <a:buNone/>
            </a:pPr>
            <a:r>
              <a:rPr lang="pt-BR" dirty="0"/>
              <a:t>3</a:t>
            </a:r>
            <a:r>
              <a:rPr lang="pt-BR" dirty="0" smtClean="0"/>
              <a:t>.000	(g) (PMT)</a:t>
            </a:r>
          </a:p>
          <a:p>
            <a:pPr marL="0" indent="0">
              <a:buNone/>
            </a:pPr>
            <a:r>
              <a:rPr lang="pt-BR" dirty="0" smtClean="0"/>
              <a:t>3.000	(g) (PMT)</a:t>
            </a:r>
          </a:p>
          <a:p>
            <a:pPr marL="0" indent="0">
              <a:buNone/>
            </a:pPr>
            <a:r>
              <a:rPr lang="pt-BR" dirty="0"/>
              <a:t>1</a:t>
            </a:r>
            <a:r>
              <a:rPr lang="pt-BR" dirty="0" smtClean="0"/>
              <a:t>.000	(g) (PMT)</a:t>
            </a:r>
          </a:p>
          <a:p>
            <a:pPr marL="0" indent="0">
              <a:buNone/>
            </a:pPr>
            <a:r>
              <a:rPr lang="pt-BR" dirty="0" smtClean="0"/>
              <a:t>12		(i) </a:t>
            </a:r>
          </a:p>
          <a:p>
            <a:pPr marL="0" indent="0">
              <a:buNone/>
            </a:pPr>
            <a:r>
              <a:rPr lang="pt-BR" dirty="0" smtClean="0"/>
              <a:t>		(f) (PV) resultado no visor: 5.948,15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36375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Taxa interna de retorno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Seção 3.4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29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0537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3600" b="1" dirty="0" smtClean="0"/>
              <a:t>Taxa média de retorno </a:t>
            </a:r>
            <a:r>
              <a:rPr lang="pt-BR" sz="3600" b="1" dirty="0" smtClean="0"/>
              <a:t>(</a:t>
            </a:r>
            <a:r>
              <a:rPr lang="pt-BR" sz="3600" b="1" dirty="0" smtClean="0"/>
              <a:t>ou retorno contábil médio)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Retorno contábil médio: </a:t>
            </a:r>
            <a:r>
              <a:rPr lang="pt-BR" dirty="0" smtClean="0"/>
              <a:t>é dado pela divisão entre o lucro médio (após IR) e o valor do investimento médio de um projeto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12943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BR" sz="3600" b="1" dirty="0" smtClean="0"/>
              <a:t>Taxa interna de retorno (TIR)</a:t>
            </a:r>
            <a:endParaRPr lang="pt-BR"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pt-BR" b="1" dirty="0" smtClean="0"/>
                  <a:t>TIR: </a:t>
                </a:r>
                <a:r>
                  <a:rPr lang="pt-BR" dirty="0" smtClean="0"/>
                  <a:t>soma dos fluxos de caixas descontados a uma taxa de juros que zera o valor do investimento inicial.</a:t>
                </a:r>
              </a:p>
              <a:p>
                <a:endParaRPr lang="pt-BR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pt-BR" b="1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b="1" i="1" smtClean="0">
                              <a:latin typeface="Cambria Math"/>
                            </a:rPr>
                            <m:t>𝒊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=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pt-BR" b="1" i="1" smtClean="0">
                              <a:latin typeface="Cambria Math"/>
                            </a:rPr>
                            <m:t>𝒏</m:t>
                          </m:r>
                        </m:sup>
                        <m:e>
                          <m:f>
                            <m:fPr>
                              <m:ctrlPr>
                                <a:rPr lang="pt-BR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1" i="1" smtClean="0">
                                  <a:latin typeface="Cambria Math"/>
                                </a:rPr>
                                <m:t>𝑭𝑪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1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b="1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b="1" i="1" smtClean="0">
                                          <a:latin typeface="Cambria Math"/>
                                        </a:rPr>
                                        <m:t>𝟏</m:t>
                                      </m:r>
                                      <m:r>
                                        <a:rPr lang="pt-BR" b="1" i="1" smtClean="0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pt-BR" b="1" i="1" smtClean="0">
                                          <a:latin typeface="Cambria Math"/>
                                        </a:rPr>
                                        <m:t>𝑻𝑰𝑹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pt-BR" b="1" i="1" smtClean="0">
                                      <a:latin typeface="Cambria Math"/>
                                    </a:rPr>
                                    <m:t>𝒕</m:t>
                                  </m:r>
                                </m:sup>
                              </m:sSup>
                            </m:den>
                          </m:f>
                          <m:r>
                            <a:rPr lang="pt-BR" b="1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pt-BR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1" i="1" smtClean="0">
                                  <a:latin typeface="Cambria Math"/>
                                </a:rPr>
                                <m:t>𝑭𝑪</m:t>
                              </m:r>
                            </m:e>
                            <m:sub>
                              <m:r>
                                <a:rPr lang="pt-BR" b="1" i="1" smtClean="0"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r>
                            <a:rPr lang="pt-BR" b="1" i="1" smtClean="0">
                              <a:latin typeface="Cambria Math"/>
                            </a:rPr>
                            <m:t>=</m:t>
                          </m:r>
                          <m:r>
                            <a:rPr lang="pt-BR" b="1" i="1" smtClean="0">
                              <a:latin typeface="Cambria Math"/>
                            </a:rPr>
                            <m:t>𝟎</m:t>
                          </m:r>
                        </m:e>
                      </m:nary>
                    </m:oMath>
                  </m:oMathPara>
                </a14:m>
                <a:endParaRPr lang="pt-BR" b="1" dirty="0" smtClean="0"/>
              </a:p>
              <a:p>
                <a:pPr marL="0" indent="0">
                  <a:buNone/>
                </a:pPr>
                <a:endParaRPr lang="pt-BR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pt-BR" b="1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b="1" i="1">
                              <a:latin typeface="Cambria Math"/>
                            </a:rPr>
                            <m:t>𝒊</m:t>
                          </m:r>
                          <m:r>
                            <a:rPr lang="pt-BR" b="1" i="1">
                              <a:latin typeface="Cambria Math"/>
                            </a:rPr>
                            <m:t>=</m:t>
                          </m:r>
                          <m:r>
                            <a:rPr lang="pt-BR" b="1" i="1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pt-BR" b="1" i="1">
                              <a:latin typeface="Cambria Math"/>
                            </a:rPr>
                            <m:t>𝒏</m:t>
                          </m:r>
                        </m:sup>
                        <m:e>
                          <m:f>
                            <m:fPr>
                              <m:ctrlPr>
                                <a:rPr lang="pt-BR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1" i="1">
                                  <a:latin typeface="Cambria Math"/>
                                </a:rPr>
                                <m:t>𝑭𝑪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b="1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b="1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pt-BR" b="1" i="1">
                                          <a:latin typeface="Cambria Math"/>
                                        </a:rPr>
                                        <m:t>𝟏</m:t>
                                      </m:r>
                                      <m:r>
                                        <a:rPr lang="pt-BR" b="1" i="1">
                                          <a:latin typeface="Cambria Math"/>
                                        </a:rPr>
                                        <m:t>+</m:t>
                                      </m:r>
                                      <m:r>
                                        <a:rPr lang="pt-BR" b="1" i="1">
                                          <a:latin typeface="Cambria Math"/>
                                        </a:rPr>
                                        <m:t>𝑻𝑰𝑹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pt-BR" b="1" i="1">
                                      <a:latin typeface="Cambria Math"/>
                                    </a:rPr>
                                    <m:t>𝒕</m:t>
                                  </m:r>
                                </m:sup>
                              </m:sSup>
                            </m:den>
                          </m:f>
                          <m:r>
                            <a:rPr lang="pt-BR" b="1" i="1" smtClean="0">
                              <a:latin typeface="Cambria Math"/>
                            </a:rPr>
                            <m:t>=</m:t>
                          </m:r>
                          <m:sSub>
                            <m:sSubPr>
                              <m:ctrlPr>
                                <a:rPr lang="pt-BR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pt-BR" b="1" i="1">
                                  <a:latin typeface="Cambria Math"/>
                                </a:rPr>
                                <m:t>𝑭𝑪</m:t>
                              </m:r>
                            </m:e>
                            <m:sub>
                              <m:r>
                                <a:rPr lang="pt-BR" b="1" i="1"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pt-BR" b="1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59" t="-2156" r="-103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30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98030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 1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4256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Considerando o seguinte fluxo de caixa, pede-se para calcular a TIR:</a:t>
            </a: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858560"/>
              </p:ext>
            </p:extLst>
          </p:nvPr>
        </p:nvGraphicFramePr>
        <p:xfrm>
          <a:off x="539554" y="2427734"/>
          <a:ext cx="8064894" cy="1973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1531"/>
                <a:gridCol w="2903363"/>
              </a:tblGrid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Ano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Fluxo de caixa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0: Investimento inicial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- 650.000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dirty="0" smtClean="0"/>
                        <a:t>1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200.000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dirty="0" smtClean="0"/>
                        <a:t>2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200.000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baseline="0" dirty="0" smtClean="0"/>
                        <a:t>3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350.000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dirty="0" smtClean="0"/>
                        <a:t>4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50.000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baseline="0" dirty="0" smtClean="0"/>
                        <a:t>5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10.000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31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44360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4000" b="1" dirty="0" smtClean="0"/>
              <a:t>Exemplo 1 – resolução na HP 12C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 smtClean="0"/>
              <a:t>650.000		(CHS) (g) (PV)</a:t>
            </a:r>
          </a:p>
          <a:p>
            <a:pPr marL="0" indent="0">
              <a:buNone/>
            </a:pPr>
            <a:r>
              <a:rPr lang="pt-BR" dirty="0" smtClean="0"/>
              <a:t>200.000		(g) (PMT)</a:t>
            </a:r>
          </a:p>
          <a:p>
            <a:pPr marL="0" indent="0">
              <a:buNone/>
            </a:pPr>
            <a:r>
              <a:rPr lang="pt-BR" dirty="0" smtClean="0"/>
              <a:t>200.000		(g) (PMT)</a:t>
            </a:r>
          </a:p>
          <a:p>
            <a:pPr marL="0" indent="0">
              <a:buNone/>
            </a:pPr>
            <a:r>
              <a:rPr lang="pt-BR" dirty="0" smtClean="0"/>
              <a:t>350.000		(g) (PMT)</a:t>
            </a:r>
          </a:p>
          <a:p>
            <a:pPr marL="0" indent="0">
              <a:buNone/>
            </a:pPr>
            <a:r>
              <a:rPr lang="pt-BR" dirty="0" smtClean="0"/>
              <a:t>50.000		(g) (PMT)</a:t>
            </a:r>
          </a:p>
          <a:p>
            <a:pPr marL="0" indent="0">
              <a:buNone/>
            </a:pPr>
            <a:r>
              <a:rPr lang="pt-BR" dirty="0" smtClean="0"/>
              <a:t>10.000		(g) (PMT)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		(f) (FV) 	resultado no visor: 10,03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Ou seja, 10,03%	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32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8650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TIR - comentário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</a:p>
          <a:p>
            <a:pPr lvl="1"/>
            <a:r>
              <a:rPr lang="pt-BR" dirty="0" smtClean="0"/>
              <a:t>Aceita projeto: TIR &gt; que o custo do capital</a:t>
            </a:r>
          </a:p>
          <a:p>
            <a:pPr lvl="1"/>
            <a:r>
              <a:rPr lang="pt-BR" dirty="0" smtClean="0"/>
              <a:t>Rejeita projeto: TIR &lt; que o custo do capital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Entre dois projetos considerados, o melhor projeto a princípio será o projeto com a maior TIR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33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56689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Atividade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Considerando o seguinte fluxo de caixa</a:t>
            </a:r>
            <a:r>
              <a:rPr lang="pt-BR" dirty="0" smtClean="0"/>
              <a:t>, </a:t>
            </a:r>
            <a:r>
              <a:rPr lang="pt-BR" dirty="0"/>
              <a:t>pede-se para calcular </a:t>
            </a:r>
            <a:r>
              <a:rPr lang="pt-BR" dirty="0" smtClean="0"/>
              <a:t>a TIR: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34</a:t>
            </a:fld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/>
          </p:nvPr>
        </p:nvGraphicFramePr>
        <p:xfrm>
          <a:off x="539554" y="2625756"/>
          <a:ext cx="8064894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61531"/>
                <a:gridCol w="2903363"/>
              </a:tblGrid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Ano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Fluxo de caixa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0: Investimento inicial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- 1.000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dirty="0" smtClean="0"/>
                        <a:t>1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2.000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dirty="0" smtClean="0"/>
                        <a:t>2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3.000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baseline="0" dirty="0" smtClean="0"/>
                        <a:t>3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3.000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0" dirty="0" smtClean="0"/>
                        <a:t>4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0" dirty="0" smtClean="0"/>
                        <a:t>1.000</a:t>
                      </a:r>
                      <a:endParaRPr lang="pt-BR" sz="1400" b="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1590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Atividade - resolução</a:t>
            </a:r>
            <a:endParaRPr lang="pt-BR" b="1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35</a:t>
            </a:fld>
            <a:endParaRPr lang="pt-BR" dirty="0"/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/>
              <a:t>1</a:t>
            </a:r>
            <a:r>
              <a:rPr lang="pt-BR" dirty="0" smtClean="0"/>
              <a:t>.000	(CHS) (g) (PV)</a:t>
            </a:r>
          </a:p>
          <a:p>
            <a:pPr marL="0" indent="0">
              <a:buNone/>
            </a:pPr>
            <a:r>
              <a:rPr lang="pt-BR" dirty="0"/>
              <a:t>2</a:t>
            </a:r>
            <a:r>
              <a:rPr lang="pt-BR" dirty="0" smtClean="0"/>
              <a:t>.000	(g) (PMT)</a:t>
            </a:r>
          </a:p>
          <a:p>
            <a:pPr marL="0" indent="0">
              <a:buNone/>
            </a:pPr>
            <a:r>
              <a:rPr lang="pt-BR" dirty="0"/>
              <a:t>3</a:t>
            </a:r>
            <a:r>
              <a:rPr lang="pt-BR" dirty="0" smtClean="0"/>
              <a:t>.000	(g) (PMT)</a:t>
            </a:r>
          </a:p>
          <a:p>
            <a:pPr marL="0" indent="0">
              <a:buNone/>
            </a:pPr>
            <a:r>
              <a:rPr lang="pt-BR" dirty="0" smtClean="0"/>
              <a:t>3.000	(g) (PMT)</a:t>
            </a:r>
          </a:p>
          <a:p>
            <a:pPr marL="0" indent="0">
              <a:buNone/>
            </a:pPr>
            <a:r>
              <a:rPr lang="pt-BR" dirty="0"/>
              <a:t>1</a:t>
            </a:r>
            <a:r>
              <a:rPr lang="pt-BR" dirty="0" smtClean="0"/>
              <a:t>.000	(g) (PMT)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smtClean="0"/>
              <a:t>	</a:t>
            </a:r>
            <a:r>
              <a:rPr lang="pt-BR" smtClean="0"/>
              <a:t>(</a:t>
            </a:r>
            <a:r>
              <a:rPr lang="pt-BR" dirty="0" smtClean="0"/>
              <a:t>f) (FV) resultado no visor: 224,07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Ou seja, 224,07%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1220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Exemplo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42560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dirty="0" smtClean="0"/>
              <a:t>Um projeto de investimento apresenta as seguintes informações: Investimento inicial </a:t>
            </a:r>
            <a:r>
              <a:rPr lang="pt-BR" dirty="0"/>
              <a:t>de R$ 1.200.000,00 para compra de </a:t>
            </a:r>
            <a:r>
              <a:rPr lang="pt-BR" dirty="0" smtClean="0"/>
              <a:t>veículos </a:t>
            </a:r>
            <a:r>
              <a:rPr lang="pt-BR" dirty="0"/>
              <a:t>a serem </a:t>
            </a:r>
            <a:r>
              <a:rPr lang="pt-BR" dirty="0" smtClean="0"/>
              <a:t>utilizados na </a:t>
            </a:r>
            <a:r>
              <a:rPr lang="pt-BR" dirty="0"/>
              <a:t>limpeza </a:t>
            </a:r>
            <a:r>
              <a:rPr lang="pt-BR" dirty="0" smtClean="0"/>
              <a:t>publica; O serviço será prestado </a:t>
            </a:r>
            <a:r>
              <a:rPr lang="pt-BR" dirty="0"/>
              <a:t>por um </a:t>
            </a:r>
            <a:r>
              <a:rPr lang="pt-BR" dirty="0" smtClean="0"/>
              <a:t>período </a:t>
            </a:r>
            <a:r>
              <a:rPr lang="pt-BR" dirty="0"/>
              <a:t>de </a:t>
            </a:r>
            <a:r>
              <a:rPr lang="pt-BR" dirty="0" smtClean="0"/>
              <a:t>5 anos; Taxa de IR de 25%; Ao </a:t>
            </a:r>
            <a:r>
              <a:rPr lang="pt-BR" dirty="0"/>
              <a:t>final do </a:t>
            </a:r>
            <a:r>
              <a:rPr lang="pt-BR" dirty="0" smtClean="0"/>
              <a:t>período, </a:t>
            </a:r>
            <a:r>
              <a:rPr lang="pt-BR" dirty="0"/>
              <a:t>os </a:t>
            </a:r>
            <a:r>
              <a:rPr lang="pt-BR" dirty="0" smtClean="0"/>
              <a:t>veículos estarão inutilizados; A tabela abaixo apresenta as receitas e despesas estimadas do projeto:</a:t>
            </a:r>
            <a:endParaRPr lang="pt-BR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057356"/>
              </p:ext>
            </p:extLst>
          </p:nvPr>
        </p:nvGraphicFramePr>
        <p:xfrm>
          <a:off x="179514" y="2571750"/>
          <a:ext cx="8784974" cy="2468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4254"/>
                <a:gridCol w="1296144"/>
                <a:gridCol w="1296144"/>
                <a:gridCol w="1296144"/>
                <a:gridCol w="1296144"/>
                <a:gridCol w="1296144"/>
              </a:tblGrid>
              <a:tr h="278130"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Ano 1</a:t>
                      </a:r>
                      <a:endParaRPr lang="pt-BR" sz="1400" b="1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Ano 2</a:t>
                      </a:r>
                      <a:endParaRPr lang="pt-BR" sz="1400" b="1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Ano 3</a:t>
                      </a:r>
                      <a:endParaRPr lang="pt-BR" sz="1400" b="1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Ano 4</a:t>
                      </a:r>
                      <a:endParaRPr lang="pt-BR" sz="1400" b="1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Ano 5</a:t>
                      </a:r>
                      <a:endParaRPr lang="pt-BR" sz="1400" b="1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Receita operacional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950.000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950.000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850.000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750.000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650.000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(-) Despesas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500.000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500.000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500.000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450.000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350.000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(=) Fluxo de caixa antes do IR</a:t>
                      </a:r>
                      <a:endParaRPr lang="pt-BR" sz="1400" b="1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450.000</a:t>
                      </a:r>
                      <a:endParaRPr lang="pt-BR" sz="1400" b="1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450.000</a:t>
                      </a:r>
                      <a:endParaRPr lang="pt-BR" sz="1400" b="1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350.000</a:t>
                      </a:r>
                      <a:endParaRPr lang="pt-BR" sz="1400" b="1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300.000</a:t>
                      </a:r>
                      <a:endParaRPr lang="pt-BR" sz="1400" b="1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300.000</a:t>
                      </a:r>
                      <a:endParaRPr lang="pt-BR" sz="1400" b="1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(-) Depreciação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240.000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240.000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240.000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240.000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240.000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(=) Lucro antes do IR</a:t>
                      </a:r>
                      <a:endParaRPr lang="pt-BR" sz="1400" b="1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210.000</a:t>
                      </a:r>
                      <a:endParaRPr lang="pt-BR" sz="1400" b="1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210.000</a:t>
                      </a:r>
                      <a:endParaRPr lang="pt-BR" sz="1400" b="1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110.000</a:t>
                      </a:r>
                      <a:endParaRPr lang="pt-BR" sz="1400" b="1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60.000</a:t>
                      </a:r>
                      <a:endParaRPr lang="pt-BR" sz="1400" b="1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60.000</a:t>
                      </a:r>
                      <a:endParaRPr lang="pt-BR" sz="1400" b="1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(-)</a:t>
                      </a:r>
                      <a:r>
                        <a:rPr lang="pt-BR" sz="1400" baseline="0" dirty="0" smtClean="0"/>
                        <a:t> IR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52.500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52.500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27.500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15.000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15.000</a:t>
                      </a:r>
                      <a:endParaRPr lang="pt-BR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(=) Lucro líquido</a:t>
                      </a:r>
                      <a:endParaRPr lang="pt-BR" sz="1400" b="1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157.500</a:t>
                      </a:r>
                      <a:endParaRPr lang="pt-BR" sz="1400" b="1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157.500</a:t>
                      </a:r>
                      <a:endParaRPr lang="pt-BR" sz="1400" b="1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82.500</a:t>
                      </a:r>
                      <a:endParaRPr lang="pt-BR" sz="1400" b="1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45.000</a:t>
                      </a:r>
                      <a:endParaRPr lang="pt-BR" sz="1400" b="1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b="1" dirty="0" smtClean="0"/>
                        <a:t>45.000</a:t>
                      </a:r>
                      <a:endParaRPr lang="pt-BR" sz="1400" b="1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858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Resposta - </a:t>
            </a:r>
            <a:r>
              <a:rPr lang="pt-BR" b="1" dirty="0" smtClean="0"/>
              <a:t>depreciação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𝐷𝑒𝑝𝑟𝑒𝑐𝑖𝑎</m:t>
                      </m:r>
                      <m:r>
                        <a:rPr lang="pt-BR" b="0" i="1" smtClean="0">
                          <a:latin typeface="Cambria Math"/>
                        </a:rPr>
                        <m:t>çã</m:t>
                      </m:r>
                      <m:r>
                        <a:rPr lang="pt-BR" b="0" i="1" smtClean="0">
                          <a:latin typeface="Cambria Math"/>
                        </a:rPr>
                        <m:t>𝑜</m:t>
                      </m:r>
                      <m:r>
                        <a:rPr lang="pt-BR" b="0" i="1" smtClean="0">
                          <a:latin typeface="Cambria Math"/>
                        </a:rPr>
                        <m:t> </m:t>
                      </m:r>
                      <m:r>
                        <a:rPr lang="pt-BR" b="0" i="1" smtClean="0">
                          <a:latin typeface="Cambria Math"/>
                        </a:rPr>
                        <m:t>𝑎𝑛𝑢𝑎𝑙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𝑉𝑎𝑙𝑜𝑟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𝑑𝑜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𝑏𝑒𝑚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𝑉𝑖𝑑𝑎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 ú</m:t>
                          </m:r>
                          <m:r>
                            <a:rPr lang="pt-BR" b="0" i="1" smtClean="0">
                              <a:latin typeface="Cambria Math"/>
                            </a:rPr>
                            <m:t>𝑡𝑖𝑙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𝐷𝑒𝑝𝑟𝑒𝑐𝑖𝑎</m:t>
                      </m:r>
                      <m:r>
                        <a:rPr lang="pt-BR" i="1">
                          <a:latin typeface="Cambria Math"/>
                        </a:rPr>
                        <m:t>çã</m:t>
                      </m:r>
                      <m:r>
                        <a:rPr lang="pt-BR" i="1">
                          <a:latin typeface="Cambria Math"/>
                        </a:rPr>
                        <m:t>𝑜</m:t>
                      </m:r>
                      <m:r>
                        <a:rPr lang="pt-BR" i="1">
                          <a:latin typeface="Cambria Math"/>
                        </a:rPr>
                        <m:t> </m:t>
                      </m:r>
                      <m:r>
                        <a:rPr lang="pt-BR" i="1">
                          <a:latin typeface="Cambria Math"/>
                        </a:rPr>
                        <m:t>𝑎𝑛𝑢𝑎𝑙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1.200.000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pt-BR" b="0" i="1" smtClean="0">
                          <a:latin typeface="Cambria Math"/>
                        </a:rPr>
                        <m:t>=240.000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6248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Resposta – saldo do bem</a:t>
            </a:r>
            <a:endParaRPr lang="pt-BR" b="1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0532173"/>
              </p:ext>
            </p:extLst>
          </p:nvPr>
        </p:nvGraphicFramePr>
        <p:xfrm>
          <a:off x="385192" y="1488936"/>
          <a:ext cx="8147248" cy="19735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6812"/>
                <a:gridCol w="2036812"/>
                <a:gridCol w="2036812"/>
                <a:gridCol w="2036812"/>
              </a:tblGrid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Ano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Investimento inicial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Depreciação anual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Saldo do bem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1.200.000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1.200.000,00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2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pt-BR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240.000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960.000,00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3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pt-BR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240.000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720.000,00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4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pt-BR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240.000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480.000,00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5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pt-BR" sz="140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240.000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240.000,00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6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240.000</a:t>
                      </a:r>
                      <a:endParaRPr lang="pt-BR" sz="14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400" dirty="0" smtClean="0"/>
                        <a:t>0,00</a:t>
                      </a:r>
                      <a:endParaRPr lang="pt-BR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423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b="1" dirty="0" smtClean="0"/>
              <a:t>Resposta – calculando lucro líquido e investimento médio anual do projeto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latin typeface="Cambria Math"/>
                        </a:rPr>
                        <m:t>𝐿𝐿𝑀</m:t>
                      </m:r>
                      <m:r>
                        <a:rPr lang="pt-BR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sz="2400" b="0" i="1" smtClean="0">
                              <a:latin typeface="Cambria Math"/>
                            </a:rPr>
                            <m:t>157.500+157.500+82.500+45.000+45.000</m:t>
                          </m:r>
                        </m:num>
                        <m:den>
                          <m:r>
                            <a:rPr lang="pt-BR" sz="2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pt-BR" i="1">
                        <a:latin typeface="Cambria Math"/>
                      </a:rPr>
                      <m:t>𝐿𝐿𝑀</m:t>
                    </m:r>
                    <m:r>
                      <a:rPr lang="pt-BR" i="1">
                        <a:latin typeface="Cambria Math"/>
                      </a:rPr>
                      <m:t>=</m:t>
                    </m:r>
                  </m:oMath>
                </a14:m>
                <a:r>
                  <a:rPr lang="pt-BR" dirty="0" smtClean="0"/>
                  <a:t>97.500</a:t>
                </a:r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𝐼𝑀𝐴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pt-BR" b="0" i="1" smtClean="0">
                              <a:latin typeface="Cambria Math"/>
                            </a:rPr>
                            <m:t>1.200.000+960.000+720.000+480.000+240.000+0</m:t>
                          </m:r>
                        </m:num>
                        <m:den>
                          <m:r>
                            <a:rPr lang="pt-BR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𝐼𝑀𝐴</m:t>
                      </m:r>
                      <m:r>
                        <a:rPr lang="pt-BR" i="1">
                          <a:latin typeface="Cambria Math"/>
                        </a:rPr>
                        <m:t>=600.000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7739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Resposta – taxa média de retorno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𝑇𝑀𝑅</m:t>
                      </m:r>
                      <m:r>
                        <a:rPr lang="pt-BR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i="1">
                                  <a:latin typeface="Cambria Math"/>
                                </a:rPr>
                                <m:t>𝐿𝑢𝑐𝑟𝑜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𝑙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í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𝑞𝑢𝑖𝑑𝑜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𝑚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é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𝑑𝑖𝑜</m:t>
                              </m:r>
                            </m:num>
                            <m:den>
                              <m:r>
                                <a:rPr lang="pt-BR" i="1">
                                  <a:latin typeface="Cambria Math"/>
                                </a:rPr>
                                <m:t>𝐼𝑛𝑣𝑒𝑠𝑡𝑖𝑚𝑒𝑛𝑡𝑜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𝑚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é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𝑑𝑖𝑜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pt-BR" i="1">
                                  <a:latin typeface="Cambria Math"/>
                                </a:rPr>
                                <m:t>𝑎𝑛𝑢𝑎𝑙</m:t>
                              </m:r>
                            </m:den>
                          </m:f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∗100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/>
                        </a:rPr>
                        <m:t>𝑇𝑀𝑅</m:t>
                      </m:r>
                      <m:r>
                        <a:rPr lang="pt-BR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pt-BR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pt-BR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pt-BR" b="0" i="1" smtClean="0">
                                  <a:latin typeface="Cambria Math"/>
                                </a:rPr>
                                <m:t>97.500</m:t>
                              </m:r>
                            </m:num>
                            <m:den>
                              <m:r>
                                <a:rPr lang="pt-BR" b="0" i="1" smtClean="0">
                                  <a:latin typeface="Cambria Math"/>
                                </a:rPr>
                                <m:t>600.000</m:t>
                              </m:r>
                            </m:den>
                          </m:f>
                        </m:e>
                      </m:d>
                      <m:r>
                        <a:rPr lang="pt-BR" b="0" i="1" smtClean="0">
                          <a:latin typeface="Cambria Math"/>
                        </a:rPr>
                        <m:t>∗100</m:t>
                      </m:r>
                    </m:oMath>
                  </m:oMathPara>
                </a14:m>
                <a:endParaRPr lang="pt-BR" b="0" dirty="0" smtClean="0"/>
              </a:p>
              <a:p>
                <a:pPr marL="0" indent="0">
                  <a:buNone/>
                </a:pPr>
                <a:endParaRPr lang="pt-B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/>
                        </a:rPr>
                        <m:t>𝑇𝑀𝑅</m:t>
                      </m:r>
                      <m:r>
                        <a:rPr lang="pt-BR" b="0" i="1" smtClean="0">
                          <a:latin typeface="Cambria Math"/>
                        </a:rPr>
                        <m:t>=16,25%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4796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b="1" dirty="0" smtClean="0"/>
              <a:t>Considerações do exemplo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Investidor irá:</a:t>
            </a:r>
          </a:p>
          <a:p>
            <a:endParaRPr lang="pt-BR" dirty="0"/>
          </a:p>
          <a:p>
            <a:r>
              <a:rPr lang="pt-BR" b="1" dirty="0" smtClean="0"/>
              <a:t>REJEITAR PROJETO: </a:t>
            </a:r>
          </a:p>
          <a:p>
            <a:pPr marL="0" indent="0">
              <a:buNone/>
            </a:pPr>
            <a:r>
              <a:rPr lang="pt-BR" dirty="0" smtClean="0"/>
              <a:t>	Se taxa exigida de retorno é &gt; TMR</a:t>
            </a:r>
          </a:p>
          <a:p>
            <a:endParaRPr lang="pt-BR" dirty="0" smtClean="0"/>
          </a:p>
          <a:p>
            <a:r>
              <a:rPr lang="pt-BR" b="1" dirty="0" smtClean="0"/>
              <a:t>APROVAR PROJETO: 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Se taxa exigida de retorno é &lt;= TMR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Unidade 3 | Taxas de retornos, lucratividade e sensibilidade financeira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 Me. Diego Fernandes Emiliano Silva diegofernandes.weebly.com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56F7-D0F5-4E95-BD8D-3F763DF8CA6B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46898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2015</Words>
  <Application>Microsoft Office PowerPoint</Application>
  <PresentationFormat>Apresentação na tela (16:9)</PresentationFormat>
  <Paragraphs>479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Tema do Office</vt:lpstr>
      <vt:lpstr>Análise de Investimento e  Fontes de Financiamento</vt:lpstr>
      <vt:lpstr>Taxas médias de retorno</vt:lpstr>
      <vt:lpstr>Taxa média de retorno (ou retorno contábil médio)</vt:lpstr>
      <vt:lpstr>Exemplo</vt:lpstr>
      <vt:lpstr>Resposta - depreciação</vt:lpstr>
      <vt:lpstr>Resposta – saldo do bem</vt:lpstr>
      <vt:lpstr>Resposta – calculando lucro líquido e investimento médio anual do projeto</vt:lpstr>
      <vt:lpstr>Resposta – taxa média de retorno</vt:lpstr>
      <vt:lpstr>Considerações do exemplo</vt:lpstr>
      <vt:lpstr>Atividade</vt:lpstr>
      <vt:lpstr>Resolução da atividade</vt:lpstr>
      <vt:lpstr>Payback e retorno por períodos</vt:lpstr>
      <vt:lpstr>Payback</vt:lpstr>
      <vt:lpstr>Exemplo 1</vt:lpstr>
      <vt:lpstr>Exemplo 1 - resposta</vt:lpstr>
      <vt:lpstr>Exemplo 2 – fluxos regulares</vt:lpstr>
      <vt:lpstr>Exemplo 2 - resposta</vt:lpstr>
      <vt:lpstr>Payback</vt:lpstr>
      <vt:lpstr>Atividade</vt:lpstr>
      <vt:lpstr>Exemplo 1 - resposta</vt:lpstr>
      <vt:lpstr>Valor presente líquido</vt:lpstr>
      <vt:lpstr>Valor presente líquido (VPL)</vt:lpstr>
      <vt:lpstr>Exemplo 1</vt:lpstr>
      <vt:lpstr>Exemplo 1 - resposta</vt:lpstr>
      <vt:lpstr>Exemplo 1 – resolução na HP 12C</vt:lpstr>
      <vt:lpstr>VPL - comentário</vt:lpstr>
      <vt:lpstr>Atividade</vt:lpstr>
      <vt:lpstr>Atividade - resolução</vt:lpstr>
      <vt:lpstr>Taxa interna de retorno</vt:lpstr>
      <vt:lpstr>Taxa interna de retorno (TIR)</vt:lpstr>
      <vt:lpstr>Exemplo 1</vt:lpstr>
      <vt:lpstr>Exemplo 1 – resolução na HP 12C</vt:lpstr>
      <vt:lpstr>TIR - comentário</vt:lpstr>
      <vt:lpstr>Atividade</vt:lpstr>
      <vt:lpstr>Atividade - resolução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de Investimento e  Fontes de Financiamento</dc:title>
  <dc:creator>Diego Fernandes Emiliano Silva</dc:creator>
  <cp:lastModifiedBy>Diego Fernandes Emiliano Silva</cp:lastModifiedBy>
  <cp:revision>60</cp:revision>
  <dcterms:created xsi:type="dcterms:W3CDTF">2019-08-05T00:07:13Z</dcterms:created>
  <dcterms:modified xsi:type="dcterms:W3CDTF">2020-09-13T23:52:00Z</dcterms:modified>
</cp:coreProperties>
</file>