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Análise de Custos</a:t>
            </a:r>
            <a:endParaRPr lang="pt-BR" b="1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2 (a)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Margem de contribuição: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55435"/>
              </p:ext>
            </p:extLst>
          </p:nvPr>
        </p:nvGraphicFramePr>
        <p:xfrm>
          <a:off x="943226" y="2228821"/>
          <a:ext cx="7257548" cy="1741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965"/>
                <a:gridCol w="3004809"/>
                <a:gridCol w="1814387"/>
                <a:gridCol w="1814387"/>
              </a:tblGrid>
              <a:tr h="653207">
                <a:tc>
                  <a:txBody>
                    <a:bodyPr/>
                    <a:lstStyle/>
                    <a:p>
                      <a:endParaRPr lang="pt-BR" sz="1900" b="1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b="1" dirty="0" smtClean="0"/>
                        <a:t>Item</a:t>
                      </a:r>
                      <a:endParaRPr lang="pt-BR" sz="19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Em valores absolutos</a:t>
                      </a:r>
                      <a:endParaRPr lang="pt-BR" sz="1900" b="1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dirty="0" smtClean="0"/>
                        <a:t>Em termos percentuais</a:t>
                      </a:r>
                      <a:endParaRPr lang="pt-BR" sz="1900" b="1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endParaRPr lang="pt-BR" sz="1900" dirty="0"/>
                    </a:p>
                  </a:txBody>
                  <a:tcPr marL="72567" marR="72567" marT="36289" marB="3628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Receita unitária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$ 600,00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100 %</a:t>
                      </a:r>
                      <a:endParaRPr lang="pt-BR" sz="1900" dirty="0"/>
                    </a:p>
                  </a:txBody>
                  <a:tcPr marL="72567" marR="72567" marT="36289" marB="36289"/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(-)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Custo variável unitário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$ 200,00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33,33 %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2893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(=)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900" dirty="0" smtClean="0"/>
                        <a:t>Margem de contribuição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$ 400,00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/>
                        <a:t>66,67</a:t>
                      </a:r>
                      <a:r>
                        <a:rPr lang="pt-BR" sz="1900" baseline="0" dirty="0" smtClean="0"/>
                        <a:t> </a:t>
                      </a:r>
                      <a:r>
                        <a:rPr lang="pt-BR" sz="1900" dirty="0" smtClean="0"/>
                        <a:t>%</a:t>
                      </a:r>
                      <a:endParaRPr lang="pt-BR" sz="19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4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2 (b) 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Ponto de equilíbrio contábil (PEC) </a:t>
                </a:r>
                <a:r>
                  <a:rPr lang="pt-BR" b="1" dirty="0" smtClean="0"/>
                  <a:t>no volume de vendas</a:t>
                </a:r>
                <a:r>
                  <a:rPr lang="pt-BR" dirty="0" smtClean="0"/>
                  <a:t>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𝐹𝑖𝑥𝑜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𝑀𝐶</m:t>
                          </m:r>
                          <m:r>
                            <a:rPr lang="pt-BR" sz="1900" i="1">
                              <a:latin typeface="Cambria Math"/>
                            </a:rPr>
                            <m:t> ($)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10.000,00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400,00</m:t>
                          </m:r>
                        </m:den>
                      </m:f>
                    </m:oMath>
                  </m:oMathPara>
                </a14:m>
                <a:endParaRPr lang="pt-BR" sz="1900" b="1" dirty="0"/>
              </a:p>
              <a:p>
                <a:pPr marL="0" indent="0">
                  <a:buNone/>
                </a:pPr>
                <a:endParaRPr lang="pt-BR" sz="19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b="1" i="1">
                          <a:latin typeface="Cambria Math"/>
                        </a:rPr>
                        <m:t>𝟐𝟓</m:t>
                      </m:r>
                      <m:r>
                        <a:rPr lang="pt-BR" sz="1900" b="1" i="1">
                          <a:latin typeface="Cambria Math"/>
                        </a:rPr>
                        <m:t> </m:t>
                      </m:r>
                      <m:r>
                        <a:rPr lang="pt-BR" sz="1900" b="1" i="1">
                          <a:latin typeface="Cambria Math"/>
                        </a:rPr>
                        <m:t>𝒖𝒏𝒊𝒅𝒂𝒅𝒆𝒔</m:t>
                      </m:r>
                    </m:oMath>
                  </m:oMathPara>
                </a14:m>
                <a:endParaRPr lang="pt-BR" sz="1900" b="1" dirty="0"/>
              </a:p>
              <a:p>
                <a:pPr marL="0" indent="0">
                  <a:buNone/>
                </a:pPr>
                <a:endParaRPr lang="pt-BR" sz="1900" b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18" t="-1282" r="-23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Ponto de equilíbrio contábil (PEC) </a:t>
                </a:r>
                <a:r>
                  <a:rPr lang="pt-BR" b="1" dirty="0" smtClean="0"/>
                  <a:t>na receita:</a:t>
                </a:r>
              </a:p>
              <a:p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𝐹𝑖𝑥𝑜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𝑀𝐶</m:t>
                          </m:r>
                          <m:r>
                            <a:rPr lang="pt-BR" sz="1900" i="1">
                              <a:latin typeface="Cambria Math"/>
                            </a:rPr>
                            <m:t> (%)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10.000,00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66,67%</m:t>
                          </m:r>
                        </m:den>
                      </m:f>
                    </m:oMath>
                  </m:oMathPara>
                </a14:m>
                <a:endParaRPr lang="pt-BR" sz="1900" b="1" dirty="0"/>
              </a:p>
              <a:p>
                <a:pPr marL="0" indent="0">
                  <a:buNone/>
                </a:pPr>
                <a:endParaRPr lang="pt-BR" sz="19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b="1" i="1">
                          <a:latin typeface="Cambria Math"/>
                        </a:rPr>
                        <m:t>$ </m:t>
                      </m:r>
                      <m:r>
                        <a:rPr lang="pt-BR" sz="1900" b="1" i="1">
                          <a:latin typeface="Cambria Math"/>
                        </a:rPr>
                        <m:t>𝟏𝟓</m:t>
                      </m:r>
                      <m:r>
                        <a:rPr lang="pt-BR" sz="1900" b="1" i="1">
                          <a:latin typeface="Cambria Math"/>
                        </a:rPr>
                        <m:t>.</m:t>
                      </m:r>
                      <m:r>
                        <a:rPr lang="pt-BR" sz="1900" b="1" i="1">
                          <a:latin typeface="Cambria Math"/>
                        </a:rPr>
                        <m:t>𝟎𝟎𝟎</m:t>
                      </m:r>
                      <m:r>
                        <a:rPr lang="pt-BR" sz="1900" b="1" i="1">
                          <a:latin typeface="Cambria Math"/>
                        </a:rPr>
                        <m:t>,</m:t>
                      </m:r>
                      <m:r>
                        <a:rPr lang="pt-BR" sz="1900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sz="1900" b="1" dirty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15" t="-1282" r="-22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5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2 (c) 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049486"/>
                <a:ext cx="4038600" cy="3394472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Ponto de equilíbrio financeiro (PEF) </a:t>
                </a:r>
                <a:r>
                  <a:rPr lang="pt-BR" sz="3600" b="1" dirty="0"/>
                  <a:t>no volume de vendas</a:t>
                </a:r>
                <a:r>
                  <a:rPr lang="pt-BR" sz="3600" dirty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𝑃𝐸𝐹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1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1900" i="1">
                                  <a:latin typeface="Cambria Math"/>
                                </a:rPr>
                                <m:t>𝐺𝑎𝑠𝑡𝑜𝑠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𝑓𝑖𝑥𝑜𝑠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𝐷𝑒𝑠𝑝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𝐹𝑖𝑛𝑎𝑛𝑐𝑒𝑖𝑟𝑎𝑠</m:t>
                              </m:r>
                            </m:e>
                          </m:d>
                          <m:r>
                            <a:rPr lang="pt-BR" sz="1900" i="1">
                              <a:latin typeface="Cambria Math"/>
                            </a:rPr>
                            <m:t>−</m:t>
                          </m:r>
                          <m:r>
                            <a:rPr lang="pt-BR" sz="1900" i="1">
                              <a:latin typeface="Cambria Math"/>
                            </a:rPr>
                            <m:t>𝐷𝑒𝑝𝑟𝑒𝑐𝑖𝑎</m:t>
                          </m:r>
                          <m:r>
                            <a:rPr lang="pt-BR" sz="1900" i="1">
                              <a:latin typeface="Cambria Math"/>
                            </a:rPr>
                            <m:t>çã</m:t>
                          </m:r>
                          <m:r>
                            <a:rPr lang="pt-BR" sz="1900" i="1">
                              <a:latin typeface="Cambria Math"/>
                            </a:rPr>
                            <m:t>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𝑀𝐶</m:t>
                          </m:r>
                          <m:r>
                            <a:rPr lang="pt-BR" sz="1900" i="1">
                              <a:latin typeface="Cambria Math"/>
                            </a:rPr>
                            <m:t> ($)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2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/>
                        </a:rPr>
                        <m:t>𝑃𝐸𝐹</m:t>
                      </m:r>
                      <m:r>
                        <a:rPr lang="pt-BR" sz="3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000" i="1">
                              <a:latin typeface="Cambria Math"/>
                            </a:rPr>
                            <m:t>10.000,00−600</m:t>
                          </m:r>
                        </m:num>
                        <m:den>
                          <m:r>
                            <a:rPr lang="pt-BR" sz="3000" i="1">
                              <a:latin typeface="Cambria Math"/>
                            </a:rPr>
                            <m:t>400,00</m:t>
                          </m:r>
                        </m:den>
                      </m:f>
                    </m:oMath>
                  </m:oMathPara>
                </a14:m>
                <a:endParaRPr lang="pt-BR" sz="3000" b="1" dirty="0"/>
              </a:p>
              <a:p>
                <a:pPr marL="0" indent="0">
                  <a:buNone/>
                </a:pPr>
                <a:endParaRPr lang="pt-BR" sz="3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/>
                        </a:rPr>
                        <m:t>𝑃𝐸𝐹</m:t>
                      </m:r>
                      <m:r>
                        <a:rPr lang="pt-BR" sz="3000" i="1">
                          <a:latin typeface="Cambria Math"/>
                        </a:rPr>
                        <m:t>=</m:t>
                      </m:r>
                      <m:r>
                        <a:rPr lang="pt-BR" sz="3000" b="1" i="1">
                          <a:latin typeface="Cambria Math"/>
                        </a:rPr>
                        <m:t>𝟐𝟑</m:t>
                      </m:r>
                      <m:r>
                        <a:rPr lang="pt-BR" sz="3000" b="1" i="1">
                          <a:latin typeface="Cambria Math"/>
                        </a:rPr>
                        <m:t>,</m:t>
                      </m:r>
                      <m:r>
                        <a:rPr lang="pt-BR" sz="3000" b="1" i="1">
                          <a:latin typeface="Cambria Math"/>
                        </a:rPr>
                        <m:t>𝟓</m:t>
                      </m:r>
                      <m:r>
                        <a:rPr lang="pt-BR" sz="3000" b="1" i="1">
                          <a:latin typeface="Cambria Math"/>
                        </a:rPr>
                        <m:t> </m:t>
                      </m:r>
                      <m:r>
                        <a:rPr lang="pt-BR" sz="3000" b="1" i="1">
                          <a:latin typeface="Cambria Math"/>
                        </a:rPr>
                        <m:t>𝒖𝒏𝒊𝒅𝒂𝒅𝒆𝒔</m:t>
                      </m:r>
                    </m:oMath>
                  </m:oMathPara>
                </a14:m>
                <a:endParaRPr lang="pt-BR" sz="3000" b="1" dirty="0"/>
              </a:p>
              <a:p>
                <a:pPr marL="0" indent="0">
                  <a:buNone/>
                </a:pPr>
                <a:endParaRPr lang="pt-BR" sz="2100" b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049486"/>
                <a:ext cx="4038600" cy="3394472"/>
              </a:xfrm>
              <a:blipFill rotWithShape="1">
                <a:blip r:embed="rId2"/>
                <a:stretch>
                  <a:fillRect l="-3017" t="-3411" r="-28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049486"/>
                <a:ext cx="4038600" cy="3394472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sz="3600" dirty="0"/>
                  <a:t>Ponto de equilíbrio financeiro (PEF) </a:t>
                </a:r>
                <a:r>
                  <a:rPr lang="pt-BR" sz="3600" b="1" dirty="0"/>
                  <a:t>na receita:</a:t>
                </a:r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𝑃𝐸𝐹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sz="1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1900" i="1">
                                  <a:latin typeface="Cambria Math"/>
                                </a:rPr>
                                <m:t>𝐺𝑎𝑠𝑡𝑜𝑠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𝑓𝑖𝑥𝑜𝑠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𝐷𝑒𝑠𝑝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1900" i="1">
                                  <a:latin typeface="Cambria Math"/>
                                </a:rPr>
                                <m:t>𝐹𝑖𝑛𝑎𝑛𝑐𝑒𝑖𝑟𝑎𝑠</m:t>
                              </m:r>
                            </m:e>
                          </m:d>
                          <m:r>
                            <a:rPr lang="pt-BR" sz="1900" i="1">
                              <a:latin typeface="Cambria Math"/>
                            </a:rPr>
                            <m:t>−</m:t>
                          </m:r>
                          <m:r>
                            <a:rPr lang="pt-BR" sz="1900" i="1">
                              <a:latin typeface="Cambria Math"/>
                            </a:rPr>
                            <m:t>𝐷𝑒𝑝𝑟𝑒𝑐𝑖𝑎</m:t>
                          </m:r>
                          <m:r>
                            <a:rPr lang="pt-BR" sz="1900" i="1">
                              <a:latin typeface="Cambria Math"/>
                            </a:rPr>
                            <m:t>çã</m:t>
                          </m:r>
                          <m:r>
                            <a:rPr lang="pt-BR" sz="1900" i="1">
                              <a:latin typeface="Cambria Math"/>
                            </a:rPr>
                            <m:t>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𝑀𝐶</m:t>
                          </m:r>
                          <m:r>
                            <a:rPr lang="pt-BR" sz="1900" i="1">
                              <a:latin typeface="Cambria Math"/>
                            </a:rPr>
                            <m:t> (%)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/>
                        </a:rPr>
                        <m:t>𝑃𝐸</m:t>
                      </m:r>
                      <m:r>
                        <a:rPr lang="pt-BR" sz="3000" i="1">
                          <a:latin typeface="Cambria Math"/>
                        </a:rPr>
                        <m:t>𝐹</m:t>
                      </m:r>
                      <m:r>
                        <a:rPr lang="pt-BR" sz="3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000" i="1">
                              <a:latin typeface="Cambria Math"/>
                            </a:rPr>
                            <m:t>10.000,00</m:t>
                          </m:r>
                          <m:r>
                            <a:rPr lang="pt-BR" sz="3000" i="1">
                              <a:latin typeface="Cambria Math"/>
                            </a:rPr>
                            <m:t>−600</m:t>
                          </m:r>
                        </m:num>
                        <m:den>
                          <m:r>
                            <a:rPr lang="pt-BR" sz="3000" i="1">
                              <a:latin typeface="Cambria Math"/>
                            </a:rPr>
                            <m:t>66,67%</m:t>
                          </m:r>
                        </m:den>
                      </m:f>
                    </m:oMath>
                  </m:oMathPara>
                </a14:m>
                <a:endParaRPr lang="pt-BR" sz="3000" b="1" dirty="0"/>
              </a:p>
              <a:p>
                <a:pPr marL="0" indent="0">
                  <a:buNone/>
                </a:pPr>
                <a:endParaRPr lang="pt-BR" sz="30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3000" i="1">
                          <a:latin typeface="Cambria Math"/>
                        </a:rPr>
                        <m:t>𝑃𝐸𝐹</m:t>
                      </m:r>
                      <m:r>
                        <a:rPr lang="pt-BR" sz="3000" i="1">
                          <a:latin typeface="Cambria Math"/>
                        </a:rPr>
                        <m:t>=</m:t>
                      </m:r>
                      <m:r>
                        <a:rPr lang="pt-BR" sz="3000" b="1" i="1">
                          <a:latin typeface="Cambria Math"/>
                        </a:rPr>
                        <m:t>$ </m:t>
                      </m:r>
                      <m:r>
                        <a:rPr lang="pt-BR" sz="3000" b="1" i="1">
                          <a:latin typeface="Cambria Math"/>
                        </a:rPr>
                        <m:t>𝟏𝟒</m:t>
                      </m:r>
                      <m:r>
                        <a:rPr lang="pt-BR" sz="3000" b="1" i="1">
                          <a:latin typeface="Cambria Math"/>
                        </a:rPr>
                        <m:t>.</m:t>
                      </m:r>
                      <m:r>
                        <a:rPr lang="pt-BR" sz="3000" b="1" i="1">
                          <a:latin typeface="Cambria Math"/>
                        </a:rPr>
                        <m:t>𝟏𝟎𝟎</m:t>
                      </m:r>
                      <m:r>
                        <a:rPr lang="pt-BR" sz="3000" b="1" i="1">
                          <a:latin typeface="Cambria Math"/>
                        </a:rPr>
                        <m:t>,</m:t>
                      </m:r>
                      <m:r>
                        <a:rPr lang="pt-BR" sz="3000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sz="3000" b="1" dirty="0"/>
              </a:p>
              <a:p>
                <a:pPr marL="0" indent="0">
                  <a:buNone/>
                </a:pPr>
                <a:endParaRPr lang="pt-BR" sz="2500" b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049486"/>
                <a:ext cx="4038600" cy="3394472"/>
              </a:xfrm>
              <a:blipFill rotWithShape="1">
                <a:blip r:embed="rId3"/>
                <a:stretch>
                  <a:fillRect l="-3021" t="-3411" r="-30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257640" y="4434237"/>
            <a:ext cx="5085999" cy="5130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Gastos não desembolsáveis (como depreciação): </a:t>
            </a:r>
            <a:r>
              <a:rPr lang="pt-BR" dirty="0" smtClean="0"/>
              <a:t>diminuem o lucro mas não representam uma saída de dinheiro do caixa.</a:t>
            </a:r>
            <a:endParaRPr lang="pt-BR" dirty="0"/>
          </a:p>
        </p:txBody>
      </p:sp>
      <p:cxnSp>
        <p:nvCxnSpPr>
          <p:cNvPr id="21" name="Conector de seta reta 20"/>
          <p:cNvCxnSpPr/>
          <p:nvPr/>
        </p:nvCxnSpPr>
        <p:spPr>
          <a:xfrm>
            <a:off x="4000539" y="2643758"/>
            <a:ext cx="0" cy="17904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2 (d) 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sz="3000" dirty="0"/>
                  <a:t>Ponto de equilíbrio econômico (PEE) </a:t>
                </a:r>
                <a:r>
                  <a:rPr lang="pt-BR" sz="3000" b="1" dirty="0"/>
                  <a:t>no volume de vendas</a:t>
                </a:r>
                <a:r>
                  <a:rPr lang="pt-BR" sz="3000" dirty="0"/>
                  <a:t>: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i="1">
                          <a:latin typeface="Cambria Math"/>
                        </a:rPr>
                        <m:t>𝑃𝐸𝐸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500" i="1">
                              <a:latin typeface="Cambria Math"/>
                            </a:rPr>
                            <m:t>𝐺𝑎𝑠𝑡𝑜𝑠</m:t>
                          </m:r>
                          <m:r>
                            <a:rPr lang="pt-BR" sz="2500" i="1">
                              <a:latin typeface="Cambria Math"/>
                            </a:rPr>
                            <m:t> </m:t>
                          </m:r>
                          <m:r>
                            <a:rPr lang="pt-BR" sz="2500" i="1">
                              <a:latin typeface="Cambria Math"/>
                            </a:rPr>
                            <m:t>𝑓𝑖𝑥𝑜𝑠</m:t>
                          </m:r>
                          <m:r>
                            <a:rPr lang="pt-BR" sz="2500" i="1">
                              <a:latin typeface="Cambria Math"/>
                            </a:rPr>
                            <m:t>+</m:t>
                          </m:r>
                          <m:r>
                            <a:rPr lang="pt-BR" sz="2500" i="1">
                              <a:latin typeface="Cambria Math"/>
                            </a:rPr>
                            <m:t>𝐿𝑢𝑐𝑟𝑜</m:t>
                          </m:r>
                        </m:num>
                        <m:den>
                          <m:r>
                            <a:rPr lang="pt-BR" sz="2500" i="1">
                              <a:latin typeface="Cambria Math"/>
                            </a:rPr>
                            <m:t>𝑀𝐶</m:t>
                          </m:r>
                          <m:r>
                            <a:rPr lang="pt-BR" sz="2500" i="1">
                              <a:latin typeface="Cambria Math"/>
                            </a:rPr>
                            <m:t> ($)</m:t>
                          </m:r>
                        </m:den>
                      </m:f>
                    </m:oMath>
                  </m:oMathPara>
                </a14:m>
                <a:endParaRPr lang="pt-BR" sz="2500" dirty="0"/>
              </a:p>
              <a:p>
                <a:pPr marL="0" indent="0">
                  <a:buNone/>
                </a:pPr>
                <a:endParaRPr lang="pt-BR" sz="2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i="1">
                          <a:latin typeface="Cambria Math"/>
                        </a:rPr>
                        <m:t>𝑃𝐸𝐸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500" i="1">
                              <a:latin typeface="Cambria Math"/>
                            </a:rPr>
                            <m:t>10.000+12.000</m:t>
                          </m:r>
                        </m:num>
                        <m:den>
                          <m:r>
                            <a:rPr lang="pt-BR" sz="2500" i="1">
                              <a:latin typeface="Cambria Math"/>
                            </a:rPr>
                            <m:t>400,00</m:t>
                          </m:r>
                        </m:den>
                      </m:f>
                    </m:oMath>
                  </m:oMathPara>
                </a14:m>
                <a:endParaRPr lang="pt-BR" sz="2500" dirty="0"/>
              </a:p>
              <a:p>
                <a:pPr marL="0" indent="0">
                  <a:buNone/>
                </a:pPr>
                <a:endParaRPr lang="pt-BR" sz="2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b="1" i="1">
                          <a:latin typeface="Cambria Math"/>
                        </a:rPr>
                        <m:t>𝑷𝑬𝑬</m:t>
                      </m:r>
                      <m:r>
                        <a:rPr lang="pt-BR" sz="2500" b="1" i="1">
                          <a:latin typeface="Cambria Math"/>
                        </a:rPr>
                        <m:t>=</m:t>
                      </m:r>
                      <m:r>
                        <a:rPr lang="pt-BR" sz="2500" b="1" i="1">
                          <a:latin typeface="Cambria Math"/>
                        </a:rPr>
                        <m:t>𝟓𝟓</m:t>
                      </m:r>
                      <m:r>
                        <a:rPr lang="pt-BR" sz="2500" b="1" i="1">
                          <a:latin typeface="Cambria Math"/>
                        </a:rPr>
                        <m:t> </m:t>
                      </m:r>
                      <m:r>
                        <a:rPr lang="pt-BR" sz="2500" b="1" i="1">
                          <a:latin typeface="Cambria Math"/>
                        </a:rPr>
                        <m:t>𝒖𝒏𝒊𝒅𝒂𝒅𝒆𝒔</m:t>
                      </m:r>
                    </m:oMath>
                  </m:oMathPara>
                </a14:m>
                <a:endParaRPr lang="pt-BR" sz="25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638" t="-32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sz="3000" dirty="0"/>
                  <a:t>Ponto de equilíbrio financeiro (PEF) </a:t>
                </a:r>
                <a:r>
                  <a:rPr lang="pt-BR" sz="3000" b="1" dirty="0"/>
                  <a:t>na receita:</a:t>
                </a:r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i="1">
                          <a:latin typeface="Cambria Math"/>
                        </a:rPr>
                        <m:t>𝑃𝐸𝐸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500" i="1">
                              <a:latin typeface="Cambria Math"/>
                            </a:rPr>
                            <m:t>𝐺𝑎𝑠𝑡𝑜𝑠</m:t>
                          </m:r>
                          <m:r>
                            <a:rPr lang="pt-BR" sz="2500" i="1">
                              <a:latin typeface="Cambria Math"/>
                            </a:rPr>
                            <m:t> </m:t>
                          </m:r>
                          <m:r>
                            <a:rPr lang="pt-BR" sz="2500" i="1">
                              <a:latin typeface="Cambria Math"/>
                            </a:rPr>
                            <m:t>𝑓𝑖𝑥𝑜𝑠</m:t>
                          </m:r>
                          <m:r>
                            <a:rPr lang="pt-BR" sz="2500" i="1">
                              <a:latin typeface="Cambria Math"/>
                            </a:rPr>
                            <m:t>+</m:t>
                          </m:r>
                          <m:r>
                            <a:rPr lang="pt-BR" sz="2500" i="1">
                              <a:latin typeface="Cambria Math"/>
                            </a:rPr>
                            <m:t>𝐿𝑢𝑐𝑟𝑜</m:t>
                          </m:r>
                        </m:num>
                        <m:den>
                          <m:r>
                            <a:rPr lang="pt-BR" sz="2500" i="1">
                              <a:latin typeface="Cambria Math"/>
                            </a:rPr>
                            <m:t>𝑀𝐶</m:t>
                          </m:r>
                          <m:r>
                            <a:rPr lang="pt-BR" sz="2500" i="1">
                              <a:latin typeface="Cambria Math"/>
                            </a:rPr>
                            <m:t> (%)</m:t>
                          </m:r>
                        </m:den>
                      </m:f>
                    </m:oMath>
                  </m:oMathPara>
                </a14:m>
                <a:endParaRPr lang="pt-BR" sz="2500" dirty="0"/>
              </a:p>
              <a:p>
                <a:pPr marL="0" indent="0">
                  <a:buNone/>
                </a:pPr>
                <a:endParaRPr lang="pt-BR" sz="2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i="1">
                          <a:latin typeface="Cambria Math"/>
                        </a:rPr>
                        <m:t>𝑃𝐸</m:t>
                      </m:r>
                      <m:r>
                        <a:rPr lang="pt-BR" sz="2500" i="1">
                          <a:latin typeface="Cambria Math"/>
                        </a:rPr>
                        <m:t>𝐸</m:t>
                      </m:r>
                      <m:r>
                        <a:rPr lang="pt-BR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500" i="1">
                              <a:latin typeface="Cambria Math"/>
                            </a:rPr>
                            <m:t>10.000</m:t>
                          </m:r>
                          <m:r>
                            <a:rPr lang="pt-BR" sz="2500" i="1">
                              <a:latin typeface="Cambria Math"/>
                            </a:rPr>
                            <m:t>+12.000</m:t>
                          </m:r>
                        </m:num>
                        <m:den>
                          <m:r>
                            <a:rPr lang="pt-BR" sz="2500" i="1">
                              <a:latin typeface="Cambria Math"/>
                            </a:rPr>
                            <m:t>66,67%</m:t>
                          </m:r>
                        </m:den>
                      </m:f>
                    </m:oMath>
                  </m:oMathPara>
                </a14:m>
                <a:endParaRPr lang="pt-BR" sz="2500" b="1" dirty="0"/>
              </a:p>
              <a:p>
                <a:pPr marL="0" indent="0">
                  <a:buNone/>
                </a:pPr>
                <a:endParaRPr lang="pt-BR" sz="25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500" b="1" i="1">
                          <a:latin typeface="Cambria Math"/>
                        </a:rPr>
                        <m:t>𝑷𝑬𝑬</m:t>
                      </m:r>
                      <m:r>
                        <a:rPr lang="pt-BR" sz="2500" b="1" i="1">
                          <a:latin typeface="Cambria Math"/>
                        </a:rPr>
                        <m:t>=$ </m:t>
                      </m:r>
                      <m:r>
                        <a:rPr lang="pt-BR" sz="2500" b="1" i="1">
                          <a:latin typeface="Cambria Math"/>
                        </a:rPr>
                        <m:t>𝟑𝟑</m:t>
                      </m:r>
                      <m:r>
                        <a:rPr lang="pt-BR" sz="2500" b="1" i="1">
                          <a:latin typeface="Cambria Math"/>
                        </a:rPr>
                        <m:t>.</m:t>
                      </m:r>
                      <m:r>
                        <a:rPr lang="pt-BR" sz="2500" b="1" i="1">
                          <a:latin typeface="Cambria Math"/>
                        </a:rPr>
                        <m:t>𝟎𝟎𝟎</m:t>
                      </m:r>
                      <m:r>
                        <a:rPr lang="pt-BR" sz="2500" b="1" i="1">
                          <a:latin typeface="Cambria Math"/>
                        </a:rPr>
                        <m:t>,</m:t>
                      </m:r>
                      <m:r>
                        <a:rPr lang="pt-BR" sz="2500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pt-BR" sz="2500" b="1" dirty="0"/>
              </a:p>
              <a:p>
                <a:pPr marL="0" indent="0">
                  <a:buNone/>
                </a:pPr>
                <a:endParaRPr lang="pt-BR" sz="2500" b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635" t="-32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Considerações do exemplo 2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PONTO DE EQUILÍBRO: </a:t>
            </a:r>
            <a:r>
              <a:rPr lang="pt-BR" sz="2200" b="1" dirty="0"/>
              <a:t>RECEITAS = GASTOS (LUCRO ZERO)</a:t>
            </a:r>
          </a:p>
          <a:p>
            <a:pPr lvl="1"/>
            <a:r>
              <a:rPr lang="pt-BR" sz="1900" dirty="0"/>
              <a:t>O PEC </a:t>
            </a:r>
            <a:r>
              <a:rPr lang="pt-BR" sz="1900" dirty="0"/>
              <a:t>determina a cobertura dos gastos </a:t>
            </a:r>
            <a:r>
              <a:rPr lang="pt-BR" sz="1900" dirty="0"/>
              <a:t>fixos para </a:t>
            </a:r>
            <a:r>
              <a:rPr lang="pt-BR" sz="1900" dirty="0"/>
              <a:t>um lucro igual a “zero”.</a:t>
            </a:r>
          </a:p>
          <a:p>
            <a:pPr lvl="1"/>
            <a:r>
              <a:rPr lang="pt-BR" sz="1900" dirty="0"/>
              <a:t>O PEF </a:t>
            </a:r>
            <a:r>
              <a:rPr lang="pt-BR" sz="1900" dirty="0"/>
              <a:t>determina a cobertura dos gastos </a:t>
            </a:r>
            <a:r>
              <a:rPr lang="pt-BR" sz="1900" dirty="0"/>
              <a:t>fixos somados </a:t>
            </a:r>
            <a:r>
              <a:rPr lang="pt-BR" sz="1900" dirty="0"/>
              <a:t>às despesas financeiras, deduzido destes o valor da depreciação.</a:t>
            </a:r>
          </a:p>
          <a:p>
            <a:pPr lvl="1"/>
            <a:r>
              <a:rPr lang="pt-BR" sz="1900" dirty="0"/>
              <a:t>O PEE determina </a:t>
            </a:r>
            <a:r>
              <a:rPr lang="pt-BR" sz="1900" dirty="0"/>
              <a:t>a cobertura dos gastos totais</a:t>
            </a:r>
            <a:r>
              <a:rPr lang="pt-BR" sz="1900" dirty="0"/>
              <a:t>, somados </a:t>
            </a:r>
            <a:r>
              <a:rPr lang="pt-BR" sz="1900" dirty="0"/>
              <a:t>ao lucro objetivado pela empresa.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14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2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Uma papelaria vende calculadoras, cujo o preço de venda é de $ 800,00 por unidade. O custo variável por unidade é de $ 300,00. Sabe-se ainda que os gastos fixos da papelaria são da ordem de $ 5.000,00 por mês. Com base nos dados, determinar:</a:t>
            </a:r>
          </a:p>
          <a:p>
            <a:pPr marL="0" indent="0">
              <a:buNone/>
            </a:pPr>
            <a:endParaRPr lang="pt-BR" dirty="0" smtClean="0"/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A margem de contribuição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O ponto de equilíbrio contábil no volume de vendas e de receita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O ponto de equilíbrio econômico no volume de vendas e receita, sabendo que o dono da papelaria almeja um lucro de $ 12.000,00</a:t>
            </a:r>
          </a:p>
          <a:p>
            <a:pPr marL="317480" lvl="1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9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da atividade 1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16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340000" y="1200035"/>
            <a:ext cx="4041889" cy="952735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b="1" dirty="0"/>
              <a:t>a)</a:t>
            </a:r>
          </a:p>
          <a:p>
            <a:r>
              <a:rPr lang="pt-BR" sz="1900" dirty="0"/>
              <a:t>MC ($) = 800 – 300 = $ 500,00</a:t>
            </a:r>
          </a:p>
          <a:p>
            <a:r>
              <a:rPr lang="pt-BR" sz="1900" dirty="0"/>
              <a:t>MC (%) = 500 / 800 = 0,6250 ou 62,50%</a:t>
            </a:r>
            <a:endParaRPr lang="pt-BR" sz="19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340000" y="2457441"/>
            <a:ext cx="4456459" cy="952735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b="1" dirty="0"/>
              <a:t>b</a:t>
            </a:r>
            <a:r>
              <a:rPr lang="pt-BR" sz="1900" b="1" dirty="0"/>
              <a:t>) </a:t>
            </a:r>
          </a:p>
          <a:p>
            <a:r>
              <a:rPr lang="pt-BR" sz="1900" dirty="0"/>
              <a:t>PEC (vendas) = 5.000 / 500 = 10 unidades</a:t>
            </a:r>
          </a:p>
          <a:p>
            <a:r>
              <a:rPr lang="pt-BR" sz="1900" dirty="0"/>
              <a:t>PEC (receita) = 5.000 / 62,5% = R$ 8.000,00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40000" y="3714846"/>
            <a:ext cx="5574988" cy="952735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b="1" dirty="0"/>
              <a:t>c) </a:t>
            </a:r>
          </a:p>
          <a:p>
            <a:r>
              <a:rPr lang="pt-BR" sz="1900" dirty="0"/>
              <a:t>PEE (vendas) = (5.000 + 12.000) / 500 = 34 unidades </a:t>
            </a:r>
            <a:br>
              <a:rPr lang="pt-BR" sz="1900" dirty="0"/>
            </a:br>
            <a:r>
              <a:rPr lang="pt-BR" sz="1900" dirty="0"/>
              <a:t>PEE (receita) = (5.000 + 12.000) / 62,5% = R$ 27.200,00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3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CVL </a:t>
            </a:r>
            <a:r>
              <a:rPr lang="pt-BR" dirty="0" smtClean="0"/>
              <a:t>simples e CVL </a:t>
            </a:r>
            <a:r>
              <a:rPr lang="pt-BR" dirty="0" smtClean="0"/>
              <a:t>composto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3.2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17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2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Na seção 3.1, trabalhamos com a venda de 1 produto</a:t>
            </a:r>
          </a:p>
          <a:p>
            <a:endParaRPr lang="pt-BR" dirty="0"/>
          </a:p>
          <a:p>
            <a:r>
              <a:rPr lang="pt-BR" dirty="0" smtClean="0"/>
              <a:t>Na seção 3.2, vamos trabalhar com a venda de mais de 1 produto</a:t>
            </a:r>
          </a:p>
          <a:p>
            <a:endParaRPr lang="pt-BR" dirty="0"/>
          </a:p>
          <a:p>
            <a:r>
              <a:rPr lang="pt-BR" dirty="0" smtClean="0"/>
              <a:t>Para trabalhar com mais de 1 produto, será necessário o cálculo do </a:t>
            </a:r>
            <a:r>
              <a:rPr lang="pt-BR" b="1" dirty="0" smtClean="0"/>
              <a:t>Índice da Margem de Contribuição Ponderada (</a:t>
            </a:r>
            <a:r>
              <a:rPr lang="pt-BR" b="1" dirty="0" err="1" smtClean="0"/>
              <a:t>IMCp</a:t>
            </a:r>
            <a:r>
              <a:rPr lang="pt-BR" b="1" dirty="0" smtClean="0"/>
              <a:t>)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18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3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900" dirty="0"/>
              <a:t>Uma empresa trabalha com 3 produtos PA, PB e PC. As </a:t>
            </a:r>
            <a:r>
              <a:rPr lang="pt-BR" sz="1900" dirty="0"/>
              <a:t>receitas e custos </a:t>
            </a:r>
            <a:r>
              <a:rPr lang="pt-BR" sz="1900" dirty="0"/>
              <a:t>variáveis de </a:t>
            </a:r>
            <a:r>
              <a:rPr lang="pt-BR" sz="1900" dirty="0"/>
              <a:t>cada um dos produtos </a:t>
            </a:r>
            <a:r>
              <a:rPr lang="pt-BR" sz="1900" dirty="0"/>
              <a:t>são respectivamente</a:t>
            </a:r>
            <a:r>
              <a:rPr lang="pt-BR" sz="1900" dirty="0"/>
              <a:t>: </a:t>
            </a:r>
            <a:endParaRPr lang="pt-BR" sz="1900" dirty="0"/>
          </a:p>
          <a:p>
            <a:pPr lvl="1"/>
            <a:r>
              <a:rPr lang="pt-BR" sz="1600" dirty="0"/>
              <a:t>PA: $ 150.000,00 e 15% das receitas;</a:t>
            </a:r>
          </a:p>
          <a:p>
            <a:pPr lvl="1"/>
            <a:r>
              <a:rPr lang="pt-BR" sz="1600" dirty="0"/>
              <a:t>PB: $ 240.000,00 e 30% das receitas;</a:t>
            </a:r>
          </a:p>
          <a:p>
            <a:pPr lvl="1"/>
            <a:r>
              <a:rPr lang="pt-BR" sz="1600" dirty="0"/>
              <a:t>PC: $ 210.000,00 e 20% das receitas.</a:t>
            </a:r>
          </a:p>
          <a:p>
            <a:pPr marL="362834" lvl="1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900" dirty="0"/>
              <a:t>Sabendo </a:t>
            </a:r>
            <a:r>
              <a:rPr lang="pt-BR" sz="1900" dirty="0"/>
              <a:t>que o gasto </a:t>
            </a:r>
            <a:r>
              <a:rPr lang="pt-BR" sz="1900" dirty="0"/>
              <a:t>fixo desta empresa é de $ </a:t>
            </a:r>
            <a:r>
              <a:rPr lang="pt-BR" sz="1900" dirty="0"/>
              <a:t>180.000,00, </a:t>
            </a:r>
            <a:r>
              <a:rPr lang="pt-BR" sz="1900" dirty="0"/>
              <a:t>determinar: 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sz="1600" dirty="0" err="1"/>
              <a:t>IMCp</a:t>
            </a:r>
            <a:r>
              <a:rPr lang="pt-BR" sz="1600" dirty="0"/>
              <a:t>.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sz="1600" dirty="0"/>
              <a:t>PEC na receita.</a:t>
            </a:r>
            <a:endParaRPr lang="pt-BR" sz="1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1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custo x volume x lucro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3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3 (a)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25247"/>
              </p:ext>
            </p:extLst>
          </p:nvPr>
        </p:nvGraphicFramePr>
        <p:xfrm>
          <a:off x="171753" y="1214327"/>
          <a:ext cx="2514427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045"/>
                <a:gridCol w="1028629"/>
                <a:gridCol w="685753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Produto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Receita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%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PA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150.000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accent2"/>
                          </a:solidFill>
                        </a:rPr>
                        <a:t>25</a:t>
                      </a:r>
                      <a:endParaRPr lang="pt-BR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PB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240.000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accent2"/>
                          </a:solidFill>
                        </a:rPr>
                        <a:t>40</a:t>
                      </a:r>
                      <a:endParaRPr lang="pt-BR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PC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210.000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pt-BR" sz="13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600.000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100</a:t>
                      </a:r>
                      <a:endParaRPr lang="pt-BR" sz="1300" b="1" dirty="0"/>
                    </a:p>
                  </a:txBody>
                  <a:tcPr marL="72567" marR="72567" marT="36289" marB="3628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51903"/>
              </p:ext>
            </p:extLst>
          </p:nvPr>
        </p:nvGraphicFramePr>
        <p:xfrm>
          <a:off x="2857618" y="1211902"/>
          <a:ext cx="6096000" cy="1940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300" b="1" dirty="0" smtClean="0"/>
                        <a:t>Item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PA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%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PB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%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PC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%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/>
                        <a:t>Total</a:t>
                      </a:r>
                      <a:endParaRPr lang="pt-BR" sz="1300" b="1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Receita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150.000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240.000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210.000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600.000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9664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Custo variável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22.500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15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72.000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42.000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136.500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M.C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127.500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rgbClr val="0070C0"/>
                          </a:solidFill>
                        </a:rPr>
                        <a:t>85</a:t>
                      </a:r>
                      <a:endParaRPr lang="pt-BR" sz="1300" dirty="0">
                        <a:solidFill>
                          <a:srgbClr val="0070C0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168.000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rgbClr val="0070C0"/>
                          </a:solidFill>
                        </a:rPr>
                        <a:t>70</a:t>
                      </a:r>
                      <a:endParaRPr lang="pt-BR" sz="1300" dirty="0">
                        <a:solidFill>
                          <a:srgbClr val="0070C0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168.000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rgbClr val="0070C0"/>
                          </a:solidFill>
                        </a:rPr>
                        <a:t>80</a:t>
                      </a:r>
                      <a:endParaRPr lang="pt-BR" sz="1300" dirty="0">
                        <a:solidFill>
                          <a:srgbClr val="0070C0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463.500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Gasto fixo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180.000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pPr algn="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/>
                    </a:p>
                  </a:txBody>
                  <a:tcPr marL="72567" marR="72567" marT="36289" marB="3628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Lucro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283.500</a:t>
                      </a:r>
                      <a:endParaRPr lang="pt-BR" sz="13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800360" y="2859782"/>
                <a:ext cx="5569211" cy="16798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72567" tIns="36283" rIns="72567" bIns="36283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1300" b="1" i="1">
                          <a:latin typeface="Cambria Math"/>
                        </a:rPr>
                        <m:t>𝑰𝑴𝑪𝒑</m:t>
                      </m:r>
                      <m:r>
                        <a:rPr lang="pt-BR" sz="1300" b="1" i="1">
                          <a:latin typeface="Cambria Math"/>
                        </a:rPr>
                        <m:t> (%)=</m:t>
                      </m:r>
                      <m:nary>
                        <m:naryPr>
                          <m:chr m:val="∑"/>
                          <m:ctrlPr>
                            <a:rPr lang="pt-BR" sz="1300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1300" b="1" i="1">
                              <a:latin typeface="Cambria Math"/>
                            </a:rPr>
                            <m:t>𝒊</m:t>
                          </m:r>
                          <m:r>
                            <a:rPr lang="pt-BR" sz="1300" b="1" i="1">
                              <a:latin typeface="Cambria Math"/>
                            </a:rPr>
                            <m:t>=</m:t>
                          </m:r>
                          <m:r>
                            <a:rPr lang="pt-BR" sz="1300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sz="1300" b="1" i="1"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pt-BR" sz="13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1300" b="1" i="1">
                                  <a:latin typeface="Cambria Math"/>
                                </a:rPr>
                                <m:t>% </m:t>
                              </m:r>
                              <m:r>
                                <a:rPr lang="pt-BR" sz="1300" b="1" i="1">
                                  <a:latin typeface="Cambria Math"/>
                                </a:rPr>
                                <m:t>𝒗𝒆𝒏𝒅𝒂𝒔</m:t>
                              </m:r>
                              <m:r>
                                <a:rPr lang="pt-BR" sz="13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 % 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𝑴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t-BR" sz="1300" b="1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:endParaRPr lang="pt-BR" sz="1300" b="1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i="1">
                          <a:latin typeface="Cambria Math"/>
                        </a:rPr>
                        <m:t>𝐼𝑀𝐶𝑝</m:t>
                      </m:r>
                      <m:r>
                        <a:rPr lang="pt-BR" sz="13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1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3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0,25</m:t>
                          </m:r>
                          <m:r>
                            <a:rPr lang="pt-BR" sz="13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sz="13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0,85</m:t>
                          </m:r>
                        </m:e>
                      </m:d>
                      <m:r>
                        <a:rPr lang="pt-BR" sz="13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1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3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0,40</m:t>
                          </m:r>
                          <m:r>
                            <a:rPr lang="pt-BR" sz="13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sz="13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0,70</m:t>
                          </m:r>
                        </m:e>
                      </m:d>
                      <m:r>
                        <a:rPr lang="pt-BR" sz="13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1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3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0,35</m:t>
                          </m:r>
                          <m:r>
                            <a:rPr lang="pt-BR" sz="13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pt-BR" sz="1300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0,80</m:t>
                          </m:r>
                        </m:e>
                      </m:d>
                    </m:oMath>
                  </m:oMathPara>
                </a14:m>
                <a:endParaRPr lang="pt-BR" sz="1300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i="1">
                          <a:latin typeface="Cambria Math"/>
                        </a:rPr>
                        <m:t>𝐼𝑀𝐶𝑝</m:t>
                      </m:r>
                      <m:r>
                        <a:rPr lang="pt-BR" sz="1300" i="1">
                          <a:latin typeface="Cambria Math"/>
                        </a:rPr>
                        <m:t>=0,2125+0,2800+0,2800</m:t>
                      </m:r>
                    </m:oMath>
                  </m:oMathPara>
                </a14:m>
                <a:endParaRPr lang="pt-BR" sz="1300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b="1" i="1">
                          <a:latin typeface="Cambria Math"/>
                        </a:rPr>
                        <m:t>𝑰𝑴𝑪𝒑</m:t>
                      </m:r>
                      <m:r>
                        <a:rPr lang="pt-BR" sz="1300" b="1" i="1">
                          <a:latin typeface="Cambria Math"/>
                        </a:rPr>
                        <m:t>=</m:t>
                      </m:r>
                      <m:r>
                        <a:rPr lang="pt-BR" sz="1300" b="1" i="1">
                          <a:latin typeface="Cambria Math"/>
                        </a:rPr>
                        <m:t>𝟎</m:t>
                      </m:r>
                      <m:r>
                        <a:rPr lang="pt-BR" sz="1300" b="1" i="1">
                          <a:latin typeface="Cambria Math"/>
                        </a:rPr>
                        <m:t>,</m:t>
                      </m:r>
                      <m:r>
                        <a:rPr lang="pt-BR" sz="1300" b="1" i="1">
                          <a:latin typeface="Cambria Math"/>
                        </a:rPr>
                        <m:t>𝟕𝟕𝟐𝟓</m:t>
                      </m:r>
                      <m:r>
                        <a:rPr lang="pt-BR" sz="1300" b="1" i="1">
                          <a:latin typeface="Cambria Math"/>
                        </a:rPr>
                        <m:t> </m:t>
                      </m:r>
                      <m:r>
                        <a:rPr lang="pt-BR" sz="1300" b="1" i="1">
                          <a:latin typeface="Cambria Math"/>
                        </a:rPr>
                        <m:t>𝒐𝒖</m:t>
                      </m:r>
                      <m:r>
                        <a:rPr lang="pt-BR" sz="1300" b="1" i="1">
                          <a:latin typeface="Cambria Math"/>
                        </a:rPr>
                        <m:t> </m:t>
                      </m:r>
                      <m:r>
                        <a:rPr lang="pt-BR" sz="1300" b="1" i="1">
                          <a:latin typeface="Cambria Math"/>
                        </a:rPr>
                        <m:t>𝟕𝟕</m:t>
                      </m:r>
                      <m:r>
                        <a:rPr lang="pt-BR" sz="1300" b="1" i="1">
                          <a:latin typeface="Cambria Math"/>
                        </a:rPr>
                        <m:t>,</m:t>
                      </m:r>
                      <m:r>
                        <a:rPr lang="pt-BR" sz="1300" b="1" i="1">
                          <a:latin typeface="Cambria Math"/>
                        </a:rPr>
                        <m:t>𝟐𝟓</m:t>
                      </m:r>
                      <m:r>
                        <a:rPr lang="pt-BR" sz="1300" b="1" i="1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sz="1300" b="1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60" y="2859782"/>
                <a:ext cx="5569211" cy="1679857"/>
              </a:xfrm>
              <a:prstGeom prst="rect">
                <a:avLst/>
              </a:prstGeom>
              <a:blipFill rotWithShape="1">
                <a:blip r:embed="rId2"/>
                <a:stretch>
                  <a:fillRect b="-3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3 (b)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b="1" dirty="0" smtClean="0">
                    <a:latin typeface="Cambria Math"/>
                  </a:rPr>
                  <a:t>PEC (receita)</a:t>
                </a:r>
              </a:p>
              <a:p>
                <a:pPr marL="0" indent="0">
                  <a:buNone/>
                </a:pPr>
                <a:endParaRPr lang="pt-BR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𝑓𝑖𝑥𝑜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𝐼𝑀𝐶𝑝</m:t>
                          </m:r>
                          <m:r>
                            <a:rPr lang="pt-BR" sz="1900" i="1">
                              <a:latin typeface="Cambria Math"/>
                            </a:rPr>
                            <m:t> (%)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180.000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77,25%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b="1" i="1">
                          <a:latin typeface="Cambria Math"/>
                        </a:rPr>
                        <m:t>𝑷𝑬𝑪</m:t>
                      </m:r>
                      <m:r>
                        <a:rPr lang="pt-BR" sz="1900" b="1" i="1">
                          <a:latin typeface="Cambria Math"/>
                        </a:rPr>
                        <m:t>= $ </m:t>
                      </m:r>
                      <m:r>
                        <a:rPr lang="pt-BR" sz="1900" b="1" i="1">
                          <a:latin typeface="Cambria Math"/>
                        </a:rPr>
                        <m:t>𝟐𝟑𝟑</m:t>
                      </m:r>
                      <m:r>
                        <a:rPr lang="pt-BR" sz="1900" b="1" i="1">
                          <a:latin typeface="Cambria Math"/>
                        </a:rPr>
                        <m:t>.</m:t>
                      </m:r>
                      <m:r>
                        <a:rPr lang="pt-BR" sz="1900" b="1" i="1">
                          <a:latin typeface="Cambria Math"/>
                        </a:rPr>
                        <m:t>𝟎𝟎𝟗</m:t>
                      </m:r>
                      <m:r>
                        <a:rPr lang="pt-BR" sz="1900" b="1" i="1">
                          <a:latin typeface="Cambria Math"/>
                        </a:rPr>
                        <m:t>,</m:t>
                      </m:r>
                      <m:r>
                        <a:rPr lang="pt-BR" sz="1900" b="1" i="1">
                          <a:latin typeface="Cambria Math"/>
                        </a:rPr>
                        <m:t>𝟕𝟏</m:t>
                      </m:r>
                    </m:oMath>
                  </m:oMathPara>
                </a14:m>
                <a:endParaRPr lang="pt-BR" sz="19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29" t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21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0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/>
              <a:t>Uma empresa oferece dois </a:t>
            </a:r>
            <a:r>
              <a:rPr lang="pt-BR" sz="1600" dirty="0"/>
              <a:t>tipos de </a:t>
            </a:r>
            <a:r>
              <a:rPr lang="pt-BR" sz="1600" dirty="0"/>
              <a:t>serviços: </a:t>
            </a:r>
            <a:r>
              <a:rPr lang="pt-BR" sz="1600" dirty="0"/>
              <a:t>auditoria e consultoria. O </a:t>
            </a:r>
            <a:r>
              <a:rPr lang="pt-BR" sz="1600" dirty="0"/>
              <a:t>preço estabelecido </a:t>
            </a:r>
            <a:r>
              <a:rPr lang="pt-BR" sz="1600" dirty="0"/>
              <a:t>aos clientes é por </a:t>
            </a:r>
            <a:r>
              <a:rPr lang="pt-BR" sz="1600" dirty="0"/>
              <a:t>hora-técnica (</a:t>
            </a:r>
            <a:r>
              <a:rPr lang="pt-BR" sz="1600" dirty="0" err="1"/>
              <a:t>ht</a:t>
            </a:r>
            <a:r>
              <a:rPr lang="pt-BR" sz="1600" dirty="0"/>
              <a:t>), sendo: Auditoria: R</a:t>
            </a:r>
            <a:r>
              <a:rPr lang="pt-BR" sz="1600" dirty="0"/>
              <a:t>$ </a:t>
            </a:r>
            <a:r>
              <a:rPr lang="pt-BR" sz="1600" dirty="0"/>
              <a:t>120,00/</a:t>
            </a:r>
            <a:r>
              <a:rPr lang="pt-BR" sz="1600" dirty="0" err="1"/>
              <a:t>ht</a:t>
            </a:r>
            <a:r>
              <a:rPr lang="pt-BR" sz="1600" dirty="0"/>
              <a:t>; Consultoria: R$ 150,00/</a:t>
            </a:r>
            <a:r>
              <a:rPr lang="pt-BR" sz="1600" dirty="0" err="1"/>
              <a:t>ht</a:t>
            </a:r>
            <a:r>
              <a:rPr lang="pt-BR" sz="1600" dirty="0"/>
              <a:t>.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Os gastos fixos do escritório para o período foram de R$ 220.000,00 </a:t>
            </a:r>
            <a:r>
              <a:rPr lang="pt-BR" sz="1600" dirty="0"/>
              <a:t>, e os custos variáveis e o tempo disponível para cada atividade são de: Auditoria: R</a:t>
            </a:r>
            <a:r>
              <a:rPr lang="pt-BR" sz="1600" dirty="0"/>
              <a:t>$ </a:t>
            </a:r>
            <a:r>
              <a:rPr lang="pt-BR" sz="1600" dirty="0"/>
              <a:t>48,00/</a:t>
            </a:r>
            <a:r>
              <a:rPr lang="pt-BR" sz="1600" dirty="0" err="1"/>
              <a:t>ht</a:t>
            </a:r>
            <a:r>
              <a:rPr lang="pt-BR" sz="1600" dirty="0"/>
              <a:t> e 60% das horas disponíveis; Consultoria: R</a:t>
            </a:r>
            <a:r>
              <a:rPr lang="pt-BR" sz="1600" dirty="0"/>
              <a:t>$ </a:t>
            </a:r>
            <a:r>
              <a:rPr lang="pt-BR" sz="1600" dirty="0"/>
              <a:t>45,00/</a:t>
            </a:r>
            <a:r>
              <a:rPr lang="pt-BR" sz="1600" dirty="0" err="1"/>
              <a:t>ht</a:t>
            </a:r>
            <a:r>
              <a:rPr lang="pt-BR" sz="1600" dirty="0"/>
              <a:t> 	e 40% das horas disponíveis.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/>
              <a:t>Com base nos dados, determinar:</a:t>
            </a:r>
          </a:p>
          <a:p>
            <a:pPr marL="725668" lvl="1" indent="-362834">
              <a:buAutoNum type="alphaLcParenR"/>
            </a:pPr>
            <a:r>
              <a:rPr lang="pt-BR" sz="1400" dirty="0" err="1"/>
              <a:t>IMCp</a:t>
            </a:r>
            <a:r>
              <a:rPr lang="pt-BR" sz="1400" dirty="0"/>
              <a:t>;</a:t>
            </a:r>
          </a:p>
          <a:p>
            <a:pPr marL="725668" lvl="1" indent="-362834">
              <a:buAutoNum type="alphaLcParenR"/>
            </a:pPr>
            <a:r>
              <a:rPr lang="pt-BR" sz="1400" dirty="0"/>
              <a:t>PEC no volume de vendas;</a:t>
            </a:r>
          </a:p>
          <a:p>
            <a:pPr marL="725668" lvl="1" indent="-362834">
              <a:buAutoNum type="alphaLcParenR"/>
            </a:pPr>
            <a:r>
              <a:rPr lang="pt-BR" sz="1400" dirty="0"/>
              <a:t>PEE no </a:t>
            </a:r>
            <a:r>
              <a:rPr lang="pt-BR" sz="1400" dirty="0"/>
              <a:t>volume de vendas, para </a:t>
            </a:r>
            <a:r>
              <a:rPr lang="pt-BR" sz="1400" dirty="0"/>
              <a:t>um lucro </a:t>
            </a:r>
            <a:r>
              <a:rPr lang="pt-BR" sz="1400" dirty="0"/>
              <a:t>de R$ 300.000,00; </a:t>
            </a:r>
            <a:endParaRPr lang="pt-BR" sz="1400" dirty="0"/>
          </a:p>
          <a:p>
            <a:pPr marL="725668" lvl="1" indent="-362834">
              <a:buAutoNum type="alphaLcParenR"/>
            </a:pPr>
            <a:r>
              <a:rPr lang="pt-BR" sz="1400" dirty="0"/>
              <a:t>PEE </a:t>
            </a:r>
            <a:r>
              <a:rPr lang="pt-BR" sz="1400" dirty="0"/>
              <a:t>no </a:t>
            </a:r>
            <a:r>
              <a:rPr lang="pt-BR" sz="1400" dirty="0"/>
              <a:t>volume de </a:t>
            </a:r>
            <a:r>
              <a:rPr lang="pt-BR" sz="1400" dirty="0"/>
              <a:t>vendas para um lucro de R$ 300.000,00, sabendo que o </a:t>
            </a:r>
            <a:r>
              <a:rPr lang="pt-BR" sz="1400" dirty="0" err="1"/>
              <a:t>IMCp</a:t>
            </a:r>
            <a:r>
              <a:rPr lang="pt-BR" sz="1400" dirty="0"/>
              <a:t> </a:t>
            </a:r>
            <a:r>
              <a:rPr lang="pt-BR" sz="1400" dirty="0"/>
              <a:t>terá uma </a:t>
            </a:r>
            <a:r>
              <a:rPr lang="pt-BR" sz="1400" dirty="0"/>
              <a:t>redução de 15% em seu valor absoluto.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</a:t>
            </a:r>
            <a:r>
              <a:rPr lang="pt-BR" b="1" dirty="0" smtClean="0"/>
              <a:t>do exemplo 4 (a)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041896"/>
              </p:ext>
            </p:extLst>
          </p:nvPr>
        </p:nvGraphicFramePr>
        <p:xfrm>
          <a:off x="1743270" y="1222900"/>
          <a:ext cx="5657460" cy="117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1492"/>
                <a:gridCol w="1131492"/>
                <a:gridCol w="1131492"/>
                <a:gridCol w="1131492"/>
                <a:gridCol w="1131492"/>
              </a:tblGrid>
              <a:tr h="29434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Item</a:t>
                      </a:r>
                      <a:endParaRPr lang="pt-BR" sz="14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Auditoria</a:t>
                      </a:r>
                      <a:endParaRPr lang="pt-BR" sz="14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%</a:t>
                      </a:r>
                      <a:endParaRPr lang="pt-BR" sz="14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Consultoria</a:t>
                      </a:r>
                      <a:endParaRPr lang="pt-BR" sz="1400" b="1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%</a:t>
                      </a:r>
                      <a:endParaRPr lang="pt-BR" sz="1400" b="1" dirty="0"/>
                    </a:p>
                  </a:txBody>
                  <a:tcPr marL="72567" marR="72567" marT="36289" marB="3628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120,00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150,00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CV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48,00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45,00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M.C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72,00</a:t>
                      </a:r>
                      <a:endParaRPr lang="pt-BR" sz="1400" dirty="0"/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105,00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567" marR="72567" marT="36289" marB="36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3714809" y="2859782"/>
                <a:ext cx="3657348" cy="16798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72567" tIns="36283" rIns="72567" bIns="36283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1300" b="1" i="1">
                          <a:latin typeface="Cambria Math"/>
                        </a:rPr>
                        <m:t>𝑰𝑴𝑪𝒑</m:t>
                      </m:r>
                      <m:r>
                        <a:rPr lang="pt-BR" sz="1300" b="1" i="1">
                          <a:latin typeface="Cambria Math"/>
                        </a:rPr>
                        <m:t> ($)=</m:t>
                      </m:r>
                      <m:nary>
                        <m:naryPr>
                          <m:chr m:val="∑"/>
                          <m:ctrlPr>
                            <a:rPr lang="pt-BR" sz="1300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1300" b="1" i="1">
                              <a:latin typeface="Cambria Math"/>
                            </a:rPr>
                            <m:t>𝒊</m:t>
                          </m:r>
                          <m:r>
                            <a:rPr lang="pt-BR" sz="1300" b="1" i="1">
                              <a:latin typeface="Cambria Math"/>
                            </a:rPr>
                            <m:t>=</m:t>
                          </m:r>
                          <m:r>
                            <a:rPr lang="pt-BR" sz="1300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sz="1300" b="1" i="1"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pt-BR" sz="13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1300" b="1" i="1">
                                  <a:latin typeface="Cambria Math"/>
                                </a:rPr>
                                <m:t>% </m:t>
                              </m:r>
                              <m:r>
                                <a:rPr lang="pt-BR" sz="1300" b="1" i="1">
                                  <a:latin typeface="Cambria Math"/>
                                </a:rPr>
                                <m:t>𝒗𝒆𝒏𝒅𝒂𝒔</m:t>
                              </m:r>
                              <m:r>
                                <a:rPr lang="pt-BR" sz="1300" b="1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$ 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𝑴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𝑪</m:t>
                              </m:r>
                              <m:r>
                                <a:rPr lang="pt-BR" sz="1300" b="1" i="1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t-BR" sz="1300" b="1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:endParaRPr lang="pt-BR" sz="1300" b="1" i="1" dirty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i="1">
                          <a:latin typeface="Cambria Math"/>
                        </a:rPr>
                        <m:t>𝐼𝑀𝐶𝑝</m:t>
                      </m:r>
                      <m:r>
                        <a:rPr lang="pt-BR" sz="13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1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300" i="1">
                              <a:latin typeface="Cambria Math"/>
                            </a:rPr>
                            <m:t>0,60</m:t>
                          </m:r>
                          <m:r>
                            <a:rPr lang="pt-BR" sz="1300" i="1">
                              <a:latin typeface="Cambria Math"/>
                              <a:ea typeface="Cambria Math"/>
                            </a:rPr>
                            <m:t>×72,00</m:t>
                          </m:r>
                        </m:e>
                      </m:d>
                      <m:r>
                        <a:rPr lang="pt-BR" sz="13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13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1300" i="1">
                              <a:latin typeface="Cambria Math"/>
                            </a:rPr>
                            <m:t>0,40</m:t>
                          </m:r>
                          <m:r>
                            <a:rPr lang="pt-BR" sz="1300" i="1">
                              <a:latin typeface="Cambria Math"/>
                              <a:ea typeface="Cambria Math"/>
                            </a:rPr>
                            <m:t>×105,00</m:t>
                          </m:r>
                        </m:e>
                      </m:d>
                    </m:oMath>
                  </m:oMathPara>
                </a14:m>
                <a:endParaRPr lang="pt-BR" sz="1300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i="1">
                          <a:latin typeface="Cambria Math"/>
                        </a:rPr>
                        <m:t>𝐼𝑀𝐶𝑝</m:t>
                      </m:r>
                      <m:r>
                        <a:rPr lang="pt-BR" sz="1300" i="1">
                          <a:latin typeface="Cambria Math"/>
                        </a:rPr>
                        <m:t>=43,20+42,00</m:t>
                      </m:r>
                    </m:oMath>
                  </m:oMathPara>
                </a14:m>
                <a:endParaRPr lang="pt-BR" sz="1300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300" b="1" i="1">
                          <a:latin typeface="Cambria Math"/>
                        </a:rPr>
                        <m:t>𝑰𝑴𝑪𝒑</m:t>
                      </m:r>
                      <m:r>
                        <a:rPr lang="pt-BR" sz="1300" b="1" i="1">
                          <a:latin typeface="Cambria Math"/>
                        </a:rPr>
                        <m:t>=$ </m:t>
                      </m:r>
                      <m:r>
                        <a:rPr lang="pt-BR" sz="1300" b="1" i="1">
                          <a:latin typeface="Cambria Math"/>
                        </a:rPr>
                        <m:t>𝟖𝟓</m:t>
                      </m:r>
                      <m:r>
                        <a:rPr lang="pt-BR" sz="1300" b="1" i="1">
                          <a:latin typeface="Cambria Math"/>
                        </a:rPr>
                        <m:t>,</m:t>
                      </m:r>
                      <m:r>
                        <a:rPr lang="pt-BR" sz="1300" b="1" i="1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pt-BR" sz="1300" b="1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809" y="2859782"/>
                <a:ext cx="3657348" cy="1679857"/>
              </a:xfrm>
              <a:prstGeom prst="rect">
                <a:avLst/>
              </a:prstGeom>
              <a:blipFill rotWithShape="1">
                <a:blip r:embed="rId2"/>
                <a:stretch>
                  <a:fillRect b="-3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801412" y="3219822"/>
            <a:ext cx="2114404" cy="952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567" tIns="36283" rIns="72567" bIns="36283" rtlCol="0">
            <a:spAutoFit/>
          </a:bodyPr>
          <a:lstStyle/>
          <a:p>
            <a:r>
              <a:rPr lang="pt-BR" dirty="0" smtClean="0"/>
              <a:t>Enunciado menciona que serviço/vendas são de:</a:t>
            </a:r>
          </a:p>
          <a:p>
            <a:pPr marL="226771" indent="-226771">
              <a:buFont typeface="Arial" panose="020B0604020202020204" pitchFamily="34" charset="0"/>
              <a:buChar char="•"/>
            </a:pPr>
            <a:r>
              <a:rPr lang="pt-BR" dirty="0" smtClean="0"/>
              <a:t>60% (auditoria)</a:t>
            </a:r>
          </a:p>
          <a:p>
            <a:pPr marL="226771" indent="-226771">
              <a:buFont typeface="Arial" panose="020B0604020202020204" pitchFamily="34" charset="0"/>
              <a:buChar char="•"/>
            </a:pPr>
            <a:r>
              <a:rPr lang="pt-BR" dirty="0" smtClean="0"/>
              <a:t>40% (consultoria)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1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4 (b)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b="1" dirty="0" smtClean="0">
                    <a:latin typeface="Cambria Math"/>
                  </a:rPr>
                  <a:t>PEC (volume de vendas)</a:t>
                </a:r>
              </a:p>
              <a:p>
                <a:pPr marL="0" indent="0">
                  <a:buNone/>
                </a:pPr>
                <a:endParaRPr lang="pt-BR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𝑓𝑖𝑥𝑜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𝐼𝑀𝐶𝑝</m:t>
                          </m:r>
                          <m:r>
                            <a:rPr lang="pt-BR" sz="1900" i="1">
                              <a:latin typeface="Cambria Math"/>
                            </a:rPr>
                            <m:t> ($)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220.000,00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85,20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900" b="1" i="1">
                        <a:latin typeface="Cambria Math"/>
                      </a:rPr>
                      <m:t>𝑷𝑬𝑪</m:t>
                    </m:r>
                    <m:r>
                      <a:rPr lang="pt-BR" sz="1900" b="1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1900" b="1" i="1">
                        <a:latin typeface="Cambria Math"/>
                      </a:rPr>
                      <m:t>𝟐</m:t>
                    </m:r>
                    <m:r>
                      <a:rPr lang="pt-BR" sz="1900" b="1" i="1">
                        <a:latin typeface="Cambria Math"/>
                      </a:rPr>
                      <m:t>.</m:t>
                    </m:r>
                    <m:r>
                      <a:rPr lang="pt-BR" sz="1900" b="1" i="1">
                        <a:latin typeface="Cambria Math"/>
                      </a:rPr>
                      <m:t>𝟓𝟖𝟐</m:t>
                    </m:r>
                    <m:r>
                      <a:rPr lang="pt-BR" sz="1900" b="1" i="1">
                        <a:latin typeface="Cambria Math"/>
                      </a:rPr>
                      <m:t>,</m:t>
                    </m:r>
                    <m:r>
                      <a:rPr lang="pt-BR" sz="1900" b="1" i="1">
                        <a:latin typeface="Cambria Math"/>
                      </a:rPr>
                      <m:t>𝟏𝟔</m:t>
                    </m:r>
                  </m:oMath>
                </a14:m>
                <a:r>
                  <a:rPr lang="pt-BR" sz="1900" b="1" dirty="0"/>
                  <a:t> horas-técnicas</a:t>
                </a:r>
                <a:endParaRPr lang="pt-BR" sz="19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29" t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24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4 (c)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b="1" dirty="0" smtClean="0">
                    <a:latin typeface="Cambria Math"/>
                  </a:rPr>
                  <a:t>PEE (volume de vendas)</a:t>
                </a:r>
              </a:p>
              <a:p>
                <a:pPr marL="0" indent="0">
                  <a:buNone/>
                </a:pPr>
                <a:endParaRPr lang="pt-BR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𝑃𝐸𝐸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𝑓𝑖𝑥𝑜</m:t>
                          </m:r>
                          <m:r>
                            <a:rPr lang="pt-BR" sz="1900" i="1">
                              <a:latin typeface="Cambria Math"/>
                            </a:rPr>
                            <m:t>+</m:t>
                          </m:r>
                          <m:r>
                            <a:rPr lang="pt-BR" sz="1900" i="1">
                              <a:latin typeface="Cambria Math"/>
                            </a:rPr>
                            <m:t>𝐿𝑢𝑐𝑟𝑜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𝐼𝑀𝐶𝑝</m:t>
                          </m:r>
                          <m:r>
                            <a:rPr lang="pt-BR" sz="1900" i="1">
                              <a:latin typeface="Cambria Math"/>
                            </a:rPr>
                            <m:t> ($)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𝑃𝐸𝐶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220.000,00+300.000,00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85,20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900" b="1" i="1">
                        <a:latin typeface="Cambria Math"/>
                      </a:rPr>
                      <m:t>𝑷𝑬𝑪</m:t>
                    </m:r>
                    <m:r>
                      <a:rPr lang="pt-BR" sz="1900" b="1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1900" b="1" i="1">
                        <a:latin typeface="Cambria Math"/>
                        <a:ea typeface="Cambria Math"/>
                      </a:rPr>
                      <m:t>𝟔</m:t>
                    </m:r>
                    <m:r>
                      <a:rPr lang="pt-BR" sz="1900" b="1" i="1">
                        <a:latin typeface="Cambria Math"/>
                      </a:rPr>
                      <m:t>.</m:t>
                    </m:r>
                    <m:r>
                      <a:rPr lang="pt-BR" sz="1900" b="1" i="1">
                        <a:latin typeface="Cambria Math"/>
                      </a:rPr>
                      <m:t>𝟏𝟎𝟑</m:t>
                    </m:r>
                    <m:r>
                      <a:rPr lang="pt-BR" sz="1900" b="1" i="1">
                        <a:latin typeface="Cambria Math"/>
                      </a:rPr>
                      <m:t>,</m:t>
                    </m:r>
                    <m:r>
                      <a:rPr lang="pt-BR" sz="1900" b="1" i="1">
                        <a:latin typeface="Cambria Math"/>
                      </a:rPr>
                      <m:t>𝟐𝟗</m:t>
                    </m:r>
                  </m:oMath>
                </a14:m>
                <a:r>
                  <a:rPr lang="pt-BR" sz="1900" b="1" dirty="0"/>
                  <a:t> horas-técnicas</a:t>
                </a:r>
                <a:endParaRPr lang="pt-BR" sz="19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29" t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25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7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4 (d)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b="1" dirty="0" smtClean="0">
                    <a:latin typeface="Cambria Math"/>
                  </a:rPr>
                  <a:t>PEE (volume de vendas)</a:t>
                </a:r>
              </a:p>
              <a:p>
                <a:pPr marL="0" indent="0">
                  <a:buNone/>
                </a:pPr>
                <a:endParaRPr lang="pt-BR" b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𝑃𝐸𝐸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𝐺𝑎𝑠𝑡𝑜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r>
                            <a:rPr lang="pt-BR" sz="1900" i="1">
                              <a:latin typeface="Cambria Math"/>
                            </a:rPr>
                            <m:t>𝑓𝑖𝑥𝑜</m:t>
                          </m:r>
                          <m:r>
                            <a:rPr lang="pt-BR" sz="1900" i="1">
                              <a:latin typeface="Cambria Math"/>
                            </a:rPr>
                            <m:t>+</m:t>
                          </m:r>
                          <m:r>
                            <a:rPr lang="pt-BR" sz="1900" i="1">
                              <a:latin typeface="Cambria Math"/>
                            </a:rPr>
                            <m:t>𝐿𝑢𝑐𝑟𝑜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𝐼𝑀𝐶𝑝</m:t>
                          </m:r>
                          <m:r>
                            <a:rPr lang="pt-BR" sz="190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pt-BR" sz="19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1900" i="1">
                                  <a:latin typeface="Cambria Math"/>
                                </a:rPr>
                                <m:t>$</m:t>
                              </m:r>
                            </m:e>
                          </m:d>
                          <m:r>
                            <a:rPr lang="pt-BR" sz="1900" i="1">
                              <a:latin typeface="Cambria Math"/>
                            </a:rPr>
                            <m:t>−15%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𝑃𝐸</m:t>
                      </m:r>
                      <m:r>
                        <a:rPr lang="pt-BR" sz="1900" i="1">
                          <a:latin typeface="Cambria Math"/>
                        </a:rPr>
                        <m:t>𝐸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220.000,00+300.000,00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85,20−15%</m:t>
                          </m:r>
                        </m:den>
                      </m:f>
                    </m:oMath>
                  </m:oMathPara>
                </a14:m>
                <a:endParaRPr lang="pt-BR" sz="1900" dirty="0"/>
              </a:p>
              <a:p>
                <a:pPr marL="0" indent="0">
                  <a:buNone/>
                </a:pPr>
                <a:endParaRPr lang="pt-BR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1900" b="1" i="1">
                        <a:latin typeface="Cambria Math"/>
                      </a:rPr>
                      <m:t>𝑷𝑬</m:t>
                    </m:r>
                    <m:r>
                      <a:rPr lang="pt-BR" sz="1900" b="1" i="1">
                        <a:latin typeface="Cambria Math"/>
                      </a:rPr>
                      <m:t>𝑬</m:t>
                    </m:r>
                    <m:r>
                      <a:rPr lang="pt-BR" sz="1900" b="1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pt-BR" sz="1900" b="1" i="1">
                        <a:latin typeface="Cambria Math"/>
                        <a:ea typeface="Cambria Math"/>
                      </a:rPr>
                      <m:t>𝟕</m:t>
                    </m:r>
                    <m:r>
                      <a:rPr lang="pt-BR" sz="1900" b="1" i="1">
                        <a:latin typeface="Cambria Math"/>
                      </a:rPr>
                      <m:t>.</m:t>
                    </m:r>
                    <m:r>
                      <a:rPr lang="pt-BR" sz="1900" b="1" i="1">
                        <a:latin typeface="Cambria Math"/>
                      </a:rPr>
                      <m:t>𝟏𝟖𝟎</m:t>
                    </m:r>
                    <m:r>
                      <a:rPr lang="pt-BR" sz="1900" b="1" i="1">
                        <a:latin typeface="Cambria Math"/>
                      </a:rPr>
                      <m:t>,</m:t>
                    </m:r>
                    <m:r>
                      <a:rPr lang="pt-BR" sz="1900" b="1" i="1">
                        <a:latin typeface="Cambria Math"/>
                      </a:rPr>
                      <m:t>𝟑𝟒</m:t>
                    </m:r>
                  </m:oMath>
                </a14:m>
                <a:r>
                  <a:rPr lang="pt-BR" sz="1900" b="1" dirty="0"/>
                  <a:t> horas-técnicas</a:t>
                </a:r>
                <a:endParaRPr lang="pt-BR" sz="1900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29" t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629146" y="1485808"/>
                <a:ext cx="4343100" cy="292233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lIns="72567" tIns="36283" rIns="72567" bIns="36283" rtlCol="0">
                <a:spAutoFit/>
              </a:bodyPr>
              <a:lstStyle/>
              <a:p>
                <a:r>
                  <a:rPr lang="pt-BR" b="1" dirty="0" smtClean="0"/>
                  <a:t>Comentário:</a:t>
                </a:r>
              </a:p>
              <a:p>
                <a:endParaRPr lang="pt-BR" dirty="0"/>
              </a:p>
              <a:p>
                <a:r>
                  <a:rPr lang="pt-BR" dirty="0" smtClean="0"/>
                  <a:t>E4c 	= </a:t>
                </a:r>
                <a14:m>
                  <m:oMath xmlns:m="http://schemas.openxmlformats.org/officeDocument/2006/math">
                    <m:r>
                      <a:rPr lang="pt-BR" b="1" i="1">
                        <a:latin typeface="Cambria Math"/>
                        <a:ea typeface="Cambria Math"/>
                      </a:rPr>
                      <m:t>𝟔</m:t>
                    </m:r>
                    <m:r>
                      <a:rPr lang="pt-BR" b="1" i="1">
                        <a:latin typeface="Cambria Math"/>
                      </a:rPr>
                      <m:t>.</m:t>
                    </m:r>
                    <m:r>
                      <a:rPr lang="pt-BR" b="1" i="1">
                        <a:latin typeface="Cambria Math"/>
                      </a:rPr>
                      <m:t>𝟏𝟎𝟑</m:t>
                    </m:r>
                    <m:r>
                      <a:rPr lang="pt-BR" b="1" i="1">
                        <a:latin typeface="Cambria Math"/>
                      </a:rPr>
                      <m:t>,</m:t>
                    </m:r>
                    <m:r>
                      <a:rPr lang="pt-BR" b="1" i="1">
                        <a:latin typeface="Cambria Math"/>
                      </a:rPr>
                      <m:t>𝟐𝟗</m:t>
                    </m:r>
                  </m:oMath>
                </a14:m>
                <a:r>
                  <a:rPr lang="pt-BR" b="1" dirty="0"/>
                  <a:t> </a:t>
                </a:r>
                <a:endParaRPr lang="pt-BR" b="1" dirty="0" smtClean="0"/>
              </a:p>
              <a:p>
                <a:r>
                  <a:rPr lang="pt-BR" dirty="0" smtClean="0"/>
                  <a:t>E4d 	= </a:t>
                </a:r>
                <a14:m>
                  <m:oMath xmlns:m="http://schemas.openxmlformats.org/officeDocument/2006/math">
                    <m:r>
                      <a:rPr lang="pt-BR" b="1" i="0" smtClean="0">
                        <a:latin typeface="Cambria Math"/>
                      </a:rPr>
                      <m:t>𝟕</m:t>
                    </m:r>
                    <m:r>
                      <a:rPr lang="pt-BR" b="1" i="1">
                        <a:latin typeface="Cambria Math"/>
                      </a:rPr>
                      <m:t>.</m:t>
                    </m:r>
                    <m:r>
                      <a:rPr lang="pt-BR" b="1" i="1">
                        <a:latin typeface="Cambria Math"/>
                      </a:rPr>
                      <m:t>𝟏𝟖𝟎</m:t>
                    </m:r>
                    <m:r>
                      <a:rPr lang="pt-BR" b="1" i="1">
                        <a:latin typeface="Cambria Math"/>
                      </a:rPr>
                      <m:t>,</m:t>
                    </m:r>
                    <m:r>
                      <a:rPr lang="pt-BR" b="1" i="1" smtClean="0">
                        <a:latin typeface="Cambria Math"/>
                      </a:rPr>
                      <m:t>𝟑𝟒</m:t>
                    </m:r>
                  </m:oMath>
                </a14:m>
                <a:endParaRPr lang="pt-BR" b="1" dirty="0" smtClean="0"/>
              </a:p>
              <a:p>
                <a:r>
                  <a:rPr lang="pt-BR" b="1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pt-BR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pt-BR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pt-BR" b="1" i="1" smtClean="0">
                        <a:latin typeface="Cambria Math"/>
                        <a:ea typeface="Cambria Math"/>
                      </a:rPr>
                      <m:t>𝟎𝟕𝟕</m:t>
                    </m:r>
                    <m:r>
                      <a:rPr lang="pt-BR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pt-BR" b="1" i="1" smtClean="0">
                        <a:latin typeface="Cambria Math"/>
                        <a:ea typeface="Cambria Math"/>
                      </a:rPr>
                      <m:t>𝟎𝟓</m:t>
                    </m:r>
                  </m:oMath>
                </a14:m>
                <a:endParaRPr lang="pt-BR" b="1" dirty="0" smtClean="0"/>
              </a:p>
              <a:p>
                <a:endParaRPr lang="pt-BR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∆=</m:t>
                      </m:r>
                      <m:f>
                        <m:fPr>
                          <m:ctrlPr>
                            <a:rPr lang="pt-B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𝟏𝟖𝟎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𝟑𝟒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𝟏𝟎𝟑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𝟐𝟗</m:t>
                          </m:r>
                        </m:num>
                        <m:den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𝟏𝟎𝟑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latin typeface="Cambria Math"/>
                              <a:ea typeface="Cambria Math"/>
                            </a:rPr>
                            <m:t>𝟐𝟗</m:t>
                          </m:r>
                        </m:den>
                      </m:f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  <a:ea typeface="Cambria Math"/>
                        </a:rPr>
                        <m:t>𝟏𝟕𝟔𝟓</m:t>
                      </m:r>
                    </m:oMath>
                  </m:oMathPara>
                </a14:m>
                <a:endParaRPr lang="pt-BR" b="1" dirty="0" smtClean="0"/>
              </a:p>
              <a:p>
                <a:endParaRPr lang="pt-BR" dirty="0"/>
              </a:p>
              <a:p>
                <a:r>
                  <a:rPr lang="pt-BR" dirty="0" smtClean="0"/>
                  <a:t>Supondo </a:t>
                </a:r>
                <a:r>
                  <a:rPr lang="pt-BR" dirty="0"/>
                  <a:t>que a empresa tenha concedido um desconto ao seu </a:t>
                </a:r>
                <a:r>
                  <a:rPr lang="pt-BR" dirty="0" smtClean="0"/>
                  <a:t>cliente de </a:t>
                </a:r>
                <a:r>
                  <a:rPr lang="pt-BR" dirty="0"/>
                  <a:t>15%, a mesma deverá trabalhar cerca de 1.077 horas-técnicas, ou seja</a:t>
                </a:r>
                <a:r>
                  <a:rPr lang="pt-BR" dirty="0" smtClean="0"/>
                  <a:t>, + 17,65</a:t>
                </a:r>
                <a:r>
                  <a:rPr lang="pt-BR" dirty="0"/>
                  <a:t>% </a:t>
                </a:r>
                <a:r>
                  <a:rPr lang="pt-BR" dirty="0" smtClean="0"/>
                  <a:t>para </a:t>
                </a:r>
                <a:r>
                  <a:rPr lang="pt-BR" dirty="0"/>
                  <a:t>manter o lucro em R$ 300.000,00!</a:t>
                </a: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045" y="1871935"/>
                <a:ext cx="5472608" cy="3681777"/>
              </a:xfrm>
              <a:prstGeom prst="rect">
                <a:avLst/>
              </a:prstGeom>
              <a:blipFill rotWithShape="1">
                <a:blip r:embed="rId3"/>
                <a:stretch>
                  <a:fillRect l="-889" t="-660" b="-16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3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Administração de gastos e decisões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3.3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2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Contexto e objetivo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Se </a:t>
            </a:r>
            <a:r>
              <a:rPr lang="pt-BR" dirty="0" smtClean="0"/>
              <a:t>grande parte das </a:t>
            </a:r>
            <a:r>
              <a:rPr lang="pt-BR" dirty="0"/>
              <a:t>decisões estão pautadas </a:t>
            </a:r>
            <a:r>
              <a:rPr lang="pt-BR" dirty="0" smtClean="0"/>
              <a:t>nos custos empresariais, boa parte das ações devem ser balizadas em aspectos quantitativos da gestão </a:t>
            </a:r>
            <a:r>
              <a:rPr lang="pt-BR" dirty="0"/>
              <a:t>dos </a:t>
            </a:r>
            <a:r>
              <a:rPr lang="pt-BR" dirty="0" smtClean="0"/>
              <a:t>custos...</a:t>
            </a:r>
          </a:p>
          <a:p>
            <a:endParaRPr lang="pt-BR" dirty="0"/>
          </a:p>
          <a:p>
            <a:r>
              <a:rPr lang="pt-BR" dirty="0" smtClean="0"/>
              <a:t>Para tomar decisões </a:t>
            </a:r>
            <a:r>
              <a:rPr lang="pt-BR" dirty="0"/>
              <a:t>com base nos </a:t>
            </a:r>
            <a:r>
              <a:rPr lang="pt-BR" dirty="0" smtClean="0"/>
              <a:t>custos, empresa precisa levantar seus gastos para tomar decisão</a:t>
            </a:r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Processo de decisão</a:t>
            </a:r>
            <a:endParaRPr lang="pt-BR" dirty="0"/>
          </a:p>
          <a:p>
            <a:pPr lvl="1"/>
            <a:r>
              <a:rPr lang="pt-BR" b="1" dirty="0" smtClean="0"/>
              <a:t>ETAPA </a:t>
            </a:r>
            <a:r>
              <a:rPr lang="pt-BR" b="1" dirty="0"/>
              <a:t>1: </a:t>
            </a:r>
            <a:r>
              <a:rPr lang="pt-BR" dirty="0"/>
              <a:t>Levantamento de dados e análise de alternativas.</a:t>
            </a:r>
          </a:p>
          <a:p>
            <a:pPr lvl="1"/>
            <a:r>
              <a:rPr lang="pt-BR" b="1" dirty="0"/>
              <a:t>ETAPA 2: </a:t>
            </a:r>
            <a:r>
              <a:rPr lang="pt-BR" dirty="0"/>
              <a:t>Classificação dos dados (segregação) e classificação de acordo com a relevância.</a:t>
            </a:r>
          </a:p>
          <a:p>
            <a:pPr lvl="1"/>
            <a:r>
              <a:rPr lang="pt-BR" b="1" dirty="0"/>
              <a:t>ETAPA 3 : </a:t>
            </a:r>
            <a:r>
              <a:rPr lang="pt-BR" dirty="0"/>
              <a:t>Projeções com base nos dados e alternativas levantadas (construção de cenários).</a:t>
            </a:r>
          </a:p>
          <a:p>
            <a:pPr lvl="1"/>
            <a:r>
              <a:rPr lang="pt-BR" b="1" dirty="0"/>
              <a:t>ETAPA 4: </a:t>
            </a:r>
            <a:r>
              <a:rPr lang="pt-BR" dirty="0"/>
              <a:t>Avaliação de custo x benefício para escolha da melhor alternativa.</a:t>
            </a:r>
          </a:p>
          <a:p>
            <a:pPr lvl="1"/>
            <a:r>
              <a:rPr lang="pt-BR" b="1" dirty="0"/>
              <a:t>ETAPA 5: </a:t>
            </a:r>
            <a:r>
              <a:rPr lang="pt-BR" dirty="0"/>
              <a:t>Implementação e acompanhamento da alternativa (processo de validação e possíveis correções).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Na tomada de decisões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Fluxo </a:t>
            </a:r>
            <a:r>
              <a:rPr lang="pt-BR" b="1" smtClean="0"/>
              <a:t>de caixa: </a:t>
            </a:r>
            <a:endParaRPr lang="pt-BR" b="1" dirty="0" smtClean="0"/>
          </a:p>
          <a:p>
            <a:pPr lvl="1"/>
            <a:r>
              <a:rPr lang="pt-BR" dirty="0" smtClean="0"/>
              <a:t>Importante </a:t>
            </a:r>
            <a:r>
              <a:rPr lang="pt-BR" dirty="0"/>
              <a:t>instrumento para projetar entradas e saídas de recursos da empresa. </a:t>
            </a:r>
            <a:endParaRPr lang="pt-BR" dirty="0" smtClean="0"/>
          </a:p>
          <a:p>
            <a:pPr lvl="1"/>
            <a:r>
              <a:rPr lang="pt-BR" dirty="0" smtClean="0"/>
              <a:t>Ele </a:t>
            </a:r>
            <a:r>
              <a:rPr lang="pt-BR" dirty="0"/>
              <a:t>também indica qual será o saldo. </a:t>
            </a:r>
            <a:endParaRPr lang="pt-BR" dirty="0" smtClean="0"/>
          </a:p>
          <a:p>
            <a:pPr lvl="1"/>
            <a:r>
              <a:rPr lang="pt-BR" dirty="0" smtClean="0"/>
              <a:t>Deve </a:t>
            </a:r>
            <a:r>
              <a:rPr lang="pt-BR" dirty="0"/>
              <a:t>ser encarado como um instrumento </a:t>
            </a:r>
            <a:r>
              <a:rPr lang="pt-BR" dirty="0" smtClean="0"/>
              <a:t>flexível (ou </a:t>
            </a:r>
            <a:r>
              <a:rPr lang="pt-BR" dirty="0"/>
              <a:t>seja, pode ser alterado conforme são inseridas informações novas acerca dos gastos e das </a:t>
            </a:r>
            <a:r>
              <a:rPr lang="pt-BR" dirty="0" smtClean="0"/>
              <a:t>receitas).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2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Nesta seção vamos:</a:t>
            </a:r>
          </a:p>
          <a:p>
            <a:pPr lvl="1"/>
            <a:r>
              <a:rPr lang="pt-BR" dirty="0"/>
              <a:t>u</a:t>
            </a:r>
            <a:r>
              <a:rPr lang="pt-BR" dirty="0" smtClean="0"/>
              <a:t>tilizar informações de custos </a:t>
            </a:r>
            <a:r>
              <a:rPr lang="pt-BR" dirty="0"/>
              <a:t>para tomada de </a:t>
            </a:r>
            <a:r>
              <a:rPr lang="pt-BR" dirty="0" smtClean="0"/>
              <a:t>decisão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/>
              <a:t>a</a:t>
            </a:r>
            <a:r>
              <a:rPr lang="pt-BR" dirty="0" smtClean="0"/>
              <a:t>nalisar o </a:t>
            </a:r>
            <a:r>
              <a:rPr lang="pt-BR" dirty="0"/>
              <a:t>desempenho da organização em relação </a:t>
            </a:r>
            <a:r>
              <a:rPr lang="pt-BR" dirty="0" smtClean="0"/>
              <a:t>ao:</a:t>
            </a:r>
          </a:p>
          <a:p>
            <a:pPr lvl="2"/>
            <a:r>
              <a:rPr lang="pt-BR" dirty="0" smtClean="0"/>
              <a:t>volume de trabalho,</a:t>
            </a:r>
          </a:p>
          <a:p>
            <a:pPr lvl="2"/>
            <a:r>
              <a:rPr lang="pt-BR" dirty="0" smtClean="0"/>
              <a:t>custos de operação,</a:t>
            </a:r>
          </a:p>
          <a:p>
            <a:pPr lvl="2"/>
            <a:r>
              <a:rPr lang="pt-BR" dirty="0" smtClean="0"/>
              <a:t>resultado (lucro) </a:t>
            </a:r>
            <a:r>
              <a:rPr lang="pt-BR" dirty="0"/>
              <a:t>que se </a:t>
            </a:r>
            <a:r>
              <a:rPr lang="pt-BR" dirty="0" smtClean="0"/>
              <a:t>deseja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/>
              <a:t>r</a:t>
            </a:r>
            <a:r>
              <a:rPr lang="pt-BR" dirty="0" smtClean="0"/>
              <a:t>elacionar CVL </a:t>
            </a:r>
            <a:r>
              <a:rPr lang="pt-BR" dirty="0"/>
              <a:t>e ponto de </a:t>
            </a:r>
            <a:r>
              <a:rPr lang="pt-BR" dirty="0" smtClean="0"/>
              <a:t>equilíbrio.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3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3144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Consideramos que em uma pequena </a:t>
            </a:r>
            <a:r>
              <a:rPr lang="pt-BR" dirty="0" smtClean="0"/>
              <a:t>fábrica têxtil está considerando comprar máquinas de costuras para a confecção de máscaras. O setor de compras fez levantamento junto a fornecedores para avaliar valores e condições de pagamento e o departamento </a:t>
            </a:r>
            <a:r>
              <a:rPr lang="pt-BR" dirty="0"/>
              <a:t>financeiro complementou os dados </a:t>
            </a:r>
            <a:r>
              <a:rPr lang="pt-BR" dirty="0" smtClean="0"/>
              <a:t>com as seguintes </a:t>
            </a:r>
            <a:r>
              <a:rPr lang="pt-BR" dirty="0"/>
              <a:t>informações: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30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81448"/>
              </p:ext>
            </p:extLst>
          </p:nvPr>
        </p:nvGraphicFramePr>
        <p:xfrm>
          <a:off x="1524000" y="2571750"/>
          <a:ext cx="6096000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294346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Fornecedor 1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/>
                        <a:t>Fornecedor 2</a:t>
                      </a:r>
                      <a:endParaRPr lang="pt-BR" sz="1100" b="1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Aquisição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$ 9.100,00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$ 10.700,00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Manutenção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$ 1.700,00 / ano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$ 1.400,00 / ano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Juros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$ 690,00 / ano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$ 420,00 / ano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Vida útil do equipamento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 anos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5 anos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94939" y="4221537"/>
            <a:ext cx="6754122" cy="366437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dirty="0"/>
              <a:t>De acordo com os dados, é melhor comprar do Fornecedor 1 ou 2?</a:t>
            </a:r>
            <a:endParaRPr lang="pt-BR" sz="19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6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1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09" y="1142879"/>
            <a:ext cx="8139982" cy="30292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2040591" y="4299942"/>
            <a:ext cx="5062819" cy="366437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sz="1900" dirty="0"/>
              <a:t>De acordo com os dados, Fornecedor 2 é melhor</a:t>
            </a:r>
            <a:endParaRPr lang="pt-BR" sz="19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23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Imagine que você está em uma fábrica e precisa substituir um equipamento antigo por um novo. Você faz uma pesquisa e verifica que o equipamento novo poderá lhe </a:t>
            </a:r>
            <a:r>
              <a:rPr lang="pt-BR" dirty="0" smtClean="0"/>
              <a:t>proporcionar, em relação ao equipamento atual: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Uma economia </a:t>
            </a:r>
            <a:r>
              <a:rPr lang="pt-BR" dirty="0"/>
              <a:t>de energia em torno de </a:t>
            </a:r>
            <a:r>
              <a:rPr lang="pt-BR" dirty="0" smtClean="0"/>
              <a:t>20%;</a:t>
            </a:r>
          </a:p>
          <a:p>
            <a:pPr lvl="1"/>
            <a:r>
              <a:rPr lang="pt-BR" dirty="0" smtClean="0"/>
              <a:t>Um aumento de produção de 15%;</a:t>
            </a:r>
          </a:p>
          <a:p>
            <a:pPr lvl="1"/>
            <a:r>
              <a:rPr lang="pt-BR" dirty="0" smtClean="0"/>
              <a:t>Uma economia na manutenção de cerca de 30% nos dois primeiros anos, e de 10% do </a:t>
            </a:r>
            <a:r>
              <a:rPr lang="pt-BR" dirty="0"/>
              <a:t>terceiro ao quinto </a:t>
            </a:r>
            <a:r>
              <a:rPr lang="pt-BR" dirty="0" smtClean="0"/>
              <a:t>ano.</a:t>
            </a:r>
          </a:p>
          <a:p>
            <a:pPr lvl="1"/>
            <a:endParaRPr lang="pt-BR" dirty="0"/>
          </a:p>
          <a:p>
            <a:pPr marL="0" indent="0">
              <a:buNone/>
            </a:pPr>
            <a:r>
              <a:rPr lang="pt-BR" dirty="0" smtClean="0"/>
              <a:t>Em contrapartida, será necessário </a:t>
            </a:r>
            <a:r>
              <a:rPr lang="pt-BR" dirty="0"/>
              <a:t>treinar o funcionário para operar o novo equipamento. Será que vale a pena trocar o equipamento?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8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Resposta: </a:t>
            </a:r>
            <a:r>
              <a:rPr lang="pt-BR" dirty="0"/>
              <a:t>Depende de uma serie de fatores, tais </a:t>
            </a:r>
            <a:r>
              <a:rPr lang="pt-BR" dirty="0" smtClean="0"/>
              <a:t>como: </a:t>
            </a:r>
          </a:p>
          <a:p>
            <a:pPr lvl="1"/>
            <a:r>
              <a:rPr lang="pt-BR" dirty="0" smtClean="0"/>
              <a:t>Vida </a:t>
            </a:r>
            <a:r>
              <a:rPr lang="pt-BR" dirty="0"/>
              <a:t>útil do equipamento, </a:t>
            </a:r>
            <a:endParaRPr lang="pt-BR" dirty="0" smtClean="0"/>
          </a:p>
          <a:p>
            <a:pPr lvl="1"/>
            <a:r>
              <a:rPr lang="pt-BR" dirty="0" smtClean="0"/>
              <a:t>Tempo </a:t>
            </a:r>
            <a:r>
              <a:rPr lang="pt-BR" dirty="0"/>
              <a:t>de retorno necessário para cobrir </a:t>
            </a:r>
            <a:r>
              <a:rPr lang="pt-BR" dirty="0" smtClean="0"/>
              <a:t>equipamento (</a:t>
            </a:r>
            <a:r>
              <a:rPr lang="pt-BR" dirty="0" err="1" smtClean="0"/>
              <a:t>payback</a:t>
            </a:r>
            <a:r>
              <a:rPr lang="pt-BR" dirty="0" smtClean="0"/>
              <a:t>), </a:t>
            </a:r>
          </a:p>
          <a:p>
            <a:pPr lvl="1"/>
            <a:r>
              <a:rPr lang="pt-BR" dirty="0" smtClean="0"/>
              <a:t>Custo </a:t>
            </a:r>
            <a:r>
              <a:rPr lang="pt-BR" dirty="0"/>
              <a:t>do treinamento, </a:t>
            </a:r>
            <a:endParaRPr lang="pt-BR" dirty="0" smtClean="0"/>
          </a:p>
          <a:p>
            <a:pPr lvl="1"/>
            <a:r>
              <a:rPr lang="pt-BR" dirty="0" smtClean="0"/>
              <a:t>Etc</a:t>
            </a:r>
            <a:r>
              <a:rPr lang="pt-BR" dirty="0"/>
              <a:t>. 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Necessário levantar mais dados para avaliar melhor a situação, e verificar resultados da troca. </a:t>
            </a:r>
          </a:p>
          <a:p>
            <a:endParaRPr lang="pt-BR" dirty="0"/>
          </a:p>
          <a:p>
            <a:r>
              <a:rPr lang="pt-BR" dirty="0" smtClean="0"/>
              <a:t>Reduções </a:t>
            </a:r>
            <a:r>
              <a:rPr lang="pt-BR" dirty="0"/>
              <a:t>em termos de energia gasta, manutenção, etc</a:t>
            </a:r>
            <a:r>
              <a:rPr lang="pt-BR" dirty="0" smtClean="0"/>
              <a:t>. (isoladamente) </a:t>
            </a:r>
            <a:r>
              <a:rPr lang="pt-BR" dirty="0"/>
              <a:t>são informações insuficientes para determinar se vale a pena ou não pela troca do equipamento.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Em uma churrascaria, o preço </a:t>
            </a:r>
            <a:r>
              <a:rPr lang="pt-BR" dirty="0"/>
              <a:t>médio cobrado por cliente em um rodízio de carnes é de R$ 40,00. O custo variável por pessoa representa 20% do preço de venda. </a:t>
            </a:r>
            <a:r>
              <a:rPr lang="pt-BR" dirty="0" smtClean="0"/>
              <a:t>O </a:t>
            </a:r>
            <a:r>
              <a:rPr lang="pt-BR" dirty="0"/>
              <a:t>restaurante tem capacidade para 40 pessoas e o custo fixo diário é de R$ 500,00.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restaurante não funciona na segunda-feira. </a:t>
            </a:r>
            <a:r>
              <a:rPr lang="pt-BR" dirty="0" smtClean="0"/>
              <a:t>Diante disso, certo </a:t>
            </a:r>
            <a:r>
              <a:rPr lang="pt-BR" dirty="0"/>
              <a:t>cliente deseja utilizar o </a:t>
            </a:r>
            <a:r>
              <a:rPr lang="pt-BR" dirty="0" smtClean="0"/>
              <a:t>espaço e a infraestrutura do local no </a:t>
            </a:r>
            <a:r>
              <a:rPr lang="pt-BR" dirty="0"/>
              <a:t>dia de não funcionamento do restaurante para realizar um evento e fez uma oferta de R$ 625,00, para utilizar o espaço e os serviços.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Com base nos dados, qual deveria ser a decisão do proprietário?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9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3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45256"/>
              </p:ext>
            </p:extLst>
          </p:nvPr>
        </p:nvGraphicFramePr>
        <p:xfrm>
          <a:off x="1523999" y="1320065"/>
          <a:ext cx="6096000" cy="1898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1450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Item</a:t>
                      </a:r>
                      <a:endParaRPr lang="pt-BR" sz="16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Valores (locação)</a:t>
                      </a:r>
                      <a:endParaRPr lang="pt-BR" sz="1600" b="1" dirty="0"/>
                    </a:p>
                  </a:txBody>
                  <a:tcPr marL="72567" marR="72567" marT="36289" marB="36289"/>
                </a:tc>
              </a:tr>
              <a:tr h="31450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 (proposta)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     R$ 625,00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</a:tr>
              <a:tr h="31450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Custo variável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625 * 20% =            R$ 125,00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</a:tr>
              <a:tr h="31450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Gasto fixo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   R$ 500,00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</a:tr>
              <a:tr h="31450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Gasto total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125 + 500 =            R$ 625,00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</a:tr>
              <a:tr h="314507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</a:t>
                      </a:r>
                      <a:endParaRPr lang="pt-BR" sz="1600" b="1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R$ 0,00</a:t>
                      </a:r>
                      <a:endParaRPr lang="pt-BR" sz="16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71776" y="3342090"/>
            <a:ext cx="8000448" cy="1245884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900" dirty="0"/>
              <a:t>Mesmo com </a:t>
            </a:r>
            <a:r>
              <a:rPr lang="pt-BR" sz="1900" dirty="0"/>
              <a:t>lucro zero, </a:t>
            </a:r>
            <a:r>
              <a:rPr lang="pt-BR" sz="1900" dirty="0"/>
              <a:t>talvez valha a pena o proprietário fazer a locação.</a:t>
            </a:r>
          </a:p>
          <a:p>
            <a:endParaRPr lang="pt-BR" sz="1900" dirty="0"/>
          </a:p>
          <a:p>
            <a:r>
              <a:rPr lang="pt-BR" sz="1900" dirty="0"/>
              <a:t>Nessas condições, pelo menos o </a:t>
            </a:r>
            <a:r>
              <a:rPr lang="pt-BR" sz="1900" dirty="0"/>
              <a:t>proprietário está cobrindo seu gasto </a:t>
            </a:r>
            <a:r>
              <a:rPr lang="pt-BR" sz="1900" dirty="0"/>
              <a:t>fixo (teria de qualquer forma, funcionando ou não).</a:t>
            </a:r>
            <a:endParaRPr lang="pt-BR" sz="19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Formação de preços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3.4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0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Tendo como base o custo variável da mercadoria, a seção demonstra como é feito a formação de preço (mark-up/ método formal)</a:t>
            </a:r>
          </a:p>
          <a:p>
            <a:endParaRPr lang="pt-BR" dirty="0"/>
          </a:p>
          <a:p>
            <a:r>
              <a:rPr lang="pt-BR" b="1" dirty="0" smtClean="0"/>
              <a:t>Métodos</a:t>
            </a:r>
          </a:p>
          <a:p>
            <a:pPr lvl="1"/>
            <a:r>
              <a:rPr lang="pt-BR" b="1" dirty="0" smtClean="0"/>
              <a:t>Informais: </a:t>
            </a:r>
            <a:r>
              <a:rPr lang="pt-BR" dirty="0" smtClean="0"/>
              <a:t>técnicas </a:t>
            </a:r>
            <a:r>
              <a:rPr lang="pt-BR" dirty="0"/>
              <a:t>aplicadas para determinar o preço de </a:t>
            </a:r>
            <a:r>
              <a:rPr lang="pt-BR" dirty="0" smtClean="0"/>
              <a:t>um produto </a:t>
            </a:r>
            <a:r>
              <a:rPr lang="pt-BR" dirty="0"/>
              <a:t>ou serviço utilizando padrões de </a:t>
            </a:r>
            <a:r>
              <a:rPr lang="pt-BR" dirty="0" smtClean="0"/>
              <a:t>mercado; são </a:t>
            </a:r>
            <a:r>
              <a:rPr lang="pt-BR" dirty="0"/>
              <a:t>regidos pela lei da oferta e da procura, </a:t>
            </a:r>
            <a:r>
              <a:rPr lang="pt-BR" dirty="0" smtClean="0"/>
              <a:t>e consideram fatores sazonais.</a:t>
            </a:r>
          </a:p>
          <a:p>
            <a:pPr lvl="1"/>
            <a:r>
              <a:rPr lang="pt-BR" b="1" dirty="0" smtClean="0"/>
              <a:t>Formais: </a:t>
            </a:r>
            <a:r>
              <a:rPr lang="pt-BR" dirty="0" smtClean="0"/>
              <a:t>técnicas </a:t>
            </a:r>
            <a:r>
              <a:rPr lang="pt-BR" dirty="0"/>
              <a:t>aplicadas para formar o preço dos </a:t>
            </a:r>
            <a:r>
              <a:rPr lang="pt-BR" dirty="0" smtClean="0"/>
              <a:t>produtos ou </a:t>
            </a:r>
            <a:r>
              <a:rPr lang="pt-BR" dirty="0"/>
              <a:t>serviços utilizando os custos incorridos no processo </a:t>
            </a:r>
            <a:r>
              <a:rPr lang="pt-BR" dirty="0" smtClean="0"/>
              <a:t>de produção </a:t>
            </a:r>
            <a:r>
              <a:rPr lang="pt-BR" dirty="0"/>
              <a:t>ou elaboração dos produtos</a:t>
            </a:r>
            <a:r>
              <a:rPr lang="pt-BR" dirty="0" smtClean="0"/>
              <a:t>; possuem </a:t>
            </a:r>
            <a:r>
              <a:rPr lang="pt-BR" dirty="0"/>
              <a:t>um caráter mais científico, pois </a:t>
            </a:r>
            <a:r>
              <a:rPr lang="pt-BR" dirty="0" smtClean="0"/>
              <a:t>utilizam-se de </a:t>
            </a:r>
            <a:r>
              <a:rPr lang="pt-BR" dirty="0"/>
              <a:t>estudos do comportamentos dos custos</a:t>
            </a:r>
            <a:r>
              <a:rPr lang="pt-BR" dirty="0" smtClean="0"/>
              <a:t>, independentemente </a:t>
            </a:r>
            <a:r>
              <a:rPr lang="pt-BR" dirty="0"/>
              <a:t>do contexto de mercado.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4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900" b="1" dirty="0"/>
              <a:t>Calculando o preço (ambos dão mesmo resultado)</a:t>
            </a:r>
            <a:endParaRPr lang="pt-BR" sz="2900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Mark-up multiplicador 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1−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%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𝑑𝑒𝑠𝑝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. +% 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𝑙𝑢𝑐𝑟𝑜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𝐶𝑉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𝑀𝑎𝑟𝑘𝑢𝑝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9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Mark-up divisor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𝑀</m:t>
                      </m:r>
                      <m:r>
                        <a:rPr lang="pt-BR" b="0" i="1" smtClean="0">
                          <a:latin typeface="Cambria Math"/>
                        </a:rPr>
                        <m:t>𝑎𝑟𝑘𝑢𝑝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1−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𝑑𝑒𝑠𝑝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+%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𝑙𝑢𝑐𝑟𝑜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𝑃𝑟𝑒</m:t>
                      </m:r>
                      <m:r>
                        <a:rPr lang="pt-BR" i="1">
                          <a:latin typeface="Cambria Math"/>
                        </a:rPr>
                        <m:t>ç</m:t>
                      </m:r>
                      <m:r>
                        <a:rPr lang="pt-BR" i="1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𝑣𝑒𝑛𝑑𝑎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𝐶𝑉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𝑀𝑎𝑟𝑘𝑢𝑝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1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4</a:t>
            </a:r>
            <a:endParaRPr lang="pt-BR" b="1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A </a:t>
            </a:r>
            <a:r>
              <a:rPr lang="pt-BR" dirty="0" smtClean="0"/>
              <a:t>papelaria PAPEL BRANCO adquiriu 20 unidades de calculadoras no valor </a:t>
            </a:r>
            <a:r>
              <a:rPr lang="pt-BR" dirty="0"/>
              <a:t>de R</a:t>
            </a:r>
            <a:r>
              <a:rPr lang="pt-BR" dirty="0" smtClean="0"/>
              <a:t>$ 4.000,00. As despesas </a:t>
            </a:r>
            <a:r>
              <a:rPr lang="pt-BR" dirty="0"/>
              <a:t>provisionadas para o período estão distribuídas de acordo </a:t>
            </a:r>
            <a:r>
              <a:rPr lang="pt-BR" dirty="0" smtClean="0"/>
              <a:t>com a </a:t>
            </a:r>
            <a:r>
              <a:rPr lang="pt-BR" dirty="0"/>
              <a:t>proporção em relação às receitas, que são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Despesas administrativas: </a:t>
            </a:r>
            <a:r>
              <a:rPr lang="pt-BR" dirty="0"/>
              <a:t>4</a:t>
            </a:r>
            <a:r>
              <a:rPr lang="pt-BR" dirty="0" smtClean="0"/>
              <a:t>%</a:t>
            </a:r>
          </a:p>
          <a:p>
            <a:pPr lvl="1"/>
            <a:r>
              <a:rPr lang="pt-BR" dirty="0" smtClean="0"/>
              <a:t>Despesas comerciais: </a:t>
            </a:r>
            <a:r>
              <a:rPr lang="pt-BR" dirty="0"/>
              <a:t>7</a:t>
            </a:r>
            <a:r>
              <a:rPr lang="pt-BR" dirty="0" smtClean="0"/>
              <a:t>% </a:t>
            </a:r>
          </a:p>
          <a:p>
            <a:pPr lvl="1"/>
            <a:r>
              <a:rPr lang="pt-BR" dirty="0" smtClean="0"/>
              <a:t>Comissões: 5%</a:t>
            </a:r>
          </a:p>
          <a:p>
            <a:pPr lvl="1"/>
            <a:r>
              <a:rPr lang="pt-BR" dirty="0" smtClean="0"/>
              <a:t>Tributos </a:t>
            </a:r>
            <a:r>
              <a:rPr lang="pt-BR" dirty="0"/>
              <a:t>(ICMS, PIS, </a:t>
            </a:r>
            <a:r>
              <a:rPr lang="pt-BR" dirty="0" err="1"/>
              <a:t>Cofins</a:t>
            </a:r>
            <a:r>
              <a:rPr lang="pt-BR" dirty="0" smtClean="0"/>
              <a:t>): </a:t>
            </a:r>
            <a:r>
              <a:rPr lang="pt-BR" dirty="0"/>
              <a:t>27,25%. </a:t>
            </a: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margem de lucro </a:t>
            </a:r>
            <a:r>
              <a:rPr lang="pt-BR" dirty="0" smtClean="0"/>
              <a:t>esperada é </a:t>
            </a:r>
            <a:r>
              <a:rPr lang="pt-BR" dirty="0"/>
              <a:t>de 20%. Desta forma, </a:t>
            </a:r>
            <a:r>
              <a:rPr lang="pt-BR" dirty="0" smtClean="0"/>
              <a:t>pede-se para determinar o preço de cada calculadora. Após determinação, faça uma avaliação considerando que o preço médio cobrado pelos concorrentes é de R$ 600,00.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  <p:sp>
        <p:nvSpPr>
          <p:cNvPr id="11" name="Chave direita 10"/>
          <p:cNvSpPr/>
          <p:nvPr/>
        </p:nvSpPr>
        <p:spPr>
          <a:xfrm>
            <a:off x="4572000" y="2285975"/>
            <a:ext cx="400022" cy="971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567" tIns="36283" rIns="72567" bIns="36283"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5143460" y="2380213"/>
                <a:ext cx="2000112" cy="783156"/>
              </a:xfrm>
              <a:prstGeom prst="rect">
                <a:avLst/>
              </a:prstGeom>
              <a:noFill/>
            </p:spPr>
            <p:txBody>
              <a:bodyPr wrap="squar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1900" i="1">
                              <a:latin typeface="Cambria Math"/>
                            </a:rPr>
                            <m:t>=43,25%</m:t>
                          </m:r>
                        </m:e>
                      </m:nary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117" y="2998775"/>
                <a:ext cx="2520280" cy="9866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114607" y="148268"/>
                <a:ext cx="2800157" cy="624011"/>
              </a:xfrm>
              <a:prstGeom prst="rect">
                <a:avLst/>
              </a:prstGeom>
              <a:noFill/>
            </p:spPr>
            <p:txBody>
              <a:bodyPr wrap="square" lIns="72567" tIns="36283" rIns="72567" bIns="3628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900" i="1">
                          <a:latin typeface="Cambria Math"/>
                        </a:rPr>
                        <m:t>𝐶𝑉</m:t>
                      </m:r>
                      <m:r>
                        <a:rPr lang="pt-BR" sz="19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900" i="1">
                              <a:latin typeface="Cambria Math"/>
                            </a:rPr>
                            <m:t>4.000</m:t>
                          </m:r>
                        </m:num>
                        <m:den>
                          <m:r>
                            <a:rPr lang="pt-BR" sz="1900" i="1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pt-BR" sz="1900" i="1">
                          <a:latin typeface="Cambria Math"/>
                        </a:rPr>
                        <m:t>=</m:t>
                      </m:r>
                      <m:r>
                        <a:rPr lang="pt-BR" sz="1900" i="1">
                          <a:latin typeface="Cambria Math"/>
                        </a:rPr>
                        <m:t>𝑅</m:t>
                      </m:r>
                      <m:r>
                        <a:rPr lang="pt-BR" sz="1900" i="1">
                          <a:latin typeface="Cambria Math"/>
                        </a:rPr>
                        <m:t>$ 200,00</m:t>
                      </m:r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13" y="186799"/>
                <a:ext cx="3528392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angulado 14"/>
          <p:cNvCxnSpPr/>
          <p:nvPr/>
        </p:nvCxnSpPr>
        <p:spPr>
          <a:xfrm rot="16200000" flipV="1">
            <a:off x="-85470" y="1057165"/>
            <a:ext cx="857322" cy="228584"/>
          </a:xfrm>
          <a:prstGeom prst="bentConnector3">
            <a:avLst>
              <a:gd name="adj1" fmla="val 32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7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Finalidade da análise CVL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Ferramenta </a:t>
            </a:r>
            <a:r>
              <a:rPr lang="pt-BR" dirty="0"/>
              <a:t>que presta auxílio nos processos de </a:t>
            </a:r>
            <a:r>
              <a:rPr lang="pt-BR" dirty="0" smtClean="0"/>
              <a:t>planejamento, gerenciamento </a:t>
            </a:r>
            <a:r>
              <a:rPr lang="pt-BR" dirty="0"/>
              <a:t>e </a:t>
            </a:r>
            <a:r>
              <a:rPr lang="pt-BR" dirty="0" smtClean="0"/>
              <a:t>controle, com poder de impactar as decisões empresariais </a:t>
            </a:r>
            <a:r>
              <a:rPr lang="pt-BR" dirty="0"/>
              <a:t>em nível operacional e estratégico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Pode-se entender </a:t>
            </a:r>
            <a:r>
              <a:rPr lang="pt-BR" dirty="0"/>
              <a:t>a relação CVL como uma análise que estuda o comportamento do custo </a:t>
            </a:r>
            <a:r>
              <a:rPr lang="pt-BR" dirty="0" smtClean="0"/>
              <a:t>e do </a:t>
            </a:r>
            <a:r>
              <a:rPr lang="pt-BR" dirty="0"/>
              <a:t>lucro diante do volume de atividade da empresa.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Dado o volume de custos operacionais (fixos ou variáveis), a ideia é verificar </a:t>
            </a:r>
            <a:r>
              <a:rPr lang="pt-BR" dirty="0"/>
              <a:t>o impacto </a:t>
            </a:r>
            <a:r>
              <a:rPr lang="pt-BR" dirty="0" smtClean="0"/>
              <a:t>das vendas (volume) sobre o resultado (lucro) da empresa.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3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do exemplo 4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Mark-up multiplicador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𝑀𝑎𝑟𝑘𝑢𝑝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1−</m:t>
                          </m:r>
                          <m:d>
                            <m:d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/>
                                </a:rPr>
                                <m:t>%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𝑑𝑒𝑠𝑝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. +%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𝑙𝑢𝑐𝑟𝑜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1−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43,25%+20%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=2,7211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𝐶𝑉</m:t>
                      </m:r>
                      <m:r>
                        <a:rPr lang="pt-BR" b="0" i="1" smtClean="0">
                          <a:latin typeface="Cambria Math"/>
                        </a:rPr>
                        <m:t>∗</m:t>
                      </m:r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</m:t>
                      </m:r>
                      <m:r>
                        <a:rPr lang="pt-BR" b="0" i="1" smtClean="0">
                          <a:latin typeface="Cambria Math"/>
                        </a:rPr>
                        <m:t>=200∗2,7211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𝑷𝒓𝒆</m:t>
                      </m:r>
                      <m:r>
                        <a:rPr lang="pt-BR" b="1" i="1" smtClean="0">
                          <a:latin typeface="Cambria Math"/>
                        </a:rPr>
                        <m:t>ç</m:t>
                      </m:r>
                      <m:r>
                        <a:rPr lang="pt-BR" b="1" i="1" smtClean="0">
                          <a:latin typeface="Cambria Math"/>
                        </a:rPr>
                        <m:t>𝒐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𝒗𝒆𝒏𝒅𝒂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𝑹</m:t>
                      </m:r>
                      <m:r>
                        <a:rPr lang="pt-BR" b="1" i="1" smtClean="0">
                          <a:latin typeface="Cambria Math"/>
                        </a:rPr>
                        <m:t>$ </m:t>
                      </m:r>
                      <m:r>
                        <a:rPr lang="pt-BR" b="1" i="1" smtClean="0">
                          <a:latin typeface="Cambria Math"/>
                        </a:rPr>
                        <m:t>𝟓𝟒𝟒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pt-BR" b="1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5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Mark-up divisor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𝑑𝑒𝑠𝑝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 +%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𝑙𝑢𝑐𝑟𝑜</m:t>
                          </m:r>
                        </m:e>
                      </m:d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43,25+20%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𝑀𝑎𝑟𝑘𝑢𝑝</m:t>
                      </m:r>
                      <m:r>
                        <a:rPr lang="pt-BR" b="0" i="1" smtClean="0">
                          <a:latin typeface="Cambria Math"/>
                        </a:rPr>
                        <m:t>=0,3675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𝐶𝑉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𝑀𝑎𝑟𝑘𝑢𝑝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𝑣𝑒𝑛𝑑𝑎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0,3675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𝑷𝒓𝒆</m:t>
                      </m:r>
                      <m:r>
                        <a:rPr lang="pt-BR" b="1" i="1" smtClean="0">
                          <a:latin typeface="Cambria Math"/>
                        </a:rPr>
                        <m:t>ç</m:t>
                      </m:r>
                      <m:r>
                        <a:rPr lang="pt-BR" b="1" i="1" smtClean="0">
                          <a:latin typeface="Cambria Math"/>
                        </a:rPr>
                        <m:t>𝒐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𝒗𝒆𝒏𝒅𝒂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𝑹</m:t>
                      </m:r>
                      <m:r>
                        <a:rPr lang="pt-BR" b="1" i="1" smtClean="0">
                          <a:latin typeface="Cambria Math"/>
                        </a:rPr>
                        <m:t>$ </m:t>
                      </m:r>
                      <m:r>
                        <a:rPr lang="pt-BR" b="1" i="1" smtClean="0">
                          <a:latin typeface="Cambria Math"/>
                        </a:rPr>
                        <m:t>𝟓𝟒𝟒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Comentários do exemplo 4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ço Reservado para Conteúdo 9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251469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pt-BR" dirty="0"/>
                  <a:t>Considerando a estrutura de gastos operacionais e margem de lucro</a:t>
                </a:r>
                <a:r>
                  <a:rPr lang="pt-BR" dirty="0" smtClean="0"/>
                  <a:t>, a papelaria possui </a:t>
                </a:r>
                <a:r>
                  <a:rPr lang="pt-BR" dirty="0"/>
                  <a:t>um preço competitivo em </a:t>
                </a:r>
                <a:r>
                  <a:rPr lang="pt-BR" dirty="0" smtClean="0"/>
                  <a:t>relação ao mercado</a:t>
                </a:r>
              </a:p>
              <a:p>
                <a:endParaRPr lang="pt-BR" dirty="0" smtClean="0"/>
              </a:p>
              <a:p>
                <a:pPr lvl="1"/>
                <a:r>
                  <a:rPr lang="pt-BR" dirty="0" smtClean="0"/>
                  <a:t>Supondo </a:t>
                </a:r>
                <a:r>
                  <a:rPr lang="pt-BR" dirty="0"/>
                  <a:t>que os gastos expostos são </a:t>
                </a:r>
                <a:r>
                  <a:rPr lang="pt-BR" dirty="0" smtClean="0"/>
                  <a:t>suficientes para sustentar </a:t>
                </a:r>
                <a:r>
                  <a:rPr lang="pt-BR" dirty="0"/>
                  <a:t>as atividades da empresa com uma margem de lucro de 20%, </a:t>
                </a:r>
                <a:r>
                  <a:rPr lang="pt-BR" dirty="0" smtClean="0"/>
                  <a:t>a papelaria ainda possui </a:t>
                </a:r>
                <a:r>
                  <a:rPr lang="pt-BR" dirty="0"/>
                  <a:t>um “espaço” para aumentar o seu </a:t>
                </a:r>
                <a:r>
                  <a:rPr lang="pt-BR" dirty="0" smtClean="0"/>
                  <a:t>preço;</a:t>
                </a:r>
              </a:p>
              <a:p>
                <a:pPr lvl="1"/>
                <a:endParaRPr lang="pt-BR" dirty="0" smtClean="0"/>
              </a:p>
              <a:p>
                <a:pPr lvl="1"/>
                <a:r>
                  <a:rPr lang="pt-BR" dirty="0" smtClean="0"/>
                  <a:t>Como o preço médio praticado pelo mercado é de R$ 600,00, e o preço cobrado pela papelaria é de R$ 544,22, a mesma possui uma margem de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pt-BR" dirty="0" smtClean="0"/>
                  <a:t> 10,25% para aumentar o seu preço.</a:t>
                </a:r>
                <a:endParaRPr lang="pt-BR" dirty="0"/>
              </a:p>
            </p:txBody>
          </p:sp>
        </mc:Choice>
        <mc:Fallback xmlns="">
          <p:sp>
            <p:nvSpPr>
              <p:cNvPr id="10" name="Espaço Reservado para Conteúdo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104" y="1512041"/>
                <a:ext cx="10369868" cy="3168206"/>
              </a:xfrm>
              <a:blipFill rotWithShape="1">
                <a:blip r:embed="rId2"/>
                <a:stretch>
                  <a:fillRect l="-882" t="-3462" r="-529" b="-384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41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2987824" y="3507854"/>
                <a:ext cx="2952384" cy="1118946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sz="1600" b="1" dirty="0"/>
                  <a:t>Rascunho:</a:t>
                </a:r>
              </a:p>
              <a:p>
                <a:endParaRPr lang="pt-BR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1600" i="1">
                                  <a:latin typeface="Cambria Math"/>
                                </a:rPr>
                                <m:t>600</m:t>
                              </m:r>
                            </m:num>
                            <m:den>
                              <m:r>
                                <a:rPr lang="pt-BR" sz="1600" i="1">
                                  <a:latin typeface="Cambria Math"/>
                                </a:rPr>
                                <m:t>544,22</m:t>
                              </m:r>
                            </m:den>
                          </m:f>
                          <m:r>
                            <a:rPr lang="pt-BR" sz="1600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pt-BR" sz="1600" i="1">
                          <a:latin typeface="Cambria Math"/>
                          <a:ea typeface="Cambria Math"/>
                        </a:rPr>
                        <m:t>100≅10,25%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507854"/>
                <a:ext cx="2952384" cy="1118946"/>
              </a:xfrm>
              <a:prstGeom prst="rect">
                <a:avLst/>
              </a:prstGeom>
              <a:blipFill rotWithShape="1">
                <a:blip r:embed="rId3"/>
                <a:stretch>
                  <a:fillRect l="-1653" t="-21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de seta reta 12"/>
          <p:cNvCxnSpPr/>
          <p:nvPr/>
        </p:nvCxnSpPr>
        <p:spPr>
          <a:xfrm flipV="1">
            <a:off x="5940208" y="3435846"/>
            <a:ext cx="864040" cy="8411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de Segurança (MS)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dirty="0"/>
              <a:t>Ponto </a:t>
            </a:r>
            <a:r>
              <a:rPr lang="pt-BR" sz="2200" b="1" dirty="0"/>
              <a:t>de </a:t>
            </a:r>
            <a:r>
              <a:rPr lang="pt-BR" sz="2200" b="1" dirty="0"/>
              <a:t>equilíbrio (PE): </a:t>
            </a:r>
            <a:r>
              <a:rPr lang="pt-BR" sz="2200" dirty="0"/>
              <a:t>Ponto onde as </a:t>
            </a:r>
            <a:r>
              <a:rPr lang="pt-BR" sz="2200" b="1" dirty="0"/>
              <a:t>RECEITAS = GASTOS</a:t>
            </a:r>
          </a:p>
          <a:p>
            <a:endParaRPr lang="pt-BR" sz="2200" dirty="0"/>
          </a:p>
          <a:p>
            <a:r>
              <a:rPr lang="pt-BR" sz="2200" b="1" dirty="0"/>
              <a:t>MS: </a:t>
            </a:r>
            <a:r>
              <a:rPr lang="pt-BR" sz="2200" dirty="0"/>
              <a:t>Quantidade </a:t>
            </a:r>
            <a:r>
              <a:rPr lang="pt-BR" sz="2200" dirty="0"/>
              <a:t>ou </a:t>
            </a:r>
            <a:r>
              <a:rPr lang="pt-BR" sz="2200" dirty="0"/>
              <a:t>valor </a:t>
            </a:r>
            <a:r>
              <a:rPr lang="pt-BR" sz="2200" dirty="0"/>
              <a:t>que </a:t>
            </a:r>
            <a:r>
              <a:rPr lang="pt-BR" sz="2200" dirty="0"/>
              <a:t>ultrapassa </a:t>
            </a:r>
            <a:r>
              <a:rPr lang="pt-BR" sz="2200" dirty="0"/>
              <a:t>o </a:t>
            </a:r>
            <a:r>
              <a:rPr lang="pt-BR" sz="2200" dirty="0"/>
              <a:t>faturamento no PE</a:t>
            </a:r>
          </a:p>
          <a:p>
            <a:pPr lvl="1"/>
            <a:r>
              <a:rPr lang="pt-BR" sz="1900" dirty="0"/>
              <a:t>Ideia de trabalhar com folga</a:t>
            </a:r>
          </a:p>
          <a:p>
            <a:pPr lvl="1"/>
            <a:r>
              <a:rPr lang="pt-BR" sz="1900" dirty="0"/>
              <a:t>Isso implica em resultado &gt; 0 (lucro)</a:t>
            </a:r>
            <a:endParaRPr lang="pt-BR" sz="19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0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Uma </a:t>
            </a:r>
            <a:r>
              <a:rPr lang="pt-BR" dirty="0"/>
              <a:t>empresa projetou suas receitas para </a:t>
            </a:r>
            <a:r>
              <a:rPr lang="pt-BR" dirty="0" smtClean="0"/>
              <a:t>um determinado </a:t>
            </a:r>
            <a:r>
              <a:rPr lang="pt-BR" dirty="0"/>
              <a:t>período em R$ </a:t>
            </a:r>
            <a:r>
              <a:rPr lang="pt-BR" dirty="0" smtClean="0"/>
              <a:t>1.500,00</a:t>
            </a:r>
            <a:r>
              <a:rPr lang="pt-BR" dirty="0"/>
              <a:t>. </a:t>
            </a:r>
            <a:r>
              <a:rPr lang="pt-BR" dirty="0" smtClean="0"/>
              <a:t>Com </a:t>
            </a:r>
            <a:r>
              <a:rPr lang="pt-BR" dirty="0"/>
              <a:t>este faturamento, </a:t>
            </a:r>
            <a:r>
              <a:rPr lang="pt-BR" dirty="0" smtClean="0"/>
              <a:t>ao descontar </a:t>
            </a:r>
            <a:r>
              <a:rPr lang="pt-BR" dirty="0"/>
              <a:t>todos os gastos, esta mesma empresa chegaria a um lucro </a:t>
            </a:r>
            <a:r>
              <a:rPr lang="pt-BR" dirty="0" smtClean="0"/>
              <a:t>de R</a:t>
            </a:r>
            <a:r>
              <a:rPr lang="pt-BR" dirty="0"/>
              <a:t>$ </a:t>
            </a:r>
            <a:r>
              <a:rPr lang="pt-BR" dirty="0" smtClean="0"/>
              <a:t>300,00</a:t>
            </a:r>
            <a:r>
              <a:rPr lang="pt-BR" dirty="0"/>
              <a:t>. </a:t>
            </a:r>
            <a:r>
              <a:rPr lang="pt-BR" dirty="0" smtClean="0"/>
              <a:t>Após alguns cálculos, os </a:t>
            </a:r>
            <a:r>
              <a:rPr lang="pt-BR" dirty="0"/>
              <a:t>proprietários </a:t>
            </a:r>
            <a:r>
              <a:rPr lang="pt-BR" dirty="0" smtClean="0"/>
              <a:t>verificaram que </a:t>
            </a:r>
            <a:r>
              <a:rPr lang="pt-BR" dirty="0"/>
              <a:t>para obter um lucro “zero”, </a:t>
            </a:r>
            <a:r>
              <a:rPr lang="pt-BR" dirty="0" smtClean="0"/>
              <a:t>as </a:t>
            </a:r>
            <a:r>
              <a:rPr lang="pt-BR" dirty="0"/>
              <a:t>receitas </a:t>
            </a:r>
            <a:r>
              <a:rPr lang="pt-BR" dirty="0" smtClean="0"/>
              <a:t>(no ponto </a:t>
            </a:r>
            <a:r>
              <a:rPr lang="pt-BR" dirty="0"/>
              <a:t>de equilíbrio</a:t>
            </a:r>
            <a:r>
              <a:rPr lang="pt-BR" dirty="0" smtClean="0"/>
              <a:t>) deveriam </a:t>
            </a:r>
            <a:r>
              <a:rPr lang="pt-BR" dirty="0"/>
              <a:t>ser de R$ </a:t>
            </a:r>
            <a:r>
              <a:rPr lang="pt-BR" dirty="0" smtClean="0"/>
              <a:t>1.200,00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Determinar a margem de segurança.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</a:t>
            </a:r>
            <a:r>
              <a:rPr lang="pt-BR" b="1" dirty="0" smtClean="0"/>
              <a:t>do exemplo 1</a:t>
            </a:r>
            <a:endParaRPr lang="pt-BR" b="1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solidFill>
            <a:schemeClr val="accent6"/>
          </a:solidFill>
        </p:spPr>
        <p:txBody>
          <a:bodyPr>
            <a:normAutofit fontScale="85000" lnSpcReduction="10000"/>
          </a:bodyPr>
          <a:lstStyle/>
          <a:p>
            <a:r>
              <a:rPr lang="pt-BR" dirty="0"/>
              <a:t>Margem de Segurança (em valores absolutos</a:t>
            </a:r>
            <a:r>
              <a:rPr lang="pt-BR" dirty="0" smtClean="0"/>
              <a:t>):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1631157"/>
                <a:ext cx="4040188" cy="2216895"/>
              </a:xfr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𝑅𝑇</m:t>
                      </m:r>
                      <m:r>
                        <a:rPr lang="pt-BR" b="0" i="1" smtClean="0">
                          <a:latin typeface="Cambria Math"/>
                        </a:rPr>
                        <m:t> −</m:t>
                      </m:r>
                      <m:r>
                        <a:rPr lang="pt-BR" b="0" i="1" smtClean="0">
                          <a:latin typeface="Cambria Math"/>
                        </a:rPr>
                        <m:t>𝑅𝑃𝐸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𝑀𝑆</m:t>
                      </m:r>
                      <m:r>
                        <a:rPr lang="pt-BR" i="1">
                          <a:latin typeface="Cambria Math"/>
                        </a:rPr>
                        <m:t>=1.500−1.200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=$ 300,00</m:t>
                      </m:r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6104" y="2055057"/>
                <a:ext cx="5090917" cy="2793014"/>
              </a:xfrm>
              <a:blipFill rotWithShape="1">
                <a:blip r:embed="rId2"/>
                <a:stretch>
                  <a:fillRect l="-3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>
          <a:solidFill>
            <a:schemeClr val="accent6"/>
          </a:solidFill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Margem de Segurança (em valores relativos):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ço Reservado para Conteúdo 10"/>
              <p:cNvSpPr>
                <a:spLocks noGrp="1"/>
              </p:cNvSpPr>
              <p:nvPr>
                <p:ph sz="quarter" idx="4"/>
              </p:nvPr>
            </p:nvSpPr>
            <p:spPr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/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𝑅𝑇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𝑅𝑃𝐸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1.500−1.200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1.500</m:t>
                          </m:r>
                        </m:den>
                      </m:f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=0,2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20%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Espaço Reservado para Conteúdo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7</a:t>
            </a:fld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57118" y="3905207"/>
            <a:ext cx="2717063" cy="935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lIns="72567" tIns="36283" rIns="72567" bIns="36283" rtlCol="0">
            <a:spAutoFit/>
          </a:bodyPr>
          <a:lstStyle/>
          <a:p>
            <a:r>
              <a:rPr lang="pt-BR" b="1" dirty="0" smtClean="0"/>
              <a:t>Legendas:</a:t>
            </a:r>
          </a:p>
          <a:p>
            <a:r>
              <a:rPr lang="pt-BR" dirty="0" smtClean="0"/>
              <a:t>MS: Margem de segurança</a:t>
            </a:r>
          </a:p>
          <a:p>
            <a:r>
              <a:rPr lang="pt-BR" dirty="0" smtClean="0"/>
              <a:t>RT: Receita total</a:t>
            </a:r>
          </a:p>
          <a:p>
            <a:r>
              <a:rPr lang="pt-BR" dirty="0" smtClean="0"/>
              <a:t>RPE: Receita no ponto de equilíbrio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29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Considerações do </a:t>
            </a:r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Entre </a:t>
            </a:r>
            <a:r>
              <a:rPr lang="pt-BR" dirty="0"/>
              <a:t>a receita mínima necessária </a:t>
            </a:r>
            <a:r>
              <a:rPr lang="pt-BR" dirty="0" smtClean="0"/>
              <a:t>(receita=gastos) e </a:t>
            </a:r>
            <a:r>
              <a:rPr lang="pt-BR" dirty="0"/>
              <a:t>a receita com lucro (ganho de R$ </a:t>
            </a:r>
            <a:r>
              <a:rPr lang="pt-BR" dirty="0" smtClean="0"/>
              <a:t>300,00</a:t>
            </a:r>
            <a:r>
              <a:rPr lang="pt-BR" dirty="0"/>
              <a:t>) há </a:t>
            </a:r>
            <a:r>
              <a:rPr lang="pt-BR" dirty="0" smtClean="0"/>
              <a:t>uma margem de segurança de 20</a:t>
            </a:r>
            <a:r>
              <a:rPr lang="pt-BR" dirty="0"/>
              <a:t>%.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Por exemplo, se </a:t>
            </a:r>
            <a:r>
              <a:rPr lang="pt-BR" dirty="0"/>
              <a:t>um cliente pede um desconto de 25% </a:t>
            </a:r>
            <a:r>
              <a:rPr lang="pt-BR" dirty="0" smtClean="0"/>
              <a:t>no preço </a:t>
            </a:r>
            <a:r>
              <a:rPr lang="pt-BR" dirty="0"/>
              <a:t>do produto, </a:t>
            </a:r>
            <a:r>
              <a:rPr lang="pt-BR" dirty="0" smtClean="0"/>
              <a:t>a venda pelo proprietário </a:t>
            </a:r>
            <a:r>
              <a:rPr lang="pt-BR" dirty="0"/>
              <a:t>não </a:t>
            </a:r>
            <a:r>
              <a:rPr lang="pt-BR" dirty="0" smtClean="0"/>
              <a:t>compensa, dado que a sua margem é </a:t>
            </a:r>
            <a:r>
              <a:rPr lang="pt-BR" dirty="0"/>
              <a:t>de </a:t>
            </a:r>
            <a:r>
              <a:rPr lang="pt-BR" dirty="0" smtClean="0"/>
              <a:t>20%.</a:t>
            </a:r>
          </a:p>
          <a:p>
            <a:endParaRPr lang="pt-BR" dirty="0"/>
          </a:p>
          <a:p>
            <a:r>
              <a:rPr lang="pt-BR" b="1" dirty="0" smtClean="0"/>
              <a:t>Riscos:</a:t>
            </a:r>
            <a:endParaRPr lang="pt-BR" b="1" dirty="0"/>
          </a:p>
          <a:p>
            <a:pPr lvl="1"/>
            <a:r>
              <a:rPr lang="pt-BR" dirty="0" smtClean="0"/>
              <a:t>Quanto </a:t>
            </a:r>
            <a:r>
              <a:rPr lang="pt-BR" dirty="0"/>
              <a:t>mais próximo o ponto de equilíbrio </a:t>
            </a:r>
            <a:r>
              <a:rPr lang="pt-BR" dirty="0" smtClean="0"/>
              <a:t>estiver do </a:t>
            </a:r>
            <a:r>
              <a:rPr lang="pt-BR" dirty="0"/>
              <a:t>volume de vendas ou da receita, maior será a exposição ao risco </a:t>
            </a:r>
            <a:r>
              <a:rPr lang="pt-BR" dirty="0" smtClean="0"/>
              <a:t>operacional (pouco </a:t>
            </a:r>
            <a:r>
              <a:rPr lang="pt-BR" dirty="0"/>
              <a:t>espaço em caso de problemas nas </a:t>
            </a:r>
            <a:r>
              <a:rPr lang="pt-BR" dirty="0" smtClean="0"/>
              <a:t>vendas).</a:t>
            </a:r>
          </a:p>
          <a:p>
            <a:pPr lvl="1"/>
            <a:r>
              <a:rPr lang="pt-BR" dirty="0" smtClean="0"/>
              <a:t>Quanto </a:t>
            </a:r>
            <a:r>
              <a:rPr lang="pt-BR" dirty="0"/>
              <a:t>mais distante do ponto de equilíbrio, menor será o </a:t>
            </a:r>
            <a:r>
              <a:rPr lang="pt-BR" dirty="0" smtClean="0"/>
              <a:t>risco operacional (folga maior entre o ponto de equilíbrio e margem de segurança).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8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8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Uma papelaria vende calculadoras, cujo o preço de venda é de $ 600,00 por unidade. O custo variável por unidade é de $ 200,00. Sabe-se ainda que os gastos fixos da papelaria são da ordem de $ 10.000,00 por mês. Com base nos dados, determinar:</a:t>
            </a:r>
          </a:p>
          <a:p>
            <a:pPr marL="0" indent="0">
              <a:buNone/>
            </a:pPr>
            <a:endParaRPr lang="pt-BR" dirty="0" smtClean="0"/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A margem de contribuição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O ponto de equilíbrio contábil no volume de vendas e de receita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O ponto de equilíbrio financeiro no volume de vendas e receita, sabendo que a depreciação mensal é de $ 600,00</a:t>
            </a:r>
          </a:p>
          <a:p>
            <a:pPr marL="725668" lvl="1" indent="-408188">
              <a:buFont typeface="+mj-lt"/>
              <a:buAutoNum type="alphaLcParenR"/>
            </a:pPr>
            <a:r>
              <a:rPr lang="pt-BR" dirty="0" smtClean="0"/>
              <a:t>O ponto de equilíbrio econômico no volume de vendas e receita, sabendo que o dono da papelaria almeja um lucro de $ 12.000,00</a:t>
            </a:r>
          </a:p>
          <a:p>
            <a:pPr marL="317480" lvl="1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Ferramentas para gestão de custos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3438</Words>
  <Application>Microsoft Office PowerPoint</Application>
  <PresentationFormat>Apresentação na tela (16:9)</PresentationFormat>
  <Paragraphs>564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Análise de Custos</vt:lpstr>
      <vt:lpstr>Análise de custo x volume x lucro</vt:lpstr>
      <vt:lpstr>Objetivos</vt:lpstr>
      <vt:lpstr>Finalidade da análise CVL</vt:lpstr>
      <vt:lpstr>Margem de Segurança (MS)</vt:lpstr>
      <vt:lpstr>Exemplo 1</vt:lpstr>
      <vt:lpstr>Resolução do exemplo 1</vt:lpstr>
      <vt:lpstr>Considerações do Exemplo 1</vt:lpstr>
      <vt:lpstr>Exemplo 2</vt:lpstr>
      <vt:lpstr>Resolução do exemplo 2 (a) </vt:lpstr>
      <vt:lpstr>Resolução do exemplo 2 (b) </vt:lpstr>
      <vt:lpstr>Resolução do exemplo 2 (c) </vt:lpstr>
      <vt:lpstr>Resolução do exemplo 2 (d) </vt:lpstr>
      <vt:lpstr>Considerações do exemplo 2</vt:lpstr>
      <vt:lpstr>Atividade 1</vt:lpstr>
      <vt:lpstr>Resolução da atividade 1</vt:lpstr>
      <vt:lpstr>CVL simples e CVL composto</vt:lpstr>
      <vt:lpstr>Objetivo</vt:lpstr>
      <vt:lpstr>Exemplo 3</vt:lpstr>
      <vt:lpstr>Resolução do exemplo 3 (a)</vt:lpstr>
      <vt:lpstr>Resolução do exemplo 3 (b)</vt:lpstr>
      <vt:lpstr>Exemplo 4</vt:lpstr>
      <vt:lpstr>Resolução do exemplo 4 (a)</vt:lpstr>
      <vt:lpstr>Resolução do exemplo 4 (b)</vt:lpstr>
      <vt:lpstr>Resolução do exemplo 4 (c)</vt:lpstr>
      <vt:lpstr>Resolução do exemplo 4 (d)</vt:lpstr>
      <vt:lpstr>Administração de gastos e decisões</vt:lpstr>
      <vt:lpstr>Contexto e objetivo</vt:lpstr>
      <vt:lpstr>Na tomada de decisões</vt:lpstr>
      <vt:lpstr>Exemplo 1</vt:lpstr>
      <vt:lpstr>Resolução do exemplo 1</vt:lpstr>
      <vt:lpstr>Exemplo 2</vt:lpstr>
      <vt:lpstr>Resolução do exemplo 2</vt:lpstr>
      <vt:lpstr>Exemplo 3</vt:lpstr>
      <vt:lpstr>Resolução do exemplo 3</vt:lpstr>
      <vt:lpstr>Formação de preços</vt:lpstr>
      <vt:lpstr>Objetivo</vt:lpstr>
      <vt:lpstr>Calculando o preço (ambos dão mesmo resultado)</vt:lpstr>
      <vt:lpstr>Exemplo 4</vt:lpstr>
      <vt:lpstr>Resolução do exemplo 4</vt:lpstr>
      <vt:lpstr>Comentários do exemplo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123</cp:revision>
  <dcterms:created xsi:type="dcterms:W3CDTF">2019-02-06T19:16:14Z</dcterms:created>
  <dcterms:modified xsi:type="dcterms:W3CDTF">2020-09-13T21:08:20Z</dcterms:modified>
</cp:coreProperties>
</file>