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5"/>
  </p:notesMasterIdLst>
  <p:sldIdLst>
    <p:sldId id="256" r:id="rId2"/>
    <p:sldId id="310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30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</p:sldIdLst>
  <p:sldSz cx="9144000" cy="5143500" type="screen16x9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enhum Estilo, Grade de Tabe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47" d="100"/>
          <a:sy n="147" d="100"/>
        </p:scale>
        <p:origin x="-594" y="-10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BD16C7-CCA8-4290-9B84-0C6A03011E72}" type="datetimeFigureOut">
              <a:rPr lang="pt-BR" smtClean="0"/>
              <a:t>16/09/2020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0C0BEA-940A-41A0-A6EC-BE1A5289471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45610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3 | Gestão de recursos financeiros, disponibilidades e estoques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Diego Fernandes Emiliano Silva diegofernandes.weebly.com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9E5F4-051C-446F-B4E6-8E9FA7A46A7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909427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3 | Gestão de recursos financeiros, disponibilidades e estoques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Diego Fernandes Emiliano Silva diegofernandes.weebly.com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9E5F4-051C-446F-B4E6-8E9FA7A46A7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657812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3 | Gestão de recursos financeiros, disponibilidades e estoques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Diego Fernandes Emiliano Silva diegofernandes.weebly.com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9E5F4-051C-446F-B4E6-8E9FA7A46A7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045485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3 | Gestão de recursos financeiros, disponibilidades e estoques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Diego Fernandes Emiliano Silva diegofernandes.weebly.com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9E5F4-051C-446F-B4E6-8E9FA7A46A7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431803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3 | Gestão de recursos financeiros, disponibilidades e estoques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Diego Fernandes Emiliano Silva diegofernandes.weebly.com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9E5F4-051C-446F-B4E6-8E9FA7A46A7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304552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3 | Gestão de recursos financeiros, disponibilidades e estoques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Diego Fernandes Emiliano Silva diegofernandes.weebly.com</a:t>
            </a: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9E5F4-051C-446F-B4E6-8E9FA7A46A7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820718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3 | Gestão de recursos financeiros, disponibilidades e estoques</a:t>
            </a:r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Diego Fernandes Emiliano Silva diegofernandes.weebly.com</a:t>
            </a:r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9E5F4-051C-446F-B4E6-8E9FA7A46A7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377433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3 | Gestão de recursos financeiros, disponibilidades e estoques</a:t>
            </a:r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Diego Fernandes Emiliano Silva diegofernandes.weebly.com</a:t>
            </a: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9E5F4-051C-446F-B4E6-8E9FA7A46A7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807535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3 | Gestão de recursos financeiros, disponibilidades e estoques</a:t>
            </a:r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Diego Fernandes Emiliano Silva diegofernandes.weebly.com</a:t>
            </a: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9E5F4-051C-446F-B4E6-8E9FA7A46A7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394263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3 | Gestão de recursos financeiros, disponibilidades e estoques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Diego Fernandes Emiliano Silva diegofernandes.weebly.com</a:t>
            </a: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9E5F4-051C-446F-B4E6-8E9FA7A46A7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473782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3 | Gestão de recursos financeiros, disponibilidades e estoques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Diego Fernandes Emiliano Silva diegofernandes.weebly.com</a:t>
            </a: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9E5F4-051C-446F-B4E6-8E9FA7A46A7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320870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t-BR" smtClean="0"/>
              <a:t>Unidade 3 | Gestão de recursos financeiros, disponibilidades e estoques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t-BR" smtClean="0"/>
              <a:t>Prof. Diego Fernandes Emiliano Silva diegofernandes.weebly.com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99E5F4-051C-446F-B4E6-8E9FA7A46A7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859805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10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0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0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0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0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 smtClean="0"/>
              <a:t>Capital de giro e </a:t>
            </a:r>
            <a:br>
              <a:rPr lang="pt-BR" b="1" dirty="0" smtClean="0"/>
            </a:br>
            <a:r>
              <a:rPr lang="pt-BR" b="1" dirty="0" smtClean="0"/>
              <a:t>análise financeira</a:t>
            </a:r>
            <a:endParaRPr lang="pt-BR" b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pt-BR" sz="2800" dirty="0" smtClean="0"/>
              <a:t>Prof. Me. Diego Fernandes Emiliano Silva</a:t>
            </a:r>
            <a:endParaRPr lang="pt-BR" sz="2800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Diego Fernandes Emiliano Silva diegofernandes.weebly.com</a:t>
            </a: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9E5F4-051C-446F-B4E6-8E9FA7A46A7A}" type="slidenum">
              <a:rPr lang="pt-BR" smtClean="0"/>
              <a:t>1</a:t>
            </a:fld>
            <a:endParaRPr lang="pt-BR"/>
          </a:p>
        </p:txBody>
      </p:sp>
      <p:sp>
        <p:nvSpPr>
          <p:cNvPr id="6" name="Espaço Reservado para Data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3 | Gestão de recursos financeiros, disponibilidades e estoques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188455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Exercício – resposta comentada</a:t>
            </a:r>
            <a:endParaRPr lang="pt-BR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ço Reservado para Conteúdo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200151"/>
                <a:ext cx="8229600" cy="2289701"/>
              </a:xfrm>
            </p:spPr>
            <p:txBody>
              <a:bodyPr>
                <a:normAutofit fontScale="47500" lnSpcReduction="20000"/>
              </a:bodyPr>
              <a:lstStyle/>
              <a:p>
                <a:r>
                  <a:rPr lang="pt-BR" dirty="0" smtClean="0"/>
                  <a:t>A empresa </a:t>
                </a:r>
                <a:r>
                  <a:rPr lang="pt-BR" dirty="0" err="1"/>
                  <a:t>Alfa&amp;Beta</a:t>
                </a:r>
                <a:r>
                  <a:rPr lang="pt-BR" dirty="0"/>
                  <a:t> é fabricante de pratos descartáveis e tem </a:t>
                </a:r>
                <a:r>
                  <a:rPr lang="pt-BR" dirty="0" smtClean="0"/>
                  <a:t>vendas atuais </a:t>
                </a:r>
                <a:r>
                  <a:rPr lang="pt-BR" dirty="0"/>
                  <a:t>de $ 2 milhões, o custo das mercadorias vendidas é de 65% </a:t>
                </a:r>
                <a:r>
                  <a:rPr lang="pt-BR" dirty="0" smtClean="0"/>
                  <a:t>das vendas </a:t>
                </a:r>
                <a:r>
                  <a:rPr lang="pt-BR" dirty="0"/>
                  <a:t>e as compras correspondem a 60% </a:t>
                </a:r>
                <a:r>
                  <a:rPr lang="pt-BR" dirty="0" smtClean="0"/>
                  <a:t>do custo </a:t>
                </a:r>
                <a:r>
                  <a:rPr lang="pt-BR" dirty="0"/>
                  <a:t>das </a:t>
                </a:r>
                <a:r>
                  <a:rPr lang="pt-BR" dirty="0" smtClean="0"/>
                  <a:t>mercadorias vendidas</a:t>
                </a:r>
                <a:r>
                  <a:rPr lang="pt-BR" dirty="0"/>
                  <a:t>. </a:t>
                </a:r>
                <a:endParaRPr lang="pt-BR" dirty="0" smtClean="0"/>
              </a:p>
              <a:p>
                <a:r>
                  <a:rPr lang="pt-BR" dirty="0" smtClean="0"/>
                  <a:t>O </a:t>
                </a:r>
                <a:r>
                  <a:rPr lang="pt-BR" dirty="0"/>
                  <a:t>prazo médio dos estoques (PME) é de 45 dias, o prazo </a:t>
                </a:r>
                <a:r>
                  <a:rPr lang="pt-BR" dirty="0" smtClean="0"/>
                  <a:t>médio de </a:t>
                </a:r>
                <a:r>
                  <a:rPr lang="pt-BR" dirty="0"/>
                  <a:t>recebimento (PMR) é de 60 dias e o prazo médio de pagamento (PMP</a:t>
                </a:r>
                <a:r>
                  <a:rPr lang="pt-BR" dirty="0" smtClean="0"/>
                  <a:t>) de </a:t>
                </a:r>
                <a:r>
                  <a:rPr lang="pt-BR" dirty="0"/>
                  <a:t>50 dias. </a:t>
                </a:r>
                <a:endParaRPr lang="pt-BR" dirty="0" smtClean="0"/>
              </a:p>
              <a:p>
                <a:r>
                  <a:rPr lang="pt-BR" dirty="0" smtClean="0"/>
                  <a:t>Calcule </a:t>
                </a:r>
                <a:r>
                  <a:rPr lang="pt-BR" dirty="0"/>
                  <a:t>o ciclo de conversão de caixa dessa empresa</a:t>
                </a:r>
                <a:r>
                  <a:rPr lang="pt-BR" dirty="0" smtClean="0"/>
                  <a:t>.</a:t>
                </a:r>
              </a:p>
              <a:p>
                <a:endParaRPr lang="pt-BR" dirty="0"/>
              </a:p>
              <a:p>
                <a:r>
                  <a:rPr lang="pt-BR" b="1" dirty="0" smtClean="0"/>
                  <a:t>Resposta:</a:t>
                </a:r>
              </a:p>
              <a:p>
                <a:pPr marL="0" indent="0">
                  <a:buNone/>
                </a:pPr>
                <a:endParaRPr lang="pt-BR" b="1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/>
                        </a:rPr>
                        <m:t>𝐶𝐶𝐶</m:t>
                      </m:r>
                      <m:r>
                        <a:rPr lang="pt-BR" b="0" i="1" smtClean="0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pt-BR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pt-BR" b="0" i="1" smtClean="0">
                              <a:latin typeface="Cambria Math"/>
                            </a:rPr>
                            <m:t>𝑃𝑀𝐸</m:t>
                          </m:r>
                          <m:r>
                            <a:rPr lang="pt-BR" b="0" i="1" smtClean="0">
                              <a:latin typeface="Cambria Math"/>
                            </a:rPr>
                            <m:t>+</m:t>
                          </m:r>
                          <m:r>
                            <a:rPr lang="pt-BR" b="0" i="1" smtClean="0">
                              <a:latin typeface="Cambria Math"/>
                            </a:rPr>
                            <m:t>𝑃𝑀𝑅</m:t>
                          </m:r>
                        </m:e>
                      </m:d>
                      <m:r>
                        <a:rPr lang="pt-BR" b="0" i="1" smtClean="0">
                          <a:latin typeface="Cambria Math"/>
                        </a:rPr>
                        <m:t>−</m:t>
                      </m:r>
                      <m:r>
                        <a:rPr lang="pt-BR" b="0" i="1" smtClean="0">
                          <a:latin typeface="Cambria Math"/>
                        </a:rPr>
                        <m:t>𝑃𝑀𝑃</m:t>
                      </m:r>
                      <m:r>
                        <a:rPr lang="pt-BR" b="0" i="1" smtClean="0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pt-BR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pt-BR" b="0" i="1" smtClean="0">
                              <a:latin typeface="Cambria Math"/>
                            </a:rPr>
                            <m:t>45+60</m:t>
                          </m:r>
                        </m:e>
                      </m:d>
                      <m:r>
                        <a:rPr lang="pt-BR" b="0" i="1" smtClean="0">
                          <a:latin typeface="Cambria Math"/>
                        </a:rPr>
                        <m:t>−50=55 </m:t>
                      </m:r>
                      <m:r>
                        <a:rPr lang="pt-BR" b="0" i="1" smtClean="0">
                          <a:latin typeface="Cambria Math"/>
                        </a:rPr>
                        <m:t>𝑑𝑖𝑎𝑠</m:t>
                      </m:r>
                    </m:oMath>
                  </m:oMathPara>
                </a14:m>
                <a:endParaRPr lang="pt-BR" dirty="0" smtClean="0"/>
              </a:p>
            </p:txBody>
          </p:sp>
        </mc:Choice>
        <mc:Fallback xmlns="">
          <p:sp>
            <p:nvSpPr>
              <p:cNvPr id="3" name="Espaço Reservado para Conteú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229600" cy="3052935"/>
              </a:xfrm>
              <a:blipFill rotWithShape="1">
                <a:blip r:embed="rId2"/>
                <a:stretch>
                  <a:fillRect l="-444" t="-2600" r="-148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0798037"/>
              </p:ext>
            </p:extLst>
          </p:nvPr>
        </p:nvGraphicFramePr>
        <p:xfrm>
          <a:off x="323529" y="3727482"/>
          <a:ext cx="8496942" cy="1127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72207"/>
                <a:gridCol w="3792421"/>
                <a:gridCol w="2832314"/>
              </a:tblGrid>
              <a:tr h="278130">
                <a:tc>
                  <a:txBody>
                    <a:bodyPr/>
                    <a:lstStyle/>
                    <a:p>
                      <a:r>
                        <a:rPr lang="pt-BR" sz="1400" b="1" dirty="0" smtClean="0"/>
                        <a:t>Estoques</a:t>
                      </a:r>
                      <a:endParaRPr lang="pt-BR" sz="1400" b="1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= (2.000.000 *</a:t>
                      </a:r>
                      <a:r>
                        <a:rPr lang="pt-BR" sz="1400" baseline="0" dirty="0" smtClean="0"/>
                        <a:t> 0,65) * (45/365)</a:t>
                      </a:r>
                      <a:endParaRPr lang="pt-BR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 smtClean="0"/>
                        <a:t>(=) $ 160.273,97</a:t>
                      </a:r>
                      <a:endParaRPr lang="pt-BR" sz="1400" dirty="0"/>
                    </a:p>
                  </a:txBody>
                  <a:tcPr marT="34290" marB="34290"/>
                </a:tc>
              </a:tr>
              <a:tr h="278130">
                <a:tc>
                  <a:txBody>
                    <a:bodyPr/>
                    <a:lstStyle/>
                    <a:p>
                      <a:r>
                        <a:rPr lang="pt-BR" sz="1400" b="1" dirty="0" smtClean="0"/>
                        <a:t>+ contas receber</a:t>
                      </a:r>
                      <a:endParaRPr lang="pt-BR" sz="1400" b="1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= 2.000.000 * (60/365)</a:t>
                      </a:r>
                      <a:endParaRPr lang="pt-BR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 smtClean="0"/>
                        <a:t>(=) $ 328.767,12</a:t>
                      </a:r>
                      <a:endParaRPr lang="pt-BR" sz="1400" dirty="0"/>
                    </a:p>
                  </a:txBody>
                  <a:tcPr marT="34290" marB="34290"/>
                </a:tc>
              </a:tr>
              <a:tr h="278130">
                <a:tc>
                  <a:txBody>
                    <a:bodyPr/>
                    <a:lstStyle/>
                    <a:p>
                      <a:r>
                        <a:rPr lang="pt-BR" sz="1400" b="1" i="0" dirty="0" smtClean="0"/>
                        <a:t>- fornecedores</a:t>
                      </a:r>
                      <a:endParaRPr lang="pt-BR" sz="1400" b="1" i="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= (2.000.000 * 0,65</a:t>
                      </a:r>
                      <a:r>
                        <a:rPr lang="pt-BR" sz="1400" baseline="0" dirty="0" smtClean="0"/>
                        <a:t> * 0,60) * (50/365)</a:t>
                      </a:r>
                      <a:endParaRPr lang="pt-BR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 smtClean="0"/>
                        <a:t>(=) $ 106.849,33</a:t>
                      </a:r>
                      <a:endParaRPr lang="pt-BR" sz="1400" dirty="0"/>
                    </a:p>
                  </a:txBody>
                  <a:tcPr marT="34290" marB="34290"/>
                </a:tc>
              </a:tr>
              <a:tr h="278130">
                <a:tc gridSpan="2">
                  <a:txBody>
                    <a:bodyPr/>
                    <a:lstStyle/>
                    <a:p>
                      <a:r>
                        <a:rPr lang="pt-BR" sz="1400" b="1" dirty="0" smtClean="0"/>
                        <a:t>=</a:t>
                      </a:r>
                      <a:r>
                        <a:rPr lang="pt-BR" sz="1400" b="1" baseline="0" dirty="0" smtClean="0"/>
                        <a:t> Necessidade de recursos</a:t>
                      </a:r>
                      <a:endParaRPr lang="pt-BR" sz="1400" b="1" dirty="0"/>
                    </a:p>
                  </a:txBody>
                  <a:tcPr marT="34290" marB="34290"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 smtClean="0"/>
                        <a:t>(=) $</a:t>
                      </a:r>
                      <a:r>
                        <a:rPr lang="pt-BR" sz="1400" baseline="0" dirty="0" smtClean="0"/>
                        <a:t> 382.191,77</a:t>
                      </a:r>
                      <a:endParaRPr lang="pt-BR" sz="1400" dirty="0"/>
                    </a:p>
                  </a:txBody>
                  <a:tcPr marT="34290" marB="3429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461254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Ciclo de caixa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t-BR" dirty="0"/>
              <a:t>Serve para que </a:t>
            </a:r>
            <a:r>
              <a:rPr lang="pt-BR" dirty="0" smtClean="0"/>
              <a:t>empresa saiba se </a:t>
            </a:r>
            <a:r>
              <a:rPr lang="pt-BR" dirty="0"/>
              <a:t>tem necessidade de financiar </a:t>
            </a:r>
            <a:r>
              <a:rPr lang="pt-BR" dirty="0" smtClean="0"/>
              <a:t>suas operações </a:t>
            </a:r>
            <a:r>
              <a:rPr lang="pt-BR" dirty="0"/>
              <a:t>em </a:t>
            </a:r>
            <a:r>
              <a:rPr lang="pt-BR" dirty="0" smtClean="0"/>
              <a:t>razão do:</a:t>
            </a:r>
          </a:p>
          <a:p>
            <a:pPr lvl="1"/>
            <a:r>
              <a:rPr lang="pt-BR" dirty="0" smtClean="0"/>
              <a:t>Seu </a:t>
            </a:r>
            <a:r>
              <a:rPr lang="pt-BR" dirty="0"/>
              <a:t>ciclo </a:t>
            </a:r>
            <a:r>
              <a:rPr lang="pt-BR" dirty="0" smtClean="0"/>
              <a:t>operacional</a:t>
            </a:r>
          </a:p>
          <a:p>
            <a:pPr lvl="1"/>
            <a:r>
              <a:rPr lang="pt-BR" dirty="0" smtClean="0"/>
              <a:t>Descasamento </a:t>
            </a:r>
            <a:r>
              <a:rPr lang="pt-BR" dirty="0"/>
              <a:t>entra </a:t>
            </a:r>
            <a:r>
              <a:rPr lang="pt-BR" dirty="0" smtClean="0"/>
              <a:t>os pagamentos e recebimentos</a:t>
            </a:r>
          </a:p>
          <a:p>
            <a:pPr lvl="1"/>
            <a:endParaRPr lang="pt-BR" dirty="0" smtClean="0"/>
          </a:p>
          <a:p>
            <a:pPr lvl="1"/>
            <a:endParaRPr lang="pt-BR" dirty="0"/>
          </a:p>
          <a:p>
            <a:r>
              <a:rPr lang="pt-BR" dirty="0" smtClean="0"/>
              <a:t>Necessidade </a:t>
            </a:r>
            <a:r>
              <a:rPr lang="pt-BR" dirty="0"/>
              <a:t>de financiamento pode </a:t>
            </a:r>
            <a:r>
              <a:rPr lang="pt-BR" dirty="0" smtClean="0"/>
              <a:t>ser:</a:t>
            </a:r>
          </a:p>
          <a:p>
            <a:pPr lvl="1"/>
            <a:r>
              <a:rPr lang="pt-BR" dirty="0" smtClean="0"/>
              <a:t>Permanente: para empresas com volumes de vendas, operações e compra de fornecedores constantes</a:t>
            </a:r>
          </a:p>
          <a:p>
            <a:pPr lvl="1"/>
            <a:r>
              <a:rPr lang="pt-BR" dirty="0" smtClean="0"/>
              <a:t>Sazonal: para empresas que possuem comportamento cíclico</a:t>
            </a:r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Diego Fernandes Emiliano Silva diegofernandes.weebly.com</a:t>
            </a: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9E5F4-051C-446F-B4E6-8E9FA7A46A7A}" type="slidenum">
              <a:rPr lang="pt-BR" smtClean="0"/>
              <a:t>11</a:t>
            </a:fld>
            <a:endParaRPr lang="pt-BR"/>
          </a:p>
        </p:txBody>
      </p:sp>
      <p:sp>
        <p:nvSpPr>
          <p:cNvPr id="6" name="Espaço Reservado para Data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3 | Gestão de recursos financeiros, disponibilidades e estoques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079002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Estratégias para gestão do CCC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pt-BR" dirty="0" smtClean="0"/>
              <a:t>Girar estoque o mais rápido possível</a:t>
            </a:r>
          </a:p>
          <a:p>
            <a:pPr marL="514350" indent="-514350">
              <a:buFont typeface="+mj-lt"/>
              <a:buAutoNum type="arabicPeriod"/>
            </a:pPr>
            <a:endParaRPr lang="pt-BR" dirty="0" smtClean="0"/>
          </a:p>
          <a:p>
            <a:pPr marL="514350" indent="-514350">
              <a:buFont typeface="+mj-lt"/>
              <a:buAutoNum type="arabicPeriod"/>
            </a:pPr>
            <a:r>
              <a:rPr lang="pt-BR" dirty="0" smtClean="0"/>
              <a:t>Cobrar mais rapidamente (sem perder vendas por conta de cobrança “agressiva”)</a:t>
            </a:r>
          </a:p>
          <a:p>
            <a:pPr marL="514350" indent="-514350">
              <a:buFont typeface="+mj-lt"/>
              <a:buAutoNum type="arabicPeriod"/>
            </a:pPr>
            <a:endParaRPr lang="pt-BR" dirty="0" smtClean="0"/>
          </a:p>
          <a:p>
            <a:pPr marL="514350" indent="-514350">
              <a:buFont typeface="+mj-lt"/>
              <a:buAutoNum type="arabicPeriod"/>
            </a:pPr>
            <a:r>
              <a:rPr lang="pt-BR" dirty="0" smtClean="0"/>
              <a:t>Gerir prazos de postagem, processamento e compensação para reduzir ao cobrar do cliente e prolongar ao pagar para o fornecedor</a:t>
            </a:r>
          </a:p>
          <a:p>
            <a:pPr marL="514350" indent="-514350">
              <a:buFont typeface="+mj-lt"/>
              <a:buAutoNum type="arabicPeriod"/>
            </a:pPr>
            <a:endParaRPr lang="pt-BR" dirty="0" smtClean="0"/>
          </a:p>
          <a:p>
            <a:pPr marL="514350" indent="-514350">
              <a:buFont typeface="+mj-lt"/>
              <a:buAutoNum type="arabicPeriod"/>
            </a:pPr>
            <a:r>
              <a:rPr lang="pt-BR" dirty="0" smtClean="0"/>
              <a:t>Quitar contas a pagar com fornecedores “o mais lentamente”, sem prejudicar o </a:t>
            </a:r>
            <a:r>
              <a:rPr lang="pt-BR" i="1" dirty="0" smtClean="0"/>
              <a:t>rating </a:t>
            </a:r>
            <a:r>
              <a:rPr lang="pt-BR" dirty="0" smtClean="0"/>
              <a:t>de crédito da empresa</a:t>
            </a:r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Diego Fernandes Emiliano Silva diegofernandes.weebly.com</a:t>
            </a: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9E5F4-051C-446F-B4E6-8E9FA7A46A7A}" type="slidenum">
              <a:rPr lang="pt-BR" smtClean="0"/>
              <a:t>12</a:t>
            </a:fld>
            <a:endParaRPr lang="pt-BR"/>
          </a:p>
        </p:txBody>
      </p:sp>
      <p:sp>
        <p:nvSpPr>
          <p:cNvPr id="6" name="Espaço Reservado para Data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3 | Gestão de recursos financeiros, disponibilidades e estoques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935902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Exercício 2 (situação problema)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pt-BR" dirty="0" smtClean="0"/>
              <a:t>Calcular </a:t>
            </a:r>
            <a:r>
              <a:rPr lang="pt-BR" dirty="0"/>
              <a:t>o ciclo operacional e o ciclo de conversão de caixa </a:t>
            </a:r>
            <a:r>
              <a:rPr lang="pt-BR" dirty="0" smtClean="0"/>
              <a:t>da empresa </a:t>
            </a:r>
            <a:r>
              <a:rPr lang="pt-BR" dirty="0"/>
              <a:t>Rosa &amp; </a:t>
            </a:r>
            <a:r>
              <a:rPr lang="pt-BR" dirty="0" smtClean="0"/>
              <a:t>Azul. Que </a:t>
            </a:r>
            <a:r>
              <a:rPr lang="pt-BR" dirty="0"/>
              <a:t>sugestões você apresentaria à administração para redução do </a:t>
            </a:r>
            <a:r>
              <a:rPr lang="pt-BR" dirty="0" smtClean="0"/>
              <a:t>CCC?</a:t>
            </a:r>
            <a:endParaRPr lang="pt-BR" dirty="0"/>
          </a:p>
          <a:p>
            <a:endParaRPr lang="pt-BR" dirty="0" smtClean="0"/>
          </a:p>
          <a:p>
            <a:r>
              <a:rPr lang="pt-BR" dirty="0" smtClean="0"/>
              <a:t>Informações:</a:t>
            </a:r>
          </a:p>
          <a:p>
            <a:pPr lvl="1"/>
            <a:r>
              <a:rPr lang="pt-BR" dirty="0" smtClean="0"/>
              <a:t>Vendas </a:t>
            </a:r>
            <a:r>
              <a:rPr lang="pt-BR" dirty="0"/>
              <a:t>anuais de $ 35.000, </a:t>
            </a:r>
            <a:endParaRPr lang="pt-BR" dirty="0" smtClean="0"/>
          </a:p>
          <a:p>
            <a:pPr lvl="1"/>
            <a:r>
              <a:rPr lang="pt-BR" dirty="0" smtClean="0"/>
              <a:t>Custo </a:t>
            </a:r>
            <a:r>
              <a:rPr lang="pt-BR" dirty="0"/>
              <a:t>de mercadorias </a:t>
            </a:r>
            <a:r>
              <a:rPr lang="pt-BR" dirty="0" smtClean="0"/>
              <a:t>vendidas de </a:t>
            </a:r>
            <a:r>
              <a:rPr lang="pt-BR" dirty="0"/>
              <a:t>75% das </a:t>
            </a:r>
            <a:r>
              <a:rPr lang="pt-BR" dirty="0" smtClean="0"/>
              <a:t>vendas</a:t>
            </a:r>
          </a:p>
          <a:p>
            <a:pPr lvl="1"/>
            <a:r>
              <a:rPr lang="pt-BR" dirty="0" smtClean="0"/>
              <a:t>Compras correspondem </a:t>
            </a:r>
            <a:r>
              <a:rPr lang="pt-BR" dirty="0"/>
              <a:t>a 60% do custo das </a:t>
            </a:r>
            <a:r>
              <a:rPr lang="pt-BR" dirty="0" smtClean="0"/>
              <a:t>mercadorias vendidas</a:t>
            </a:r>
            <a:endParaRPr lang="pt-BR" dirty="0"/>
          </a:p>
          <a:p>
            <a:pPr lvl="1"/>
            <a:r>
              <a:rPr lang="pt-BR" dirty="0" smtClean="0"/>
              <a:t>Prazo </a:t>
            </a:r>
            <a:r>
              <a:rPr lang="pt-BR" dirty="0"/>
              <a:t>médio de produção e estocagem é de 60 </a:t>
            </a:r>
            <a:r>
              <a:rPr lang="pt-BR" dirty="0" smtClean="0"/>
              <a:t>dias</a:t>
            </a:r>
          </a:p>
          <a:p>
            <a:pPr lvl="1"/>
            <a:r>
              <a:rPr lang="pt-BR" dirty="0" smtClean="0"/>
              <a:t>Empresa trabalha com política </a:t>
            </a:r>
            <a:r>
              <a:rPr lang="pt-BR" dirty="0"/>
              <a:t>de crédito de vender à vista, e parcelado para 30</a:t>
            </a:r>
            <a:r>
              <a:rPr lang="pt-BR" dirty="0" smtClean="0"/>
              <a:t>, 60 </a:t>
            </a:r>
            <a:r>
              <a:rPr lang="pt-BR" dirty="0"/>
              <a:t>e 90 dias, mas o prazo médio para recebimento tem se mantido em 45 </a:t>
            </a:r>
            <a:r>
              <a:rPr lang="pt-BR" dirty="0" smtClean="0"/>
              <a:t>dias</a:t>
            </a:r>
          </a:p>
          <a:p>
            <a:pPr lvl="1"/>
            <a:r>
              <a:rPr lang="pt-BR" dirty="0" smtClean="0"/>
              <a:t>Prazo </a:t>
            </a:r>
            <a:r>
              <a:rPr lang="pt-BR" dirty="0"/>
              <a:t>médio de pagamento a fornecedores é de 40 </a:t>
            </a:r>
            <a:r>
              <a:rPr lang="pt-BR" dirty="0" smtClean="0"/>
              <a:t>dias</a:t>
            </a:r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Diego Fernandes Emiliano Silva diegofernandes.weebly.com</a:t>
            </a: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9E5F4-051C-446F-B4E6-8E9FA7A46A7A}" type="slidenum">
              <a:rPr lang="pt-BR" smtClean="0"/>
              <a:t>13</a:t>
            </a:fld>
            <a:endParaRPr lang="pt-BR"/>
          </a:p>
        </p:txBody>
      </p:sp>
      <p:sp>
        <p:nvSpPr>
          <p:cNvPr id="6" name="Espaço Reservado para Data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3 | Gestão de recursos financeiros, disponibilidades e estoques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613523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Resolução do exercício 2</a:t>
            </a:r>
            <a:endParaRPr lang="pt-BR" b="1" dirty="0"/>
          </a:p>
        </p:txBody>
      </p:sp>
      <p:pic>
        <p:nvPicPr>
          <p:cNvPr id="3075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5254" y="1831626"/>
            <a:ext cx="5353050" cy="1585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CaixaDeTexto 4"/>
              <p:cNvSpPr txBox="1"/>
              <p:nvPr/>
            </p:nvSpPr>
            <p:spPr>
              <a:xfrm>
                <a:off x="1259632" y="1221600"/>
                <a:ext cx="6696192" cy="400110"/>
              </a:xfrm>
              <a:prstGeom prst="rect">
                <a:avLst/>
              </a:prstGeom>
              <a:solidFill>
                <a:srgbClr val="FFFF00"/>
              </a:solidFill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000" b="0" i="1" smtClean="0">
                          <a:latin typeface="Cambria Math"/>
                        </a:rPr>
                        <m:t>𝐶𝐶𝐶</m:t>
                      </m:r>
                      <m:r>
                        <a:rPr lang="pt-BR" sz="2000" b="0" i="1" smtClean="0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pt-BR" sz="20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pt-BR" sz="2000" b="0" i="1" smtClean="0">
                              <a:latin typeface="Cambria Math"/>
                            </a:rPr>
                            <m:t>𝑃𝑀𝐸</m:t>
                          </m:r>
                          <m:r>
                            <a:rPr lang="pt-BR" sz="2000" b="0" i="1" smtClean="0">
                              <a:latin typeface="Cambria Math"/>
                            </a:rPr>
                            <m:t>+</m:t>
                          </m:r>
                          <m:r>
                            <a:rPr lang="pt-BR" sz="2000" b="0" i="1" smtClean="0">
                              <a:latin typeface="Cambria Math"/>
                            </a:rPr>
                            <m:t>𝑃𝑀𝑅</m:t>
                          </m:r>
                        </m:e>
                      </m:d>
                      <m:r>
                        <a:rPr lang="pt-BR" sz="2000" b="0" i="1" smtClean="0">
                          <a:latin typeface="Cambria Math"/>
                        </a:rPr>
                        <m:t>−</m:t>
                      </m:r>
                      <m:r>
                        <a:rPr lang="pt-BR" sz="2000" b="0" i="1" smtClean="0">
                          <a:latin typeface="Cambria Math"/>
                        </a:rPr>
                        <m:t>𝑃𝑀𝑃</m:t>
                      </m:r>
                      <m:r>
                        <a:rPr lang="pt-BR" sz="2000" b="0" i="1" smtClean="0">
                          <a:latin typeface="Cambria Math"/>
                        </a:rPr>
                        <m:t>=(60+45)−40=65 </m:t>
                      </m:r>
                      <m:r>
                        <a:rPr lang="pt-BR" sz="2000" b="0" i="1" smtClean="0">
                          <a:latin typeface="Cambria Math"/>
                        </a:rPr>
                        <m:t>𝑑𝑖𝑎𝑠</m:t>
                      </m:r>
                    </m:oMath>
                  </m:oMathPara>
                </a14:m>
                <a:endParaRPr lang="pt-BR" sz="2000" dirty="0"/>
              </a:p>
            </p:txBody>
          </p:sp>
        </mc:Choice>
        <mc:Fallback xmlns="">
          <p:sp>
            <p:nvSpPr>
              <p:cNvPr id="5" name="CaixaDeTexto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59632" y="1628800"/>
                <a:ext cx="6801990" cy="400110"/>
              </a:xfrm>
              <a:prstGeom prst="rect">
                <a:avLst/>
              </a:prstGeom>
              <a:blipFill rotWithShape="1">
                <a:blip r:embed="rId3"/>
                <a:stretch>
                  <a:fillRect b="-13636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8" name="Tabe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2767324"/>
              </p:ext>
            </p:extLst>
          </p:nvPr>
        </p:nvGraphicFramePr>
        <p:xfrm>
          <a:off x="323529" y="3727482"/>
          <a:ext cx="8496942" cy="1127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72207"/>
                <a:gridCol w="3792421"/>
                <a:gridCol w="2832314"/>
              </a:tblGrid>
              <a:tr h="278130">
                <a:tc>
                  <a:txBody>
                    <a:bodyPr/>
                    <a:lstStyle/>
                    <a:p>
                      <a:r>
                        <a:rPr lang="pt-BR" sz="1400" b="1" dirty="0" smtClean="0"/>
                        <a:t>Estoques</a:t>
                      </a:r>
                      <a:endParaRPr lang="pt-BR" sz="1400" b="1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= (35.000 *</a:t>
                      </a:r>
                      <a:r>
                        <a:rPr lang="pt-BR" sz="1400" baseline="0" dirty="0" smtClean="0"/>
                        <a:t> 0,75) * (60/365)</a:t>
                      </a:r>
                      <a:endParaRPr lang="pt-BR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 smtClean="0"/>
                        <a:t>(=) $ 4.315,07</a:t>
                      </a:r>
                      <a:endParaRPr lang="pt-BR" sz="1400" dirty="0"/>
                    </a:p>
                  </a:txBody>
                  <a:tcPr marT="34290" marB="34290"/>
                </a:tc>
              </a:tr>
              <a:tr h="278130">
                <a:tc>
                  <a:txBody>
                    <a:bodyPr/>
                    <a:lstStyle/>
                    <a:p>
                      <a:r>
                        <a:rPr lang="pt-BR" sz="1400" b="1" dirty="0" smtClean="0"/>
                        <a:t>+ contas receber</a:t>
                      </a:r>
                      <a:endParaRPr lang="pt-BR" sz="1400" b="1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= (35.000 * 45/365)</a:t>
                      </a:r>
                      <a:endParaRPr lang="pt-BR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 smtClean="0"/>
                        <a:t>(=) $ 4.315,07</a:t>
                      </a:r>
                      <a:endParaRPr lang="pt-BR" sz="1400" dirty="0"/>
                    </a:p>
                  </a:txBody>
                  <a:tcPr marT="34290" marB="34290"/>
                </a:tc>
              </a:tr>
              <a:tr h="278130">
                <a:tc>
                  <a:txBody>
                    <a:bodyPr/>
                    <a:lstStyle/>
                    <a:p>
                      <a:r>
                        <a:rPr lang="pt-BR" sz="1400" b="1" i="0" dirty="0" smtClean="0"/>
                        <a:t>- fornecedores</a:t>
                      </a:r>
                      <a:endParaRPr lang="pt-BR" sz="1400" b="1" i="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= (35.000 * 0,75</a:t>
                      </a:r>
                      <a:r>
                        <a:rPr lang="pt-BR" sz="1400" baseline="0" dirty="0" smtClean="0"/>
                        <a:t> * 0,60) * (40/365)</a:t>
                      </a:r>
                      <a:endParaRPr lang="pt-BR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 smtClean="0"/>
                        <a:t>(=) $ 1.726,03</a:t>
                      </a:r>
                      <a:endParaRPr lang="pt-BR" sz="1400" dirty="0"/>
                    </a:p>
                  </a:txBody>
                  <a:tcPr marT="34290" marB="34290"/>
                </a:tc>
              </a:tr>
              <a:tr h="278130">
                <a:tc gridSpan="2">
                  <a:txBody>
                    <a:bodyPr/>
                    <a:lstStyle/>
                    <a:p>
                      <a:r>
                        <a:rPr lang="pt-BR" sz="1400" b="1" dirty="0" smtClean="0"/>
                        <a:t>=</a:t>
                      </a:r>
                      <a:r>
                        <a:rPr lang="pt-BR" sz="1400" b="1" baseline="0" dirty="0" smtClean="0"/>
                        <a:t> Necessidade de recursos</a:t>
                      </a:r>
                      <a:endParaRPr lang="pt-BR" sz="1400" b="1" dirty="0"/>
                    </a:p>
                  </a:txBody>
                  <a:tcPr marT="34290" marB="34290"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 smtClean="0"/>
                        <a:t>(=) </a:t>
                      </a:r>
                      <a:r>
                        <a:rPr lang="pt-BR" sz="1400" smtClean="0"/>
                        <a:t>$</a:t>
                      </a:r>
                      <a:r>
                        <a:rPr lang="pt-BR" sz="1400" baseline="0" smtClean="0"/>
                        <a:t> 6.904,11</a:t>
                      </a:r>
                      <a:endParaRPr lang="pt-BR" sz="1400" dirty="0"/>
                    </a:p>
                  </a:txBody>
                  <a:tcPr marT="34290" marB="3429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410224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ítulo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Orçamento de caixa</a:t>
            </a:r>
            <a:endParaRPr lang="pt-BR" dirty="0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Seção 3.2</a:t>
            </a:r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3 | Gestão de recursos financeiros, disponibilidades e estoques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Diego Fernandes Emiliano Silva diegofernandes.weebly.com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9E5F4-051C-446F-B4E6-8E9FA7A46A7A}" type="slidenum">
              <a:rPr lang="pt-BR" smtClean="0"/>
              <a:pPr/>
              <a:t>15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269413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600" b="1" dirty="0" smtClean="0"/>
              <a:t>Orçamento de caixa ou projeção de caixa</a:t>
            </a:r>
            <a:endParaRPr lang="pt-BR" sz="36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Trata-se de uma </a:t>
            </a:r>
            <a:r>
              <a:rPr lang="pt-BR" dirty="0"/>
              <a:t>demonstração das </a:t>
            </a:r>
            <a:r>
              <a:rPr lang="pt-BR" dirty="0" smtClean="0"/>
              <a:t>entradas e </a:t>
            </a:r>
            <a:r>
              <a:rPr lang="pt-BR" dirty="0"/>
              <a:t>saídas de caixa previstas da empresa. </a:t>
            </a:r>
            <a:endParaRPr lang="pt-BR" dirty="0" smtClean="0"/>
          </a:p>
          <a:p>
            <a:endParaRPr lang="pt-BR" dirty="0"/>
          </a:p>
          <a:p>
            <a:r>
              <a:rPr lang="pt-BR" dirty="0" smtClean="0"/>
              <a:t>Serve </a:t>
            </a:r>
            <a:r>
              <a:rPr lang="pt-BR" dirty="0"/>
              <a:t>para estimar as necessidades de </a:t>
            </a:r>
            <a:r>
              <a:rPr lang="pt-BR" dirty="0" smtClean="0"/>
              <a:t>caixa no </a:t>
            </a:r>
            <a:r>
              <a:rPr lang="pt-BR" dirty="0"/>
              <a:t>curto prazo, dando especial atenção ao planejamento de superávits e déficits </a:t>
            </a:r>
            <a:r>
              <a:rPr lang="pt-BR" dirty="0" smtClean="0"/>
              <a:t>de caixa.</a:t>
            </a:r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Diego Fernandes Emiliano Silva diegofernandes.weebly.com</a:t>
            </a: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9E5F4-051C-446F-B4E6-8E9FA7A46A7A}" type="slidenum">
              <a:rPr lang="pt-BR" smtClean="0"/>
              <a:t>16</a:t>
            </a:fld>
            <a:endParaRPr lang="pt-BR"/>
          </a:p>
        </p:txBody>
      </p:sp>
      <p:sp>
        <p:nvSpPr>
          <p:cNvPr id="6" name="Espaço Reservado para Data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3 | Gestão de recursos financeiros, disponibilidades e estoques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5181926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Elaboração do orçamento de caixa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pt-BR" dirty="0"/>
              <a:t>Normalmente, a projeção de necessidade de caixa é feita para cobrir o período de um ano, porém em muitos casos ele é feito </a:t>
            </a:r>
            <a:r>
              <a:rPr lang="pt-BR" dirty="0" smtClean="0"/>
              <a:t>mensalmente</a:t>
            </a:r>
          </a:p>
          <a:p>
            <a:endParaRPr lang="pt-BR" dirty="0"/>
          </a:p>
          <a:p>
            <a:r>
              <a:rPr lang="pt-BR" dirty="0" smtClean="0"/>
              <a:t>Ele pode </a:t>
            </a:r>
            <a:r>
              <a:rPr lang="pt-BR" dirty="0"/>
              <a:t>ser dividido em intervalos menores (trimestres, bimestres, mensal e até mesmo diário). </a:t>
            </a:r>
            <a:endParaRPr lang="pt-BR" dirty="0" smtClean="0"/>
          </a:p>
          <a:p>
            <a:endParaRPr lang="pt-BR" dirty="0"/>
          </a:p>
          <a:p>
            <a:r>
              <a:rPr lang="pt-BR" dirty="0" smtClean="0"/>
              <a:t>O </a:t>
            </a:r>
            <a:r>
              <a:rPr lang="pt-BR" dirty="0"/>
              <a:t>número e o tipo de intervalos dependem da natureza da atividade da empresa. </a:t>
            </a:r>
            <a:endParaRPr lang="pt-BR" dirty="0" smtClean="0"/>
          </a:p>
          <a:p>
            <a:endParaRPr lang="pt-BR" dirty="0"/>
          </a:p>
          <a:p>
            <a:r>
              <a:rPr lang="pt-BR" dirty="0" smtClean="0"/>
              <a:t>Quanto </a:t>
            </a:r>
            <a:r>
              <a:rPr lang="pt-BR" dirty="0"/>
              <a:t>mais sazonais e mais incertos os fluxos de caixa, maior o número de intervalos</a:t>
            </a:r>
            <a:r>
              <a:rPr lang="pt-BR" dirty="0" smtClean="0"/>
              <a:t>.</a:t>
            </a:r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Diego Fernandes Emiliano Silva diegofernandes.weebly.com</a:t>
            </a: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9E5F4-051C-446F-B4E6-8E9FA7A46A7A}" type="slidenum">
              <a:rPr lang="pt-BR" smtClean="0"/>
              <a:t>17</a:t>
            </a:fld>
            <a:endParaRPr lang="pt-BR"/>
          </a:p>
        </p:txBody>
      </p:sp>
      <p:sp>
        <p:nvSpPr>
          <p:cNvPr id="6" name="Espaço Reservado para Data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3 | Gestão de recursos financeiros, disponibilidades e estoques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2993833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 smtClean="0"/>
              <a:t>Elementos para projeção de necessidade de caixa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>
              <a:lnSpc>
                <a:spcPct val="120000"/>
              </a:lnSpc>
            </a:pPr>
            <a:r>
              <a:rPr lang="pt-BR" dirty="0" smtClean="0"/>
              <a:t>Começa com a </a:t>
            </a:r>
            <a:r>
              <a:rPr lang="pt-BR" b="1" dirty="0" smtClean="0"/>
              <a:t>previsão </a:t>
            </a:r>
            <a:r>
              <a:rPr lang="pt-BR" b="1" dirty="0"/>
              <a:t>de </a:t>
            </a:r>
            <a:r>
              <a:rPr lang="pt-BR" b="1" dirty="0" smtClean="0"/>
              <a:t>vendas</a:t>
            </a:r>
            <a:r>
              <a:rPr lang="pt-BR" dirty="0" smtClean="0"/>
              <a:t>, que </a:t>
            </a:r>
            <a:r>
              <a:rPr lang="pt-BR" dirty="0"/>
              <a:t>costuma ser realizada pela área comercial ou área de </a:t>
            </a:r>
            <a:r>
              <a:rPr lang="pt-BR" i="1" dirty="0"/>
              <a:t>marketing</a:t>
            </a:r>
            <a:r>
              <a:rPr lang="pt-BR" dirty="0"/>
              <a:t>. </a:t>
            </a:r>
            <a:endParaRPr lang="pt-BR" dirty="0" smtClean="0"/>
          </a:p>
          <a:p>
            <a:pPr>
              <a:lnSpc>
                <a:spcPct val="120000"/>
              </a:lnSpc>
            </a:pPr>
            <a:endParaRPr lang="pt-BR" dirty="0"/>
          </a:p>
          <a:p>
            <a:pPr>
              <a:lnSpc>
                <a:spcPct val="120000"/>
              </a:lnSpc>
            </a:pPr>
            <a:r>
              <a:rPr lang="pt-BR" dirty="0" smtClean="0"/>
              <a:t>Com </a:t>
            </a:r>
            <a:r>
              <a:rPr lang="pt-BR" dirty="0"/>
              <a:t>base na </a:t>
            </a:r>
            <a:r>
              <a:rPr lang="pt-BR" dirty="0" smtClean="0"/>
              <a:t>projeção de </a:t>
            </a:r>
            <a:r>
              <a:rPr lang="pt-BR" dirty="0"/>
              <a:t>vendas, o administrador financeiro estima os fluxos de caixa mensais que </a:t>
            </a:r>
            <a:r>
              <a:rPr lang="pt-BR" dirty="0" smtClean="0"/>
              <a:t>decorrem das </a:t>
            </a:r>
            <a:r>
              <a:rPr lang="pt-BR" dirty="0"/>
              <a:t>vendas previstas e dos desembolsos (pagamentos) ligados à produção, aos </a:t>
            </a:r>
            <a:r>
              <a:rPr lang="pt-BR" dirty="0" smtClean="0"/>
              <a:t>estoques e </a:t>
            </a:r>
            <a:r>
              <a:rPr lang="pt-BR" dirty="0"/>
              <a:t>às vendas. </a:t>
            </a:r>
            <a:endParaRPr lang="pt-BR" dirty="0" smtClean="0"/>
          </a:p>
          <a:p>
            <a:pPr>
              <a:lnSpc>
                <a:spcPct val="120000"/>
              </a:lnSpc>
            </a:pPr>
            <a:endParaRPr lang="pt-BR" dirty="0"/>
          </a:p>
          <a:p>
            <a:pPr>
              <a:lnSpc>
                <a:spcPct val="120000"/>
              </a:lnSpc>
            </a:pPr>
            <a:r>
              <a:rPr lang="pt-BR" dirty="0" smtClean="0"/>
              <a:t>O </a:t>
            </a:r>
            <a:r>
              <a:rPr lang="pt-BR" dirty="0"/>
              <a:t>administrador também determina o nível de ativo imobilizado </a:t>
            </a:r>
            <a:r>
              <a:rPr lang="pt-BR" dirty="0" smtClean="0"/>
              <a:t>necessário e </a:t>
            </a:r>
            <a:r>
              <a:rPr lang="pt-BR" dirty="0"/>
              <a:t>o montante de financiamento, caso haja, para sustentar o nível de vendas e produção.</a:t>
            </a:r>
          </a:p>
          <a:p>
            <a:pPr>
              <a:lnSpc>
                <a:spcPct val="120000"/>
              </a:lnSpc>
            </a:pPr>
            <a:endParaRPr lang="pt-BR" dirty="0" smtClean="0"/>
          </a:p>
          <a:p>
            <a:pPr>
              <a:lnSpc>
                <a:spcPct val="120000"/>
              </a:lnSpc>
            </a:pPr>
            <a:r>
              <a:rPr lang="pt-BR" dirty="0" smtClean="0"/>
              <a:t>Exemplo: </a:t>
            </a:r>
          </a:p>
          <a:p>
            <a:pPr lvl="1">
              <a:lnSpc>
                <a:spcPct val="120000"/>
              </a:lnSpc>
            </a:pPr>
            <a:r>
              <a:rPr lang="pt-BR" dirty="0"/>
              <a:t>S</a:t>
            </a:r>
            <a:r>
              <a:rPr lang="pt-BR" dirty="0" smtClean="0"/>
              <a:t>e </a:t>
            </a:r>
            <a:r>
              <a:rPr lang="pt-BR" dirty="0"/>
              <a:t>a empresa define que irá dobrar o seu volume de vendas para o </a:t>
            </a:r>
            <a:r>
              <a:rPr lang="pt-BR" dirty="0" smtClean="0"/>
              <a:t>próximo ano, a necessidade de produção também deve aumentar</a:t>
            </a:r>
          </a:p>
          <a:p>
            <a:pPr lvl="1">
              <a:lnSpc>
                <a:spcPct val="120000"/>
              </a:lnSpc>
            </a:pPr>
            <a:r>
              <a:rPr lang="pt-BR" dirty="0" smtClean="0"/>
              <a:t>Com este entendimento, o administrador financeiro deve analisar se haverá necessidade de contratar mais pessoas, de comprar novos maquinários, de dobrar o turno de produção, etc.</a:t>
            </a:r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Diego Fernandes Emiliano Silva diegofernandes.weebly.com</a:t>
            </a: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9E5F4-051C-446F-B4E6-8E9FA7A46A7A}" type="slidenum">
              <a:rPr lang="pt-BR" smtClean="0"/>
              <a:t>18</a:t>
            </a:fld>
            <a:endParaRPr lang="pt-BR"/>
          </a:p>
        </p:txBody>
      </p:sp>
      <p:sp>
        <p:nvSpPr>
          <p:cNvPr id="6" name="Espaço Reservado para Data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3 | Gestão de recursos financeiros, disponibilidades e estoques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2354064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 smtClean="0"/>
              <a:t>Elementos para projeção de necessidade de caixa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>
              <a:lnSpc>
                <a:spcPct val="120000"/>
              </a:lnSpc>
            </a:pPr>
            <a:r>
              <a:rPr lang="pt-BR" dirty="0"/>
              <a:t>A projeção de </a:t>
            </a:r>
            <a:r>
              <a:rPr lang="pt-BR" dirty="0" smtClean="0"/>
              <a:t>vendas</a:t>
            </a:r>
            <a:r>
              <a:rPr lang="pt-BR" dirty="0"/>
              <a:t> </a:t>
            </a:r>
            <a:r>
              <a:rPr lang="pt-BR" dirty="0" smtClean="0"/>
              <a:t>pode se basear em dados externos</a:t>
            </a:r>
            <a:r>
              <a:rPr lang="pt-BR" dirty="0"/>
              <a:t>, </a:t>
            </a:r>
            <a:r>
              <a:rPr lang="pt-BR" dirty="0" smtClean="0"/>
              <a:t>internos</a:t>
            </a:r>
            <a:r>
              <a:rPr lang="pt-BR" dirty="0"/>
              <a:t>, ou uma combinação dos dois. </a:t>
            </a:r>
            <a:endParaRPr lang="pt-BR" dirty="0" smtClean="0"/>
          </a:p>
          <a:p>
            <a:pPr>
              <a:lnSpc>
                <a:spcPct val="120000"/>
              </a:lnSpc>
            </a:pPr>
            <a:endParaRPr lang="pt-BR" dirty="0"/>
          </a:p>
          <a:p>
            <a:pPr>
              <a:lnSpc>
                <a:spcPct val="120000"/>
              </a:lnSpc>
            </a:pPr>
            <a:r>
              <a:rPr lang="pt-BR" dirty="0" smtClean="0"/>
              <a:t>A projeção externa </a:t>
            </a:r>
            <a:r>
              <a:rPr lang="pt-BR" dirty="0"/>
              <a:t>se baseia na relação das vendas da empresa com indicadores econômicos</a:t>
            </a:r>
            <a:r>
              <a:rPr lang="pt-BR" dirty="0" smtClean="0"/>
              <a:t>, como </a:t>
            </a:r>
            <a:r>
              <a:rPr lang="pt-BR" dirty="0"/>
              <a:t>Produto Interno Bruto (PIB), construção de novos imóveis residenciais</a:t>
            </a:r>
            <a:r>
              <a:rPr lang="pt-BR" dirty="0" smtClean="0"/>
              <a:t>, renda </a:t>
            </a:r>
            <a:r>
              <a:rPr lang="pt-BR" dirty="0"/>
              <a:t>disponível, confiança do consumidor. </a:t>
            </a:r>
            <a:endParaRPr lang="pt-BR" dirty="0" smtClean="0"/>
          </a:p>
          <a:p>
            <a:pPr>
              <a:lnSpc>
                <a:spcPct val="120000"/>
              </a:lnSpc>
            </a:pPr>
            <a:endParaRPr lang="pt-BR" dirty="0"/>
          </a:p>
          <a:p>
            <a:pPr>
              <a:lnSpc>
                <a:spcPct val="120000"/>
              </a:lnSpc>
            </a:pPr>
            <a:r>
              <a:rPr lang="pt-BR" dirty="0" smtClean="0"/>
              <a:t>A </a:t>
            </a:r>
            <a:r>
              <a:rPr lang="pt-BR" dirty="0"/>
              <a:t>projeção interna é estimada pela empresa, normalmente pela </a:t>
            </a:r>
            <a:r>
              <a:rPr lang="pt-BR" dirty="0" smtClean="0"/>
              <a:t>área comercial</a:t>
            </a:r>
            <a:r>
              <a:rPr lang="pt-BR" dirty="0"/>
              <a:t>. </a:t>
            </a:r>
            <a:endParaRPr lang="pt-BR" dirty="0" smtClean="0"/>
          </a:p>
          <a:p>
            <a:pPr>
              <a:lnSpc>
                <a:spcPct val="120000"/>
              </a:lnSpc>
            </a:pPr>
            <a:endParaRPr lang="pt-BR" dirty="0"/>
          </a:p>
          <a:p>
            <a:pPr>
              <a:lnSpc>
                <a:spcPct val="120000"/>
              </a:lnSpc>
            </a:pPr>
            <a:r>
              <a:rPr lang="pt-BR" dirty="0" smtClean="0"/>
              <a:t>A </a:t>
            </a:r>
            <a:r>
              <a:rPr lang="pt-BR" dirty="0"/>
              <a:t>administração normalmente faz um </a:t>
            </a:r>
            <a:r>
              <a:rPr lang="pt-BR" dirty="0" err="1"/>
              <a:t>mix</a:t>
            </a:r>
            <a:r>
              <a:rPr lang="pt-BR" dirty="0"/>
              <a:t> dessas informações e ajusta </a:t>
            </a:r>
            <a:r>
              <a:rPr lang="pt-BR" dirty="0" smtClean="0"/>
              <a:t>a projeção </a:t>
            </a:r>
            <a:r>
              <a:rPr lang="pt-BR" dirty="0"/>
              <a:t>de vendas, buscando o maior grau de precisão possível.</a:t>
            </a:r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Diego Fernandes Emiliano Silva diegofernandes.weebly.com</a:t>
            </a: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9E5F4-051C-446F-B4E6-8E9FA7A46A7A}" type="slidenum">
              <a:rPr lang="pt-BR" smtClean="0"/>
              <a:t>19</a:t>
            </a:fld>
            <a:endParaRPr lang="pt-BR"/>
          </a:p>
        </p:txBody>
      </p:sp>
      <p:sp>
        <p:nvSpPr>
          <p:cNvPr id="6" name="Espaço Reservado para Data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3 | Gestão de recursos financeiros, disponibilidades e estoques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130153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Administração de disponibilidade de caixa</a:t>
            </a:r>
            <a:endParaRPr lang="pt-BR" dirty="0"/>
          </a:p>
        </p:txBody>
      </p:sp>
      <p:sp>
        <p:nvSpPr>
          <p:cNvPr id="8" name="Espaço Reservado para Texto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Seção 3.1</a:t>
            </a:r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3 | Gestão de recursos financeiros, disponibilidades e estoques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Diego Fernandes Emiliano Silva diegofernandes.weebly.com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9E5F4-051C-446F-B4E6-8E9FA7A46A7A}" type="slidenum">
              <a:rPr lang="pt-BR" smtClean="0"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1416052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Projeção de caixa</a:t>
            </a:r>
            <a:endParaRPr lang="pt-BR" b="1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914" y="1437624"/>
            <a:ext cx="8802172" cy="22682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Diego Fernandes Emiliano Silva diegofernandes.weebly.com</a:t>
            </a: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9E5F4-051C-446F-B4E6-8E9FA7A46A7A}" type="slidenum">
              <a:rPr lang="pt-BR" smtClean="0"/>
              <a:t>20</a:t>
            </a:fld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3 | Gestão de recursos financeiros, disponibilidades e estoques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3619074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 smtClean="0"/>
              <a:t>Exemplo: Previsão de recebimentos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2235696"/>
          </a:xfrm>
        </p:spPr>
        <p:txBody>
          <a:bodyPr>
            <a:normAutofit fontScale="47500" lnSpcReduction="20000"/>
          </a:bodyPr>
          <a:lstStyle/>
          <a:p>
            <a:r>
              <a:rPr lang="pt-BR" dirty="0" smtClean="0"/>
              <a:t>A empresa </a:t>
            </a:r>
            <a:r>
              <a:rPr lang="pt-BR" dirty="0"/>
              <a:t>ABC está desenvolvendo a projeção de necessidade de </a:t>
            </a:r>
            <a:r>
              <a:rPr lang="pt-BR" dirty="0" smtClean="0"/>
              <a:t>caixa para </a:t>
            </a:r>
            <a:r>
              <a:rPr lang="pt-BR" dirty="0"/>
              <a:t>os meses de outubro, novembro e dezembro</a:t>
            </a:r>
            <a:r>
              <a:rPr lang="pt-BR" dirty="0" smtClean="0"/>
              <a:t>. </a:t>
            </a:r>
          </a:p>
          <a:p>
            <a:endParaRPr lang="pt-BR" dirty="0"/>
          </a:p>
          <a:p>
            <a:r>
              <a:rPr lang="pt-BR" dirty="0" smtClean="0"/>
              <a:t>Suas </a:t>
            </a:r>
            <a:r>
              <a:rPr lang="pt-BR" dirty="0"/>
              <a:t>vendas </a:t>
            </a:r>
            <a:r>
              <a:rPr lang="pt-BR" dirty="0" smtClean="0"/>
              <a:t>em agosto </a:t>
            </a:r>
            <a:r>
              <a:rPr lang="pt-BR" dirty="0"/>
              <a:t>e setembro foram de $ 180.000 e $ 360.000, respectivamente</a:t>
            </a:r>
            <a:r>
              <a:rPr lang="pt-BR" dirty="0" smtClean="0"/>
              <a:t>. Foram </a:t>
            </a:r>
            <a:r>
              <a:rPr lang="pt-BR" dirty="0"/>
              <a:t>projetados para os três meses seguintes, respectivamente, </a:t>
            </a:r>
            <a:r>
              <a:rPr lang="pt-BR" dirty="0" smtClean="0"/>
              <a:t>vendas de </a:t>
            </a:r>
            <a:r>
              <a:rPr lang="pt-BR" dirty="0"/>
              <a:t>$ 720.000, $ 540.000 e $ 360.000. </a:t>
            </a:r>
            <a:endParaRPr lang="pt-BR" dirty="0" smtClean="0"/>
          </a:p>
          <a:p>
            <a:endParaRPr lang="pt-BR" dirty="0" smtClean="0"/>
          </a:p>
          <a:p>
            <a:r>
              <a:rPr lang="pt-BR" dirty="0" smtClean="0"/>
              <a:t>Pelo </a:t>
            </a:r>
            <a:r>
              <a:rPr lang="pt-BR" dirty="0"/>
              <a:t>histórico da empresa, 20% </a:t>
            </a:r>
            <a:r>
              <a:rPr lang="pt-BR" dirty="0" smtClean="0"/>
              <a:t>das vendas </a:t>
            </a:r>
            <a:r>
              <a:rPr lang="pt-BR" dirty="0"/>
              <a:t>são à vista, 60% geram contas a receber pagas após um mês e </a:t>
            </a:r>
            <a:r>
              <a:rPr lang="pt-BR" dirty="0" smtClean="0"/>
              <a:t>os 20</a:t>
            </a:r>
            <a:r>
              <a:rPr lang="pt-BR" dirty="0"/>
              <a:t>% restantes geram contas a receber após dois meses. </a:t>
            </a:r>
            <a:r>
              <a:rPr lang="pt-BR" dirty="0" smtClean="0"/>
              <a:t>Em </a:t>
            </a:r>
            <a:r>
              <a:rPr lang="pt-BR" dirty="0"/>
              <a:t>dezembro </a:t>
            </a:r>
            <a:r>
              <a:rPr lang="pt-BR" dirty="0" smtClean="0"/>
              <a:t>a empresa </a:t>
            </a:r>
            <a:r>
              <a:rPr lang="pt-BR" dirty="0"/>
              <a:t>espera receber um dividendo de $ 54.000, por conta de </a:t>
            </a:r>
            <a:r>
              <a:rPr lang="pt-BR" dirty="0" smtClean="0"/>
              <a:t>ações de </a:t>
            </a:r>
            <a:r>
              <a:rPr lang="pt-BR" dirty="0"/>
              <a:t>uma subsidiária.</a:t>
            </a: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770" y="3418266"/>
            <a:ext cx="8163679" cy="14757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2780424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 smtClean="0"/>
              <a:t>Exemplo: Previsão de desembolsos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1521" y="897565"/>
            <a:ext cx="8730092" cy="1404156"/>
          </a:xfrm>
        </p:spPr>
        <p:txBody>
          <a:bodyPr>
            <a:normAutofit fontScale="32500" lnSpcReduction="20000"/>
          </a:bodyPr>
          <a:lstStyle/>
          <a:p>
            <a:r>
              <a:rPr lang="pt-BR" dirty="0"/>
              <a:t>A empresa ABC está desenvolvendo a projeção de necessidade de caixa para os meses de outubro, novembro e dezembro. </a:t>
            </a:r>
            <a:endParaRPr lang="pt-BR" dirty="0" smtClean="0"/>
          </a:p>
          <a:p>
            <a:endParaRPr lang="pt-BR" dirty="0"/>
          </a:p>
          <a:p>
            <a:r>
              <a:rPr lang="pt-BR" dirty="0" smtClean="0"/>
              <a:t>A </a:t>
            </a:r>
            <a:r>
              <a:rPr lang="pt-BR" dirty="0"/>
              <a:t>empresa </a:t>
            </a:r>
            <a:r>
              <a:rPr lang="pt-BR" dirty="0" smtClean="0"/>
              <a:t>ABC reuniu dados dos seus </a:t>
            </a:r>
            <a:r>
              <a:rPr lang="pt-BR" dirty="0"/>
              <a:t>desembolsos conforme segue</a:t>
            </a:r>
            <a:r>
              <a:rPr lang="pt-BR" dirty="0" smtClean="0"/>
              <a:t>: Compras</a:t>
            </a:r>
            <a:r>
              <a:rPr lang="pt-BR" dirty="0"/>
              <a:t>: as compras da empresa </a:t>
            </a:r>
            <a:r>
              <a:rPr lang="pt-BR" dirty="0" smtClean="0"/>
              <a:t>correspondem </a:t>
            </a:r>
            <a:r>
              <a:rPr lang="pt-BR" dirty="0"/>
              <a:t>a 70% de suas vendas</a:t>
            </a:r>
            <a:r>
              <a:rPr lang="pt-BR" dirty="0" smtClean="0"/>
              <a:t>. Deste </a:t>
            </a:r>
            <a:r>
              <a:rPr lang="pt-BR" dirty="0"/>
              <a:t>valor 20% são pagos à vista, 70% no mês seguinte às vendas e </a:t>
            </a:r>
            <a:r>
              <a:rPr lang="pt-BR" dirty="0" smtClean="0"/>
              <a:t>os 10</a:t>
            </a:r>
            <a:r>
              <a:rPr lang="pt-BR" dirty="0"/>
              <a:t>% restantes com o prazo de dois meses</a:t>
            </a:r>
            <a:r>
              <a:rPr lang="pt-BR" dirty="0" smtClean="0"/>
              <a:t>. Pagamento </a:t>
            </a:r>
            <a:r>
              <a:rPr lang="pt-BR" dirty="0"/>
              <a:t>de aluguéis: aluguel de $ 9.000 devidos mensalmente</a:t>
            </a:r>
            <a:r>
              <a:rPr lang="pt-BR" dirty="0" smtClean="0"/>
              <a:t>. Os </a:t>
            </a:r>
            <a:r>
              <a:rPr lang="pt-BR" dirty="0"/>
              <a:t>custos fixos de folha de pagamento no ano são de $ 14.400 por mês. Além desse custo fixo, os salários possuem uma parte variável estimada em 10% das vendas mensais</a:t>
            </a:r>
            <a:r>
              <a:rPr lang="pt-BR" dirty="0" smtClean="0"/>
              <a:t>.</a:t>
            </a:r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251520" y="2347012"/>
            <a:ext cx="2736304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200" dirty="0" smtClean="0"/>
              <a:t>Em </a:t>
            </a:r>
            <a:r>
              <a:rPr lang="pt-BR" sz="1200" dirty="0"/>
              <a:t>dezembro deve ser pago imposto no valor de $ 45.000. </a:t>
            </a:r>
            <a:r>
              <a:rPr lang="pt-BR" sz="1200" dirty="0" smtClean="0"/>
              <a:t>Em </a:t>
            </a:r>
            <a:r>
              <a:rPr lang="pt-BR" sz="1200" dirty="0"/>
              <a:t>novembro serão compradas e pagas máquinas no valor de $ 234.000. É devido em dezembro um pagamento de juros no valor de $ 18.000. Serão pagos em outubro dividendos no valor de $ 36.000. É devido em dezembro um pagamento de amortização de empréstimos no valor de $ 36.000.</a:t>
            </a: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2347012"/>
            <a:ext cx="6012160" cy="24929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9E5F4-051C-446F-B4E6-8E9FA7A46A7A}" type="slidenum">
              <a:rPr lang="pt-BR" smtClean="0"/>
              <a:t>22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193074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b="1" dirty="0" smtClean="0"/>
              <a:t>Exemplo: Fluxo líquido 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1521" y="897565"/>
            <a:ext cx="8730092" cy="1404156"/>
          </a:xfrm>
        </p:spPr>
        <p:txBody>
          <a:bodyPr>
            <a:normAutofit fontScale="55000" lnSpcReduction="20000"/>
          </a:bodyPr>
          <a:lstStyle/>
          <a:p>
            <a:r>
              <a:rPr lang="pt-BR" dirty="0"/>
              <a:t>A empresa ABC está desenvolvendo a projeção de necessidade de caixa para os meses de outubro, novembro e dezembro. </a:t>
            </a:r>
          </a:p>
          <a:p>
            <a:endParaRPr lang="pt-BR" dirty="0" smtClean="0"/>
          </a:p>
          <a:p>
            <a:r>
              <a:rPr lang="pt-BR" dirty="0" smtClean="0"/>
              <a:t>Supondo que o caixa inicial da empresa em agosto era de $ 138.600,00, a projeção de caixa para outubro, novembro e dezembro será:</a:t>
            </a:r>
            <a:endParaRPr lang="pt-BR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040" y="2343362"/>
            <a:ext cx="6975256" cy="16186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190" y="4083918"/>
            <a:ext cx="6094010" cy="8100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CaixaDeTexto 4"/>
          <p:cNvSpPr txBox="1"/>
          <p:nvPr/>
        </p:nvSpPr>
        <p:spPr>
          <a:xfrm>
            <a:off x="7308304" y="3914931"/>
            <a:ext cx="7201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Sobra</a:t>
            </a:r>
          </a:p>
        </p:txBody>
      </p:sp>
      <p:sp>
        <p:nvSpPr>
          <p:cNvPr id="10" name="CaixaDeTexto 9"/>
          <p:cNvSpPr txBox="1"/>
          <p:nvPr/>
        </p:nvSpPr>
        <p:spPr>
          <a:xfrm>
            <a:off x="8140353" y="3442692"/>
            <a:ext cx="6324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Falta</a:t>
            </a:r>
          </a:p>
        </p:txBody>
      </p:sp>
      <p:cxnSp>
        <p:nvCxnSpPr>
          <p:cNvPr id="7" name="Conector de seta reta 6"/>
          <p:cNvCxnSpPr>
            <a:endCxn id="10" idx="1"/>
          </p:cNvCxnSpPr>
          <p:nvPr/>
        </p:nvCxnSpPr>
        <p:spPr>
          <a:xfrm flipV="1">
            <a:off x="7020272" y="3627358"/>
            <a:ext cx="1120081" cy="2308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de seta reta 12"/>
          <p:cNvCxnSpPr/>
          <p:nvPr/>
        </p:nvCxnSpPr>
        <p:spPr>
          <a:xfrm>
            <a:off x="7020272" y="3867895"/>
            <a:ext cx="365692" cy="9408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aixaDeTexto 10"/>
          <p:cNvSpPr txBox="1"/>
          <p:nvPr/>
        </p:nvSpPr>
        <p:spPr>
          <a:xfrm>
            <a:off x="6516217" y="4435959"/>
            <a:ext cx="11746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Aplicações</a:t>
            </a:r>
            <a:endParaRPr lang="pt-BR" dirty="0"/>
          </a:p>
        </p:txBody>
      </p:sp>
      <p:cxnSp>
        <p:nvCxnSpPr>
          <p:cNvPr id="14" name="Conector de seta reta 13"/>
          <p:cNvCxnSpPr>
            <a:stCxn id="11" idx="1"/>
          </p:cNvCxnSpPr>
          <p:nvPr/>
        </p:nvCxnSpPr>
        <p:spPr>
          <a:xfrm flipH="1" flipV="1">
            <a:off x="6139026" y="4574459"/>
            <a:ext cx="377191" cy="461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de seta reta 15"/>
          <p:cNvCxnSpPr>
            <a:stCxn id="5" idx="2"/>
            <a:endCxn id="11" idx="0"/>
          </p:cNvCxnSpPr>
          <p:nvPr/>
        </p:nvCxnSpPr>
        <p:spPr>
          <a:xfrm flipH="1">
            <a:off x="7103558" y="4284263"/>
            <a:ext cx="564813" cy="1516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CaixaDeTexto 23"/>
          <p:cNvSpPr txBox="1"/>
          <p:nvPr/>
        </p:nvSpPr>
        <p:spPr>
          <a:xfrm>
            <a:off x="6549093" y="4700798"/>
            <a:ext cx="14085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Empréstimos</a:t>
            </a:r>
            <a:endParaRPr lang="pt-BR" dirty="0"/>
          </a:p>
        </p:txBody>
      </p:sp>
      <p:cxnSp>
        <p:nvCxnSpPr>
          <p:cNvPr id="25" name="Conector de seta reta 24"/>
          <p:cNvCxnSpPr>
            <a:stCxn id="24" idx="1"/>
          </p:cNvCxnSpPr>
          <p:nvPr/>
        </p:nvCxnSpPr>
        <p:spPr>
          <a:xfrm flipH="1" flipV="1">
            <a:off x="6139026" y="4839297"/>
            <a:ext cx="410067" cy="4616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ector angulado 22"/>
          <p:cNvCxnSpPr>
            <a:stCxn id="10" idx="2"/>
            <a:endCxn id="24" idx="3"/>
          </p:cNvCxnSpPr>
          <p:nvPr/>
        </p:nvCxnSpPr>
        <p:spPr>
          <a:xfrm rot="5400000">
            <a:off x="7670419" y="4099289"/>
            <a:ext cx="1073440" cy="498910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9645007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Ambiente inflacionário</a:t>
            </a:r>
            <a:endParaRPr lang="pt-BR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ço Reservado para Conteúdo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55000" lnSpcReduction="20000"/>
              </a:bodyPr>
              <a:lstStyle/>
              <a:p>
                <a:r>
                  <a:rPr lang="pt-BR" dirty="0" smtClean="0"/>
                  <a:t>Em contextos de ambiente inflacionário, a administração de caixa requer mais </a:t>
                </a:r>
                <a:r>
                  <a:rPr lang="pt-BR" dirty="0"/>
                  <a:t>cuidados, já que deixar o dinheiro “parado” no saldo mínimo de caixa </a:t>
                </a:r>
                <a:r>
                  <a:rPr lang="pt-BR" dirty="0" smtClean="0"/>
                  <a:t>pode representar </a:t>
                </a:r>
                <a:r>
                  <a:rPr lang="pt-BR" dirty="0"/>
                  <a:t>uma perda de valor, portanto esse deve ser o menor possível. </a:t>
                </a:r>
                <a:endParaRPr lang="pt-BR" dirty="0" smtClean="0"/>
              </a:p>
              <a:p>
                <a:endParaRPr lang="pt-BR" dirty="0"/>
              </a:p>
              <a:p>
                <a:r>
                  <a:rPr lang="pt-BR" dirty="0" smtClean="0"/>
                  <a:t>Quando produzimos </a:t>
                </a:r>
                <a:r>
                  <a:rPr lang="pt-BR" dirty="0"/>
                  <a:t>o demonstrativo de projeção de necessidade sem considerar </a:t>
                </a:r>
                <a:r>
                  <a:rPr lang="pt-BR" dirty="0" smtClean="0"/>
                  <a:t>a inflação</a:t>
                </a:r>
                <a:r>
                  <a:rPr lang="pt-BR" dirty="0"/>
                  <a:t>, chamamos de projeção de caixa em valores </a:t>
                </a:r>
                <a:r>
                  <a:rPr lang="pt-BR" dirty="0" smtClean="0"/>
                  <a:t>históricos (nominais).</a:t>
                </a:r>
              </a:p>
              <a:p>
                <a:endParaRPr lang="pt-BR" dirty="0"/>
              </a:p>
              <a:p>
                <a:r>
                  <a:rPr lang="pt-BR" dirty="0" smtClean="0"/>
                  <a:t>Em ambiente inflacionário, devemos considerar as perdas e ganhos gerados pela inflação, e cada valor para uma avaliação apurada deve levar em conta regras de capitalização composta.</a:t>
                </a:r>
              </a:p>
              <a:p>
                <a:endParaRPr lang="pt-BR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/>
                        </a:rPr>
                        <m:t>𝑀</m:t>
                      </m:r>
                      <m:r>
                        <a:rPr lang="pt-BR" b="0" i="1" smtClean="0">
                          <a:latin typeface="Cambria Math"/>
                        </a:rPr>
                        <m:t>=</m:t>
                      </m:r>
                      <m:r>
                        <a:rPr lang="pt-BR" b="0" i="1" smtClean="0">
                          <a:latin typeface="Cambria Math"/>
                        </a:rPr>
                        <m:t>𝐶</m:t>
                      </m:r>
                      <m:sSup>
                        <m:sSupPr>
                          <m:ctrlPr>
                            <a:rPr lang="pt-BR" b="0" i="1" smtClean="0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pt-BR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pt-BR" b="0" i="1" smtClean="0">
                                  <a:latin typeface="Cambria Math"/>
                                </a:rPr>
                                <m:t>1+</m:t>
                              </m:r>
                              <m:r>
                                <a:rPr lang="pt-BR" b="0" i="1" smtClean="0">
                                  <a:latin typeface="Cambria Math"/>
                                </a:rPr>
                                <m:t>𝑖</m:t>
                              </m:r>
                            </m:e>
                          </m:d>
                        </m:e>
                        <m:sup>
                          <m:r>
                            <a:rPr lang="pt-BR" b="0" i="1" smtClean="0">
                              <a:latin typeface="Cambria Math"/>
                            </a:rPr>
                            <m:t>𝑛</m:t>
                          </m:r>
                        </m:sup>
                      </m:sSup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3" name="Espaço Reservado para Conteú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815" t="-2156" r="-444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Diego Fernandes Emiliano Silva diegofernandes.weebly.com</a:t>
            </a: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9E5F4-051C-446F-B4E6-8E9FA7A46A7A}" type="slidenum">
              <a:rPr lang="pt-BR" smtClean="0"/>
              <a:t>24</a:t>
            </a:fld>
            <a:endParaRPr lang="pt-BR"/>
          </a:p>
        </p:txBody>
      </p:sp>
      <p:sp>
        <p:nvSpPr>
          <p:cNvPr id="6" name="Espaço Reservado para Data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3 | Gestão de recursos financeiros, disponibilidades e estoques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870181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Atividade – sem medo de errar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pt-BR" dirty="0"/>
              <a:t>A empresa Rosa &amp; Azul teve vendas de $ 2.000 em março e $ 2.300 em abril</a:t>
            </a:r>
            <a:r>
              <a:rPr lang="pt-BR" dirty="0" smtClean="0"/>
              <a:t>. As </a:t>
            </a:r>
            <a:r>
              <a:rPr lang="pt-BR" dirty="0"/>
              <a:t>vendas previstas para maio, junho e julho são de $ 2.500, $ 2.300 e $ 2.800</a:t>
            </a:r>
            <a:r>
              <a:rPr lang="pt-BR" dirty="0" smtClean="0"/>
              <a:t>, respectivamente</a:t>
            </a:r>
            <a:r>
              <a:rPr lang="pt-BR" dirty="0"/>
              <a:t>. A empresa apresenta um saldo de caixa de $ 500 em 1º de </a:t>
            </a:r>
            <a:r>
              <a:rPr lang="pt-BR" dirty="0" smtClean="0"/>
              <a:t>maio e </a:t>
            </a:r>
            <a:r>
              <a:rPr lang="pt-BR" dirty="0"/>
              <a:t>deseja manter esse valor como saldo mínimo. Considere ainda as </a:t>
            </a:r>
            <a:r>
              <a:rPr lang="pt-BR" dirty="0" smtClean="0"/>
              <a:t>seguintes informações</a:t>
            </a:r>
            <a:r>
              <a:rPr lang="pt-BR" dirty="0"/>
              <a:t>:</a:t>
            </a:r>
          </a:p>
          <a:p>
            <a:pPr lvl="1"/>
            <a:r>
              <a:rPr lang="pt-BR" dirty="0" smtClean="0"/>
              <a:t>A </a:t>
            </a:r>
            <a:r>
              <a:rPr lang="pt-BR" dirty="0"/>
              <a:t>empresa faz 20% das vendas à vista; 60% são recebidos no mês </a:t>
            </a:r>
            <a:r>
              <a:rPr lang="pt-BR" dirty="0" smtClean="0"/>
              <a:t>seguinte e </a:t>
            </a:r>
            <a:r>
              <a:rPr lang="pt-BR" dirty="0"/>
              <a:t>os demais 20% são recebidos dois meses depois das </a:t>
            </a:r>
            <a:r>
              <a:rPr lang="pt-BR" dirty="0" smtClean="0"/>
              <a:t>vendas.</a:t>
            </a:r>
          </a:p>
          <a:p>
            <a:pPr lvl="1"/>
            <a:r>
              <a:rPr lang="pt-BR" dirty="0" smtClean="0"/>
              <a:t>A </a:t>
            </a:r>
            <a:r>
              <a:rPr lang="pt-BR" dirty="0"/>
              <a:t>empresa recebe outros rendimentos de $ 800 a cada </a:t>
            </a:r>
            <a:r>
              <a:rPr lang="pt-BR" dirty="0" smtClean="0"/>
              <a:t>mês.</a:t>
            </a:r>
          </a:p>
          <a:p>
            <a:pPr lvl="1"/>
            <a:r>
              <a:rPr lang="pt-BR" dirty="0" smtClean="0"/>
              <a:t>As </a:t>
            </a:r>
            <a:r>
              <a:rPr lang="pt-BR" dirty="0"/>
              <a:t>compras atuais ou esperadas da empresa, todas feitas à vista, são </a:t>
            </a:r>
            <a:r>
              <a:rPr lang="pt-BR" dirty="0" smtClean="0"/>
              <a:t>de $ </a:t>
            </a:r>
            <a:r>
              <a:rPr lang="pt-BR" dirty="0"/>
              <a:t>1.000, $ 900 e $ 1.100, respectivamente, nos meses de maio a </a:t>
            </a:r>
            <a:r>
              <a:rPr lang="pt-BR" dirty="0" smtClean="0"/>
              <a:t>julho.</a:t>
            </a:r>
          </a:p>
          <a:p>
            <a:pPr lvl="1"/>
            <a:r>
              <a:rPr lang="pt-BR" dirty="0" smtClean="0"/>
              <a:t>A </a:t>
            </a:r>
            <a:r>
              <a:rPr lang="pt-BR" dirty="0"/>
              <a:t>despesa mensal de aluguel é de $ </a:t>
            </a:r>
            <a:r>
              <a:rPr lang="pt-BR" dirty="0" smtClean="0"/>
              <a:t>1.000.</a:t>
            </a:r>
          </a:p>
          <a:p>
            <a:pPr lvl="1"/>
            <a:r>
              <a:rPr lang="pt-BR" dirty="0" smtClean="0"/>
              <a:t>A </a:t>
            </a:r>
            <a:r>
              <a:rPr lang="pt-BR" dirty="0"/>
              <a:t>folha de pagamento corresponde a 10% das vendas do mês </a:t>
            </a:r>
            <a:r>
              <a:rPr lang="pt-BR" dirty="0" smtClean="0"/>
              <a:t>anterior.</a:t>
            </a:r>
          </a:p>
          <a:p>
            <a:pPr lvl="1"/>
            <a:r>
              <a:rPr lang="pt-BR" dirty="0" smtClean="0"/>
              <a:t>Serão </a:t>
            </a:r>
            <a:r>
              <a:rPr lang="pt-BR" dirty="0"/>
              <a:t>pagos dividendos de $ 800 em dinheiro em </a:t>
            </a:r>
            <a:r>
              <a:rPr lang="pt-BR" dirty="0" smtClean="0"/>
              <a:t>julho.</a:t>
            </a:r>
          </a:p>
          <a:p>
            <a:pPr lvl="1"/>
            <a:r>
              <a:rPr lang="pt-BR" dirty="0" smtClean="0"/>
              <a:t>Em </a:t>
            </a:r>
            <a:r>
              <a:rPr lang="pt-BR" dirty="0"/>
              <a:t>julho vencem compromissos de amortização e juros de </a:t>
            </a:r>
            <a:r>
              <a:rPr lang="pt-BR" dirty="0" smtClean="0"/>
              <a:t>empréstimos no </a:t>
            </a:r>
            <a:r>
              <a:rPr lang="pt-BR" dirty="0"/>
              <a:t>valor de $ </a:t>
            </a:r>
            <a:r>
              <a:rPr lang="pt-BR" dirty="0" smtClean="0"/>
              <a:t>750.</a:t>
            </a:r>
          </a:p>
          <a:p>
            <a:pPr lvl="1"/>
            <a:r>
              <a:rPr lang="pt-BR" dirty="0" smtClean="0"/>
              <a:t>Uma </a:t>
            </a:r>
            <a:r>
              <a:rPr lang="pt-BR" dirty="0"/>
              <a:t>compra de equipamento à vista, no valor de $ 1.000 está prevista </a:t>
            </a:r>
            <a:r>
              <a:rPr lang="pt-BR" dirty="0" smtClean="0"/>
              <a:t>para julho.</a:t>
            </a:r>
          </a:p>
          <a:p>
            <a:pPr lvl="1"/>
            <a:r>
              <a:rPr lang="pt-BR" dirty="0" smtClean="0"/>
              <a:t>Impostos </a:t>
            </a:r>
            <a:r>
              <a:rPr lang="pt-BR" dirty="0"/>
              <a:t>de $ 320 devem ser pagos em </a:t>
            </a:r>
            <a:r>
              <a:rPr lang="pt-BR" dirty="0" smtClean="0"/>
              <a:t>junho</a:t>
            </a:r>
            <a:r>
              <a:rPr lang="pt-BR" dirty="0"/>
              <a:t>.</a:t>
            </a:r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Diego Fernandes Emiliano Silva diegofernandes.weebly.com</a:t>
            </a: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9E5F4-051C-446F-B4E6-8E9FA7A46A7A}" type="slidenum">
              <a:rPr lang="pt-BR" smtClean="0"/>
              <a:t>25</a:t>
            </a:fld>
            <a:endParaRPr lang="pt-BR"/>
          </a:p>
        </p:txBody>
      </p:sp>
      <p:sp>
        <p:nvSpPr>
          <p:cNvPr id="6" name="Espaço Reservado para Data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3 | Gestão de recursos financeiros, disponibilidades e estoques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7744889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Resolução</a:t>
            </a:r>
            <a:endParaRPr lang="pt-BR" b="1" dirty="0"/>
          </a:p>
        </p:txBody>
      </p:sp>
      <p:pic>
        <p:nvPicPr>
          <p:cNvPr id="5123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007892"/>
            <a:ext cx="6552728" cy="388611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9E5F4-051C-446F-B4E6-8E9FA7A46A7A}" type="slidenum">
              <a:rPr lang="pt-BR" smtClean="0"/>
              <a:t>26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7812810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Administração de estoques</a:t>
            </a:r>
            <a:endParaRPr lang="pt-BR" dirty="0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Seção 3.3</a:t>
            </a:r>
            <a:endParaRPr lang="pt-BR" dirty="0"/>
          </a:p>
        </p:txBody>
      </p:sp>
      <p:sp>
        <p:nvSpPr>
          <p:cNvPr id="2" name="Espaço Reservado para Rodapé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Diego Fernandes Emiliano Silva diegofernandes.weebly.com</a:t>
            </a:r>
            <a:endParaRPr lang="pt-BR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9E5F4-051C-446F-B4E6-8E9FA7A46A7A}" type="slidenum">
              <a:rPr lang="pt-BR" smtClean="0"/>
              <a:t>27</a:t>
            </a:fld>
            <a:endParaRPr lang="pt-BR"/>
          </a:p>
        </p:txBody>
      </p:sp>
      <p:sp>
        <p:nvSpPr>
          <p:cNvPr id="6" name="Espaço Reservado para Data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3 | Gestão de recursos financeiros, disponibilidades e estoques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850430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Estoques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pt-BR" dirty="0"/>
              <a:t>D</a:t>
            </a:r>
            <a:r>
              <a:rPr lang="pt-BR" dirty="0" smtClean="0"/>
              <a:t>efinidos como materiais</a:t>
            </a:r>
            <a:r>
              <a:rPr lang="pt-BR" dirty="0"/>
              <a:t>, mercadorias ou produtos mantidos fisicamente disponíveis na empresa</a:t>
            </a:r>
            <a:r>
              <a:rPr lang="pt-BR" dirty="0" smtClean="0"/>
              <a:t>, aguardando </a:t>
            </a:r>
            <a:r>
              <a:rPr lang="pt-BR" dirty="0"/>
              <a:t>seu ingresso no ciclo de </a:t>
            </a:r>
            <a:r>
              <a:rPr lang="pt-BR" dirty="0" smtClean="0"/>
              <a:t>produção.</a:t>
            </a:r>
          </a:p>
          <a:p>
            <a:endParaRPr lang="pt-BR" dirty="0"/>
          </a:p>
          <a:p>
            <a:r>
              <a:rPr lang="pt-BR" dirty="0"/>
              <a:t>Um conceito mais específico de estoques </a:t>
            </a:r>
            <a:r>
              <a:rPr lang="pt-BR" dirty="0" smtClean="0"/>
              <a:t>depende fundamentalmente </a:t>
            </a:r>
            <a:r>
              <a:rPr lang="pt-BR" dirty="0"/>
              <a:t>de como eles sejam </a:t>
            </a:r>
            <a:r>
              <a:rPr lang="pt-BR" dirty="0" smtClean="0"/>
              <a:t>classificados. Eles podem ser de:</a:t>
            </a:r>
          </a:p>
          <a:p>
            <a:pPr lvl="1"/>
            <a:r>
              <a:rPr lang="pt-BR" dirty="0" smtClean="0"/>
              <a:t>Mercadorias </a:t>
            </a:r>
            <a:r>
              <a:rPr lang="pt-BR" dirty="0"/>
              <a:t>e Produtos </a:t>
            </a:r>
            <a:r>
              <a:rPr lang="pt-BR" dirty="0" smtClean="0"/>
              <a:t>Acabados,</a:t>
            </a:r>
          </a:p>
          <a:p>
            <a:pPr lvl="1"/>
            <a:r>
              <a:rPr lang="pt-BR" dirty="0" smtClean="0"/>
              <a:t>Produtos </a:t>
            </a:r>
            <a:r>
              <a:rPr lang="pt-BR" dirty="0"/>
              <a:t>em Elaboração, </a:t>
            </a:r>
            <a:endParaRPr lang="pt-BR" dirty="0" smtClean="0"/>
          </a:p>
          <a:p>
            <a:pPr lvl="1"/>
            <a:r>
              <a:rPr lang="pt-BR" dirty="0" smtClean="0"/>
              <a:t>Matérias-Primas </a:t>
            </a:r>
            <a:r>
              <a:rPr lang="pt-BR" dirty="0"/>
              <a:t>e Embalagens e</a:t>
            </a:r>
          </a:p>
          <a:p>
            <a:pPr lvl="1"/>
            <a:r>
              <a:rPr lang="pt-BR" dirty="0"/>
              <a:t>Materiais de Consumo e Almoxarifado</a:t>
            </a:r>
            <a:r>
              <a:rPr lang="pt-BR" dirty="0" smtClean="0"/>
              <a:t>.</a:t>
            </a:r>
          </a:p>
          <a:p>
            <a:pPr lvl="1"/>
            <a:endParaRPr lang="pt-BR" dirty="0"/>
          </a:p>
          <a:p>
            <a:r>
              <a:rPr lang="pt-BR" dirty="0" smtClean="0"/>
              <a:t>Volume de estoque depende da atividade da empresa.</a:t>
            </a:r>
          </a:p>
          <a:p>
            <a:endParaRPr lang="pt-BR" dirty="0" smtClean="0"/>
          </a:p>
          <a:p>
            <a:r>
              <a:rPr lang="pt-BR" dirty="0" smtClean="0"/>
              <a:t>Importante frisar que estoque excessivo ou parado representa dinheiro parado, e isso afeta liquidez corrente e o índice de giro de ativo da empresa</a:t>
            </a:r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Diego Fernandes Emiliano Silva diegofernandes.weebly.com</a:t>
            </a: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9E5F4-051C-446F-B4E6-8E9FA7A46A7A}" type="slidenum">
              <a:rPr lang="pt-BR" smtClean="0"/>
              <a:t>28</a:t>
            </a:fld>
            <a:endParaRPr lang="pt-BR"/>
          </a:p>
        </p:txBody>
      </p:sp>
      <p:sp>
        <p:nvSpPr>
          <p:cNvPr id="6" name="Espaço Reservado para Data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3 | Gestão de recursos financeiros, disponibilidades e estoques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5351654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3200" b="1" dirty="0" smtClean="0"/>
              <a:t>Estoque: mercadorias e produtos acabados</a:t>
            </a:r>
            <a:endParaRPr lang="pt-BR" sz="32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É aquele adquirido de terceiros (mercadorias) ou fabricado pela própria empresa (produtos acabados) que se encontram em condições de serem revendidos ou vendidos.</a:t>
            </a:r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Diego Fernandes Emiliano Silva diegofernandes.weebly.com</a:t>
            </a: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9E5F4-051C-446F-B4E6-8E9FA7A46A7A}" type="slidenum">
              <a:rPr lang="pt-BR" smtClean="0"/>
              <a:t>29</a:t>
            </a:fld>
            <a:endParaRPr lang="pt-BR"/>
          </a:p>
        </p:txBody>
      </p:sp>
      <p:sp>
        <p:nvSpPr>
          <p:cNvPr id="6" name="Espaço Reservado para Data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3 | Gestão de recursos financeiros, disponibilidades e estoques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21567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Manter caixa para que?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</a:pPr>
            <a:r>
              <a:rPr lang="pt-BR" b="1" dirty="0" smtClean="0"/>
              <a:t>Motivo-negócio</a:t>
            </a:r>
            <a:r>
              <a:rPr lang="pt-BR" dirty="0" smtClean="0"/>
              <a:t> (transação)</a:t>
            </a:r>
          </a:p>
          <a:p>
            <a:pPr lvl="1">
              <a:lnSpc>
                <a:spcPct val="120000"/>
              </a:lnSpc>
            </a:pPr>
            <a:r>
              <a:rPr lang="pt-BR" dirty="0" smtClean="0"/>
              <a:t>Pagamentos decorrentes do seu ciclo operacional</a:t>
            </a:r>
          </a:p>
          <a:p>
            <a:pPr lvl="1">
              <a:lnSpc>
                <a:spcPct val="120000"/>
              </a:lnSpc>
            </a:pPr>
            <a:endParaRPr lang="pt-BR" dirty="0"/>
          </a:p>
          <a:p>
            <a:pPr>
              <a:lnSpc>
                <a:spcPct val="120000"/>
              </a:lnSpc>
            </a:pPr>
            <a:r>
              <a:rPr lang="pt-BR" b="1" dirty="0" smtClean="0"/>
              <a:t>Motivo precaução</a:t>
            </a:r>
          </a:p>
          <a:p>
            <a:pPr lvl="1">
              <a:lnSpc>
                <a:spcPct val="120000"/>
              </a:lnSpc>
            </a:pPr>
            <a:r>
              <a:rPr lang="pt-BR" dirty="0" smtClean="0"/>
              <a:t>Honrar compromissos imprevistos ou extraordinários</a:t>
            </a:r>
          </a:p>
          <a:p>
            <a:pPr lvl="1">
              <a:lnSpc>
                <a:spcPct val="120000"/>
              </a:lnSpc>
            </a:pPr>
            <a:endParaRPr lang="pt-BR" dirty="0"/>
          </a:p>
          <a:p>
            <a:pPr>
              <a:lnSpc>
                <a:spcPct val="120000"/>
              </a:lnSpc>
            </a:pPr>
            <a:r>
              <a:rPr lang="pt-BR" b="1" dirty="0" smtClean="0"/>
              <a:t>Motivo especulação</a:t>
            </a:r>
          </a:p>
          <a:p>
            <a:pPr lvl="1">
              <a:lnSpc>
                <a:spcPct val="120000"/>
              </a:lnSpc>
            </a:pPr>
            <a:r>
              <a:rPr lang="pt-BR" dirty="0" smtClean="0"/>
              <a:t>Dada oportunidades, empresa pode dispor de dinheiro em opções que tragam boa rentabilidade</a:t>
            </a:r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Diego Fernandes Emiliano Silva diegofernandes.weebly.com</a:t>
            </a: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9E5F4-051C-446F-B4E6-8E9FA7A46A7A}" type="slidenum">
              <a:rPr lang="pt-BR" smtClean="0"/>
              <a:t>3</a:t>
            </a:fld>
            <a:endParaRPr lang="pt-BR"/>
          </a:p>
        </p:txBody>
      </p:sp>
      <p:sp>
        <p:nvSpPr>
          <p:cNvPr id="6" name="Espaço Reservado para Data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3 | Gestão de recursos financeiros, disponibilidades e estoques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6339216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3200" b="1" dirty="0" smtClean="0"/>
              <a:t>Estoque: produtos em elaboração</a:t>
            </a:r>
            <a:endParaRPr lang="pt-BR" sz="32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pt-BR" dirty="0"/>
              <a:t>No momento de fechamento do balanço de uma empresa, há produtos </a:t>
            </a:r>
            <a:r>
              <a:rPr lang="pt-BR" dirty="0" smtClean="0"/>
              <a:t>que estão </a:t>
            </a:r>
            <a:r>
              <a:rPr lang="pt-BR" dirty="0"/>
              <a:t>em processo de produção, mas que não foram finalizados ainda, </a:t>
            </a:r>
            <a:r>
              <a:rPr lang="pt-BR" dirty="0" smtClean="0"/>
              <a:t>ou que ainda não estão em </a:t>
            </a:r>
            <a:r>
              <a:rPr lang="pt-BR" dirty="0"/>
              <a:t>condições de serem vendidos. </a:t>
            </a:r>
            <a:endParaRPr lang="pt-BR" dirty="0" smtClean="0"/>
          </a:p>
          <a:p>
            <a:endParaRPr lang="pt-BR" dirty="0"/>
          </a:p>
          <a:p>
            <a:r>
              <a:rPr lang="pt-BR" dirty="0" smtClean="0"/>
              <a:t>Essa </a:t>
            </a:r>
            <a:r>
              <a:rPr lang="pt-BR" dirty="0"/>
              <a:t>categoria de produtos forma o estoque </a:t>
            </a:r>
            <a:r>
              <a:rPr lang="pt-BR" dirty="0" smtClean="0"/>
              <a:t>de produtos </a:t>
            </a:r>
            <a:r>
              <a:rPr lang="pt-BR" dirty="0"/>
              <a:t>em elaboração, que inclui todas as matérias-primas e demais custos (</a:t>
            </a:r>
            <a:r>
              <a:rPr lang="pt-BR" dirty="0" smtClean="0"/>
              <a:t>diretos e </a:t>
            </a:r>
            <a:r>
              <a:rPr lang="pt-BR" dirty="0"/>
              <a:t>indiretos). </a:t>
            </a:r>
            <a:endParaRPr lang="pt-BR" dirty="0" smtClean="0"/>
          </a:p>
          <a:p>
            <a:endParaRPr lang="pt-BR" dirty="0"/>
          </a:p>
          <a:p>
            <a:r>
              <a:rPr lang="pt-BR" dirty="0" smtClean="0"/>
              <a:t>Quando </a:t>
            </a:r>
            <a:r>
              <a:rPr lang="pt-BR" dirty="0"/>
              <a:t>estiverem prontos, esses produtos serão transferidos para </a:t>
            </a:r>
            <a:r>
              <a:rPr lang="pt-BR" dirty="0" smtClean="0"/>
              <a:t>estoque de </a:t>
            </a:r>
            <a:r>
              <a:rPr lang="pt-BR" dirty="0"/>
              <a:t>produtos acabados.</a:t>
            </a:r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Diego Fernandes Emiliano Silva diegofernandes.weebly.com</a:t>
            </a: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9E5F4-051C-446F-B4E6-8E9FA7A46A7A}" type="slidenum">
              <a:rPr lang="pt-BR" smtClean="0"/>
              <a:t>30</a:t>
            </a:fld>
            <a:endParaRPr lang="pt-BR"/>
          </a:p>
        </p:txBody>
      </p:sp>
      <p:sp>
        <p:nvSpPr>
          <p:cNvPr id="6" name="Espaço Reservado para Data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3 | Gestão de recursos financeiros, disponibilidades e estoques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0003234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3200" b="1" dirty="0" smtClean="0"/>
              <a:t>Estoque: matérias-primas e embalagens</a:t>
            </a:r>
            <a:endParaRPr lang="pt-BR" sz="32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pt-BR" dirty="0"/>
              <a:t>O estoque de matérias-primas e embalagens considera todos os </a:t>
            </a:r>
            <a:r>
              <a:rPr lang="pt-BR" dirty="0" smtClean="0"/>
              <a:t>materiais adquiridos </a:t>
            </a:r>
            <a:r>
              <a:rPr lang="pt-BR" dirty="0"/>
              <a:t>pela </a:t>
            </a:r>
            <a:r>
              <a:rPr lang="pt-BR" dirty="0" smtClean="0"/>
              <a:t>empresa, </a:t>
            </a:r>
            <a:r>
              <a:rPr lang="pt-BR" dirty="0"/>
              <a:t>disponíveis </a:t>
            </a:r>
            <a:r>
              <a:rPr lang="pt-BR" dirty="0" smtClean="0"/>
              <a:t>para:</a:t>
            </a:r>
          </a:p>
          <a:p>
            <a:endParaRPr lang="pt-BR" dirty="0" smtClean="0"/>
          </a:p>
          <a:p>
            <a:pPr lvl="1"/>
            <a:r>
              <a:rPr lang="pt-BR" dirty="0" smtClean="0"/>
              <a:t>Serem transformados pelo </a:t>
            </a:r>
            <a:r>
              <a:rPr lang="pt-BR" dirty="0"/>
              <a:t>processo </a:t>
            </a:r>
            <a:r>
              <a:rPr lang="pt-BR" dirty="0" smtClean="0"/>
              <a:t>produtivo (</a:t>
            </a:r>
            <a:r>
              <a:rPr lang="pt-BR" dirty="0"/>
              <a:t>matérias-primas</a:t>
            </a:r>
            <a:r>
              <a:rPr lang="pt-BR" dirty="0" smtClean="0"/>
              <a:t>), ou </a:t>
            </a:r>
          </a:p>
          <a:p>
            <a:pPr lvl="1"/>
            <a:r>
              <a:rPr lang="pt-BR" dirty="0" smtClean="0"/>
              <a:t>Acondicionarem os produtos acabados (embalagens).</a:t>
            </a:r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Diego Fernandes Emiliano Silva diegofernandes.weebly.com</a:t>
            </a: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9E5F4-051C-446F-B4E6-8E9FA7A46A7A}" type="slidenum">
              <a:rPr lang="pt-BR" smtClean="0"/>
              <a:t>31</a:t>
            </a:fld>
            <a:endParaRPr lang="pt-BR"/>
          </a:p>
        </p:txBody>
      </p:sp>
      <p:sp>
        <p:nvSpPr>
          <p:cNvPr id="6" name="Espaço Reservado para Data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3 | Gestão de recursos financeiros, disponibilidades e estoques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9548202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3200" b="1" dirty="0" smtClean="0"/>
              <a:t>Estoque: materiais de consumo e almoxarifado</a:t>
            </a:r>
            <a:endParaRPr lang="pt-BR" sz="32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/>
              <a:t>O estoque de materiais de consumo </a:t>
            </a:r>
            <a:r>
              <a:rPr lang="pt-BR" dirty="0" smtClean="0"/>
              <a:t>e almoxarifado </a:t>
            </a:r>
            <a:r>
              <a:rPr lang="pt-BR" dirty="0"/>
              <a:t>inclui todos os </a:t>
            </a:r>
            <a:r>
              <a:rPr lang="pt-BR" dirty="0" smtClean="0"/>
              <a:t>itens destinados </a:t>
            </a:r>
            <a:r>
              <a:rPr lang="pt-BR" dirty="0"/>
              <a:t>ao consumo industrial, materiais de escritório, materiais de </a:t>
            </a:r>
            <a:r>
              <a:rPr lang="pt-BR" dirty="0" smtClean="0"/>
              <a:t>propaganda, etc</a:t>
            </a:r>
            <a:r>
              <a:rPr lang="pt-BR" dirty="0"/>
              <a:t>.</a:t>
            </a:r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Diego Fernandes Emiliano Silva diegofernandes.weebly.com</a:t>
            </a: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9E5F4-051C-446F-B4E6-8E9FA7A46A7A}" type="slidenum">
              <a:rPr lang="pt-BR" smtClean="0"/>
              <a:t>32</a:t>
            </a:fld>
            <a:endParaRPr lang="pt-BR"/>
          </a:p>
        </p:txBody>
      </p:sp>
      <p:sp>
        <p:nvSpPr>
          <p:cNvPr id="6" name="Espaço Reservado para Data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3 | Gestão de recursos financeiros, disponibilidades e estoques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8170565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600" b="1" dirty="0" smtClean="0"/>
              <a:t>Fatores que afetam o nível de estoques</a:t>
            </a:r>
            <a:endParaRPr lang="pt-BR" sz="3600" b="1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61852528"/>
              </p:ext>
            </p:extLst>
          </p:nvPr>
        </p:nvGraphicFramePr>
        <p:xfrm>
          <a:off x="107504" y="1200150"/>
          <a:ext cx="8928992" cy="35204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32248"/>
                <a:gridCol w="2232248"/>
                <a:gridCol w="2232248"/>
                <a:gridCol w="2232248"/>
              </a:tblGrid>
              <a:tr h="685800">
                <a:tc>
                  <a:txBody>
                    <a:bodyPr/>
                    <a:lstStyle/>
                    <a:p>
                      <a:r>
                        <a:rPr lang="pt-BR" sz="1400" b="1" dirty="0" smtClean="0"/>
                        <a:t>Mercadorias e produtos acabados</a:t>
                      </a:r>
                      <a:endParaRPr lang="pt-BR" sz="1400" b="1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r>
                        <a:rPr lang="pt-BR" sz="1400" b="1" dirty="0" smtClean="0"/>
                        <a:t>Produtos em elaboração</a:t>
                      </a:r>
                      <a:endParaRPr lang="pt-BR" sz="1400" b="1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r>
                        <a:rPr lang="pt-BR" sz="1400" b="1" dirty="0" smtClean="0"/>
                        <a:t>Matérias-primas e embalagens</a:t>
                      </a:r>
                      <a:endParaRPr lang="pt-BR" sz="1400" b="1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r>
                        <a:rPr lang="pt-BR" sz="1400" b="1" dirty="0" smtClean="0"/>
                        <a:t>Materiais de consumo e almoxarifado</a:t>
                      </a:r>
                      <a:endParaRPr lang="pt-BR" sz="1400" b="1" dirty="0"/>
                    </a:p>
                  </a:txBody>
                  <a:tcPr marT="34290" marB="34290"/>
                </a:tc>
              </a:tr>
              <a:tr h="2125980">
                <a:tc>
                  <a:txBody>
                    <a:bodyPr/>
                    <a:lstStyle/>
                    <a:p>
                      <a:endParaRPr lang="pt-BR" sz="1400" dirty="0" smtClean="0"/>
                    </a:p>
                    <a:p>
                      <a:r>
                        <a:rPr lang="pt-BR" sz="1400" dirty="0" smtClean="0"/>
                        <a:t>Demanda.</a:t>
                      </a:r>
                    </a:p>
                    <a:p>
                      <a:endParaRPr lang="pt-BR" sz="1400" dirty="0" smtClean="0"/>
                    </a:p>
                    <a:p>
                      <a:r>
                        <a:rPr lang="pt-BR" sz="1400" dirty="0" smtClean="0"/>
                        <a:t>Natureza.</a:t>
                      </a:r>
                    </a:p>
                    <a:p>
                      <a:endParaRPr lang="pt-BR" sz="1400" dirty="0" smtClean="0"/>
                    </a:p>
                    <a:p>
                      <a:r>
                        <a:rPr lang="pt-BR" sz="1400" dirty="0" smtClean="0"/>
                        <a:t>Economia de escala.</a:t>
                      </a:r>
                    </a:p>
                    <a:p>
                      <a:endParaRPr lang="pt-BR" sz="1400" dirty="0" smtClean="0"/>
                    </a:p>
                    <a:p>
                      <a:r>
                        <a:rPr lang="pt-BR" sz="1400" dirty="0" smtClean="0"/>
                        <a:t>Investimento necessário.</a:t>
                      </a:r>
                    </a:p>
                    <a:p>
                      <a:endParaRPr lang="pt-BR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endParaRPr lang="pt-BR" sz="1400" dirty="0" smtClean="0"/>
                    </a:p>
                    <a:p>
                      <a:r>
                        <a:rPr lang="pt-BR" sz="1400" dirty="0" smtClean="0"/>
                        <a:t>Extensão do ciclo de produção.</a:t>
                      </a:r>
                    </a:p>
                    <a:p>
                      <a:endParaRPr lang="pt-BR" sz="1400" dirty="0" smtClean="0"/>
                    </a:p>
                    <a:p>
                      <a:r>
                        <a:rPr lang="pt-BR" sz="1400" dirty="0" smtClean="0"/>
                        <a:t>Nível de desenvolvimento tecnológico</a:t>
                      </a:r>
                      <a:r>
                        <a:rPr lang="pt-BR" sz="1400" baseline="0" dirty="0" smtClean="0"/>
                        <a:t> da produção.</a:t>
                      </a:r>
                      <a:endParaRPr lang="pt-BR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endParaRPr lang="pt-BR" sz="1400" dirty="0" smtClean="0"/>
                    </a:p>
                    <a:p>
                      <a:r>
                        <a:rPr lang="pt-BR" sz="1400" dirty="0" smtClean="0"/>
                        <a:t>Prazo de entrega.</a:t>
                      </a:r>
                    </a:p>
                    <a:p>
                      <a:endParaRPr lang="pt-BR" sz="1400" dirty="0" smtClean="0"/>
                    </a:p>
                    <a:p>
                      <a:r>
                        <a:rPr lang="pt-BR" sz="1400" dirty="0" smtClean="0"/>
                        <a:t>Nível</a:t>
                      </a:r>
                      <a:r>
                        <a:rPr lang="pt-BR" sz="1400" baseline="0" dirty="0" smtClean="0"/>
                        <a:t> de requisição.</a:t>
                      </a:r>
                    </a:p>
                    <a:p>
                      <a:endParaRPr lang="pt-BR" sz="1400" baseline="0" dirty="0" smtClean="0"/>
                    </a:p>
                    <a:p>
                      <a:r>
                        <a:rPr lang="pt-BR" sz="1400" baseline="0" dirty="0" smtClean="0"/>
                        <a:t>Natureza física.</a:t>
                      </a:r>
                    </a:p>
                    <a:p>
                      <a:endParaRPr lang="pt-BR" sz="1400" baseline="0" dirty="0" smtClean="0"/>
                    </a:p>
                    <a:p>
                      <a:r>
                        <a:rPr lang="pt-BR" sz="1400" baseline="0" dirty="0" smtClean="0"/>
                        <a:t>Problemas com importação.</a:t>
                      </a:r>
                      <a:endParaRPr lang="pt-BR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endParaRPr lang="pt-BR" sz="1400" dirty="0" smtClean="0"/>
                    </a:p>
                    <a:p>
                      <a:r>
                        <a:rPr lang="pt-BR" sz="1400" dirty="0" smtClean="0"/>
                        <a:t>Peculiaridades</a:t>
                      </a:r>
                      <a:r>
                        <a:rPr lang="pt-BR" sz="1400" baseline="0" dirty="0" smtClean="0"/>
                        <a:t> operacionais e administrativas.</a:t>
                      </a:r>
                      <a:endParaRPr lang="pt-BR" sz="1400" dirty="0"/>
                    </a:p>
                  </a:txBody>
                  <a:tcPr marT="34290" marB="34290"/>
                </a:tc>
              </a:tr>
              <a:tr h="685800">
                <a:tc gridSpan="4">
                  <a:txBody>
                    <a:bodyPr/>
                    <a:lstStyle/>
                    <a:p>
                      <a:endParaRPr lang="pt-BR" sz="1400" dirty="0" smtClean="0"/>
                    </a:p>
                    <a:p>
                      <a:pPr algn="ctr"/>
                      <a:r>
                        <a:rPr lang="pt-BR" sz="1400" dirty="0" smtClean="0"/>
                        <a:t>Estoque</a:t>
                      </a:r>
                      <a:r>
                        <a:rPr lang="pt-BR" sz="1400" baseline="0" dirty="0" smtClean="0"/>
                        <a:t> de segurança (imprevistos e prevenção e antecipação de problemas)</a:t>
                      </a:r>
                    </a:p>
                    <a:p>
                      <a:pPr algn="ctr"/>
                      <a:endParaRPr lang="pt-BR" sz="1400" dirty="0"/>
                    </a:p>
                  </a:txBody>
                  <a:tcPr marT="34290" marB="34290"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9E5F4-051C-446F-B4E6-8E9FA7A46A7A}" type="slidenum">
              <a:rPr lang="pt-BR" smtClean="0"/>
              <a:t>33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63834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3200" b="1" dirty="0" smtClean="0"/>
              <a:t>Processo de decisão de compra de estoques: (1) a questão da compra à vista e venda à vista</a:t>
            </a:r>
            <a:endParaRPr lang="pt-BR" sz="32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Espaço Reservado para Conteúdo 5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200151"/>
                <a:ext cx="5050904" cy="3394472"/>
              </a:xfrm>
            </p:spPr>
            <p:txBody>
              <a:bodyPr>
                <a:normAutofit fontScale="62500" lnSpcReduction="20000"/>
              </a:bodyPr>
              <a:lstStyle/>
              <a:p>
                <a:r>
                  <a:rPr lang="pt-BR" sz="2400" dirty="0"/>
                  <a:t>As mercadorias, normalmente, não são vendidas no mesmo momento da </a:t>
                </a:r>
                <a:r>
                  <a:rPr lang="pt-BR" sz="2400" dirty="0" smtClean="0"/>
                  <a:t>compra.</a:t>
                </a:r>
              </a:p>
              <a:p>
                <a:endParaRPr lang="pt-BR" sz="2400" dirty="0" smtClean="0"/>
              </a:p>
              <a:p>
                <a:r>
                  <a:rPr lang="pt-BR" sz="2400" dirty="0" smtClean="0"/>
                  <a:t>Existe </a:t>
                </a:r>
                <a:r>
                  <a:rPr lang="pt-BR" sz="2400" dirty="0"/>
                  <a:t>um prazo de estocagem PE, e o tempo que o estoque ficou parado tem </a:t>
                </a:r>
                <a:r>
                  <a:rPr lang="pt-BR" sz="2400" dirty="0" smtClean="0"/>
                  <a:t>um custo </a:t>
                </a:r>
                <a:r>
                  <a:rPr lang="pt-BR" sz="2400" dirty="0"/>
                  <a:t>financeiro, definido pela taxa de captação, normalmente praticada pelo mercado</a:t>
                </a:r>
                <a:r>
                  <a:rPr lang="pt-BR" sz="2400" dirty="0" smtClean="0"/>
                  <a:t>.</a:t>
                </a:r>
              </a:p>
              <a:p>
                <a:endParaRPr lang="pt-BR" sz="2400" dirty="0"/>
              </a:p>
              <a:p>
                <a:r>
                  <a:rPr lang="pt-BR" sz="2400" dirty="0"/>
                  <a:t>Dessa maneira, o resultado é calculado pela diferença entre o preço de venda à </a:t>
                </a:r>
                <a:r>
                  <a:rPr lang="pt-BR" sz="2400" dirty="0" smtClean="0"/>
                  <a:t>vista e </a:t>
                </a:r>
                <a:r>
                  <a:rPr lang="pt-BR" sz="2400" dirty="0"/>
                  <a:t>o custo da mercadoria vendida, somado aos encargos pelo tempo de </a:t>
                </a:r>
                <a:r>
                  <a:rPr lang="pt-BR" sz="2400" dirty="0" smtClean="0"/>
                  <a:t>estocagem.</a:t>
                </a:r>
                <a:endParaRPr lang="pt-BR" sz="2400" dirty="0"/>
              </a:p>
              <a:p>
                <a:endParaRPr lang="pt-BR" sz="2400" i="1" dirty="0" smtClean="0">
                  <a:latin typeface="Cambria Math"/>
                </a:endParaRPr>
              </a:p>
              <a:p>
                <a:pPr marL="0" indent="0" algn="ctr">
                  <a:buNone/>
                </a:pPr>
                <a:endParaRPr lang="pt-BR" sz="2400" i="1" dirty="0">
                  <a:latin typeface="Cambria Math"/>
                </a:endParaRP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sz="24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pt-BR" sz="2400" b="0" i="1" smtClean="0">
                              <a:latin typeface="Cambria Math"/>
                            </a:rPr>
                            <m:t>𝑅</m:t>
                          </m:r>
                        </m:e>
                        <m:sub>
                          <m:r>
                            <a:rPr lang="pt-BR" sz="2400" b="0" i="1" smtClean="0">
                              <a:latin typeface="Cambria Math"/>
                            </a:rPr>
                            <m:t>𝑡𝑟</m:t>
                          </m:r>
                        </m:sub>
                      </m:sSub>
                      <m:r>
                        <a:rPr lang="pt-BR" sz="2400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pt-BR" sz="24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pt-BR" sz="2400" b="0" i="1" smtClean="0">
                              <a:latin typeface="Cambria Math"/>
                            </a:rPr>
                            <m:t>𝑃𝑉𝑉</m:t>
                          </m:r>
                        </m:e>
                        <m:sub>
                          <m:r>
                            <a:rPr lang="pt-BR" sz="2400" b="0" i="1" smtClean="0">
                              <a:latin typeface="Cambria Math"/>
                            </a:rPr>
                            <m:t>𝑡𝑣</m:t>
                          </m:r>
                        </m:sub>
                      </m:sSub>
                      <m:r>
                        <a:rPr lang="pt-BR" sz="2400" b="0" i="1" smtClean="0">
                          <a:latin typeface="Cambria Math"/>
                        </a:rPr>
                        <m:t>−</m:t>
                      </m:r>
                      <m:sSub>
                        <m:sSubPr>
                          <m:ctrlPr>
                            <a:rPr lang="pt-BR" sz="24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pt-BR" sz="2400" b="0" i="1" smtClean="0">
                              <a:latin typeface="Cambria Math"/>
                            </a:rPr>
                            <m:t>𝐶𝑀𝑉𝑉</m:t>
                          </m:r>
                        </m:e>
                        <m:sub>
                          <m:r>
                            <a:rPr lang="pt-BR" sz="2400" b="0" i="1" smtClean="0">
                              <a:latin typeface="Cambria Math"/>
                            </a:rPr>
                            <m:t>𝑇𝑃</m:t>
                          </m:r>
                        </m:sub>
                      </m:sSub>
                      <m:sSup>
                        <m:sSupPr>
                          <m:ctrlPr>
                            <a:rPr lang="pt-BR" sz="2400" b="0" i="1" smtClean="0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pt-BR" sz="2400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pt-BR" sz="2400" b="0" i="1" smtClean="0">
                                  <a:latin typeface="Cambria Math"/>
                                </a:rPr>
                                <m:t>1+</m:t>
                              </m:r>
                              <m:r>
                                <a:rPr lang="pt-BR" sz="2400" b="0" i="1" smtClean="0">
                                  <a:latin typeface="Cambria Math"/>
                                </a:rPr>
                                <m:t>𝑘𝑐</m:t>
                              </m:r>
                            </m:e>
                          </m:d>
                        </m:e>
                        <m:sup>
                          <m:r>
                            <a:rPr lang="pt-BR" sz="2400" b="0" i="1" smtClean="0">
                              <a:latin typeface="Cambria Math"/>
                            </a:rPr>
                            <m:t>𝑃𝐸</m:t>
                          </m:r>
                        </m:sup>
                      </m:sSup>
                    </m:oMath>
                  </m:oMathPara>
                </a14:m>
                <a:endParaRPr lang="pt-BR" dirty="0" smtClean="0"/>
              </a:p>
              <a:p>
                <a:pPr marL="0" indent="0" algn="ctr">
                  <a:buNone/>
                </a:pPr>
                <a:endParaRPr lang="pt-BR" dirty="0"/>
              </a:p>
            </p:txBody>
          </p:sp>
        </mc:Choice>
        <mc:Fallback xmlns="">
          <p:sp>
            <p:nvSpPr>
              <p:cNvPr id="6" name="Espaço Reservado para Conteúdo 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5050904" cy="4525963"/>
              </a:xfrm>
              <a:blipFill rotWithShape="1">
                <a:blip r:embed="rId2"/>
                <a:stretch>
                  <a:fillRect l="-965" t="-1887" r="-2051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CaixaDeTexto 6"/>
              <p:cNvSpPr txBox="1"/>
              <p:nvPr/>
            </p:nvSpPr>
            <p:spPr>
              <a:xfrm>
                <a:off x="5652121" y="1113588"/>
                <a:ext cx="3456385" cy="33239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BR" sz="1400" dirty="0" smtClean="0"/>
                  <a:t>Legenda:</a:t>
                </a:r>
              </a:p>
              <a:p>
                <a:endParaRPr lang="pt-BR" sz="1400" dirty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pt-BR" sz="14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pt-BR" sz="1400" b="0" i="1" smtClean="0">
                            <a:latin typeface="Cambria Math"/>
                          </a:rPr>
                          <m:t>𝑅</m:t>
                        </m:r>
                      </m:e>
                      <m:sub>
                        <m:r>
                          <a:rPr lang="pt-BR" sz="1400" b="0" i="1" smtClean="0">
                            <a:latin typeface="Cambria Math"/>
                          </a:rPr>
                          <m:t>𝑡𝑟</m:t>
                        </m:r>
                      </m:sub>
                    </m:sSub>
                  </m:oMath>
                </a14:m>
                <a:r>
                  <a:rPr lang="pt-BR" sz="1400" dirty="0" smtClean="0"/>
                  <a:t> = resultado (lucro) da venda na data do recebimento (cobrança) da venda realizada</a:t>
                </a:r>
              </a:p>
              <a:p>
                <a:endParaRPr lang="pt-BR" sz="1400" dirty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pt-BR" sz="14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pt-BR" sz="1400" b="0" i="1" smtClean="0">
                            <a:latin typeface="Cambria Math"/>
                          </a:rPr>
                          <m:t>𝑃𝑉𝑉</m:t>
                        </m:r>
                      </m:e>
                      <m:sub>
                        <m:r>
                          <a:rPr lang="pt-BR" sz="1400" b="0" i="1" smtClean="0">
                            <a:latin typeface="Cambria Math"/>
                          </a:rPr>
                          <m:t>𝑡𝑣</m:t>
                        </m:r>
                      </m:sub>
                    </m:sSub>
                  </m:oMath>
                </a14:m>
                <a:r>
                  <a:rPr lang="pt-BR" sz="1400" dirty="0" smtClean="0"/>
                  <a:t> = preço de venda AV na data da venda</a:t>
                </a:r>
              </a:p>
              <a:p>
                <a:endParaRPr lang="pt-BR" sz="1400" dirty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pt-BR" sz="14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pt-BR" sz="1400" b="0" i="1" smtClean="0">
                            <a:latin typeface="Cambria Math"/>
                          </a:rPr>
                          <m:t>𝐶𝑀𝑉𝑉</m:t>
                        </m:r>
                      </m:e>
                      <m:sub>
                        <m:r>
                          <a:rPr lang="pt-BR" sz="1400" b="0" i="1" smtClean="0">
                            <a:latin typeface="Cambria Math"/>
                          </a:rPr>
                          <m:t>𝑇𝑃</m:t>
                        </m:r>
                      </m:sub>
                    </m:sSub>
                  </m:oMath>
                </a14:m>
                <a:r>
                  <a:rPr lang="pt-BR" sz="1400" dirty="0" smtClean="0"/>
                  <a:t> = Custo da mercadoria vendida AV na data do </a:t>
                </a:r>
                <a:r>
                  <a:rPr lang="pt-BR" sz="1400" dirty="0" err="1" smtClean="0"/>
                  <a:t>pgto</a:t>
                </a:r>
                <a:r>
                  <a:rPr lang="pt-BR" sz="1400" dirty="0" smtClean="0"/>
                  <a:t> da mercadoria adquirida</a:t>
                </a:r>
              </a:p>
              <a:p>
                <a:endParaRPr lang="pt-BR" sz="1400" dirty="0"/>
              </a:p>
              <a:p>
                <a14:m>
                  <m:oMath xmlns:m="http://schemas.openxmlformats.org/officeDocument/2006/math">
                    <m:r>
                      <a:rPr lang="pt-BR" sz="1400" b="0" i="1" smtClean="0">
                        <a:latin typeface="Cambria Math"/>
                      </a:rPr>
                      <m:t>𝑘𝑐</m:t>
                    </m:r>
                  </m:oMath>
                </a14:m>
                <a:r>
                  <a:rPr lang="pt-BR" sz="1400" dirty="0" smtClean="0"/>
                  <a:t> = custo das operações de captação financeira</a:t>
                </a:r>
              </a:p>
              <a:p>
                <a:endParaRPr lang="pt-BR" sz="1400" dirty="0"/>
              </a:p>
              <a:p>
                <a14:m>
                  <m:oMath xmlns:m="http://schemas.openxmlformats.org/officeDocument/2006/math">
                    <m:r>
                      <a:rPr lang="pt-BR" sz="1400" b="0" i="1" smtClean="0">
                        <a:latin typeface="Cambria Math"/>
                      </a:rPr>
                      <m:t>𝑃𝐸</m:t>
                    </m:r>
                  </m:oMath>
                </a14:m>
                <a:r>
                  <a:rPr lang="pt-BR" sz="1400" dirty="0" smtClean="0"/>
                  <a:t> = prazo de estocagem (venda) da mercadoria adquirida</a:t>
                </a:r>
                <a:endParaRPr lang="pt-BR" sz="1400" dirty="0"/>
              </a:p>
            </p:txBody>
          </p:sp>
        </mc:Choice>
        <mc:Fallback xmlns="">
          <p:sp>
            <p:nvSpPr>
              <p:cNvPr id="7" name="CaixaDeTexto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52121" y="1113588"/>
                <a:ext cx="3456385" cy="3323987"/>
              </a:xfrm>
              <a:prstGeom prst="rect">
                <a:avLst/>
              </a:prstGeom>
              <a:blipFill rotWithShape="1">
                <a:blip r:embed="rId3"/>
                <a:stretch>
                  <a:fillRect l="-353" t="-183" b="-917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dirty="0" smtClean="0"/>
              <a:t>Prof. Diego Fernandes Emiliano Silva diegofernandes.weebly.com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9E5F4-051C-446F-B4E6-8E9FA7A46A7A}" type="slidenum">
              <a:rPr lang="pt-BR" smtClean="0"/>
              <a:t>34</a:t>
            </a:fld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3 | Gestão de recursos financeiros, disponibilidades e estoques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25573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Exemplo (1)</a:t>
            </a:r>
            <a:endParaRPr lang="pt-BR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ço Reservado para Conteúdo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55000" lnSpcReduction="20000"/>
              </a:bodyPr>
              <a:lstStyle/>
              <a:p>
                <a:pPr marL="0" indent="0">
                  <a:buNone/>
                </a:pPr>
                <a:r>
                  <a:rPr lang="pt-BR" dirty="0" smtClean="0"/>
                  <a:t>Uma empresa de objetos de decoração compra determinada mercadoria por </a:t>
                </a:r>
                <a:r>
                  <a:rPr lang="pt-BR" dirty="0"/>
                  <a:t>$ 2.500 e seu preço de venda é $ 3.200, sabendo-se que a </a:t>
                </a:r>
                <a:r>
                  <a:rPr lang="pt-BR" dirty="0" smtClean="0"/>
                  <a:t>rotação dos </a:t>
                </a:r>
                <a:r>
                  <a:rPr lang="pt-BR" dirty="0"/>
                  <a:t>estoques é de quatro vezes ao ano e o custo financeiro de </a:t>
                </a:r>
                <a:r>
                  <a:rPr lang="pt-BR" dirty="0" smtClean="0"/>
                  <a:t>manter a </a:t>
                </a:r>
                <a:r>
                  <a:rPr lang="pt-BR" dirty="0"/>
                  <a:t>mercadoria em estoque é de 5% ao mês, qual é o resultado da venda</a:t>
                </a:r>
                <a:r>
                  <a:rPr lang="pt-BR" dirty="0" smtClean="0"/>
                  <a:t>?</a:t>
                </a:r>
              </a:p>
              <a:p>
                <a:pPr marL="0" indent="0">
                  <a:buNone/>
                </a:pPr>
                <a:endParaRPr lang="pt-BR" dirty="0"/>
              </a:p>
              <a:p>
                <a:pPr marL="0" indent="0">
                  <a:buNone/>
                </a:pPr>
                <a:r>
                  <a:rPr lang="pt-BR" dirty="0"/>
                  <a:t>O PE, prazo de estocagem é de 3 meses (= 4 vezes ao ano = 12 ÷ 4 = 3</a:t>
                </a:r>
                <a:r>
                  <a:rPr lang="pt-BR" dirty="0" smtClean="0"/>
                  <a:t>)</a:t>
                </a:r>
              </a:p>
              <a:p>
                <a:pPr marL="0" indent="0">
                  <a:buNone/>
                </a:pPr>
                <a:endParaRPr lang="pt-BR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pt-BR" i="1">
                              <a:latin typeface="Cambria Math"/>
                            </a:rPr>
                            <m:t>𝑅</m:t>
                          </m:r>
                        </m:e>
                        <m:sub>
                          <m:r>
                            <a:rPr lang="pt-BR" i="1">
                              <a:latin typeface="Cambria Math"/>
                            </a:rPr>
                            <m:t>𝑡𝑟</m:t>
                          </m:r>
                        </m:sub>
                      </m:sSub>
                      <m:r>
                        <a:rPr lang="pt-BR" i="1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pt-BR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pt-BR" i="1">
                              <a:latin typeface="Cambria Math"/>
                            </a:rPr>
                            <m:t>𝑃𝑉𝑉</m:t>
                          </m:r>
                        </m:e>
                        <m:sub>
                          <m:r>
                            <a:rPr lang="pt-BR" i="1">
                              <a:latin typeface="Cambria Math"/>
                            </a:rPr>
                            <m:t>𝑡𝑣</m:t>
                          </m:r>
                        </m:sub>
                      </m:sSub>
                      <m:r>
                        <a:rPr lang="pt-BR" i="1">
                          <a:latin typeface="Cambria Math"/>
                        </a:rPr>
                        <m:t>−</m:t>
                      </m:r>
                      <m:sSub>
                        <m:sSubPr>
                          <m:ctrlPr>
                            <a:rPr lang="pt-BR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pt-BR" i="1">
                              <a:latin typeface="Cambria Math"/>
                            </a:rPr>
                            <m:t>𝐶𝑀𝑉𝑉</m:t>
                          </m:r>
                        </m:e>
                        <m:sub>
                          <m:r>
                            <a:rPr lang="pt-BR" i="1">
                              <a:latin typeface="Cambria Math"/>
                            </a:rPr>
                            <m:t>𝑇𝑃</m:t>
                          </m:r>
                        </m:sub>
                      </m:sSub>
                      <m:sSup>
                        <m:sSupPr>
                          <m:ctrlPr>
                            <a:rPr lang="pt-BR" i="1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pt-BR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pt-BR" i="1">
                                  <a:latin typeface="Cambria Math"/>
                                </a:rPr>
                                <m:t>1+</m:t>
                              </m:r>
                              <m:r>
                                <a:rPr lang="pt-BR" i="1">
                                  <a:latin typeface="Cambria Math"/>
                                </a:rPr>
                                <m:t>𝑘𝑐</m:t>
                              </m:r>
                            </m:e>
                          </m:d>
                        </m:e>
                        <m:sup>
                          <m:r>
                            <a:rPr lang="pt-BR" i="1">
                              <a:latin typeface="Cambria Math"/>
                            </a:rPr>
                            <m:t>𝑃𝐸</m:t>
                          </m:r>
                        </m:sup>
                      </m:sSup>
                    </m:oMath>
                  </m:oMathPara>
                </a14:m>
                <a:endParaRPr lang="pt-BR" dirty="0" smtClean="0"/>
              </a:p>
              <a:p>
                <a:pPr marL="0" indent="0">
                  <a:buNone/>
                </a:pPr>
                <a:endParaRPr lang="pt-BR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pt-BR" i="1">
                              <a:latin typeface="Cambria Math"/>
                            </a:rPr>
                            <m:t>𝑅</m:t>
                          </m:r>
                        </m:e>
                        <m:sub>
                          <m:r>
                            <a:rPr lang="pt-BR" i="1">
                              <a:latin typeface="Cambria Math"/>
                            </a:rPr>
                            <m:t>𝑡𝑟</m:t>
                          </m:r>
                        </m:sub>
                      </m:sSub>
                      <m:r>
                        <a:rPr lang="pt-BR" i="1">
                          <a:latin typeface="Cambria Math"/>
                        </a:rPr>
                        <m:t>=</m:t>
                      </m:r>
                      <m:r>
                        <a:rPr lang="pt-BR" b="0" i="1" smtClean="0">
                          <a:latin typeface="Cambria Math"/>
                        </a:rPr>
                        <m:t>3.200</m:t>
                      </m:r>
                      <m:r>
                        <a:rPr lang="pt-BR" i="1">
                          <a:latin typeface="Cambria Math"/>
                        </a:rPr>
                        <m:t>−</m:t>
                      </m:r>
                      <m:r>
                        <a:rPr lang="pt-BR" b="0" i="1" smtClean="0">
                          <a:latin typeface="Cambria Math"/>
                        </a:rPr>
                        <m:t>2.500</m:t>
                      </m:r>
                      <m:sSup>
                        <m:sSupPr>
                          <m:ctrlPr>
                            <a:rPr lang="pt-BR" i="1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pt-BR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pt-BR" i="1">
                                  <a:latin typeface="Cambria Math"/>
                                </a:rPr>
                                <m:t>1</m:t>
                              </m:r>
                              <m:r>
                                <a:rPr lang="pt-BR" b="0" i="1" smtClean="0">
                                  <a:latin typeface="Cambria Math"/>
                                </a:rPr>
                                <m:t>+0,05</m:t>
                              </m:r>
                            </m:e>
                          </m:d>
                        </m:e>
                        <m:sup>
                          <m:r>
                            <a:rPr lang="pt-BR" b="0" i="1" smtClean="0">
                              <a:latin typeface="Cambria Math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pt-BR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pt-BR" i="1">
                              <a:latin typeface="Cambria Math"/>
                            </a:rPr>
                            <m:t>𝑅</m:t>
                          </m:r>
                        </m:e>
                        <m:sub>
                          <m:r>
                            <a:rPr lang="pt-BR" i="1">
                              <a:latin typeface="Cambria Math"/>
                            </a:rPr>
                            <m:t>𝑡𝑟</m:t>
                          </m:r>
                        </m:sub>
                      </m:sSub>
                      <m:r>
                        <a:rPr lang="pt-BR" b="0" i="1" smtClean="0">
                          <a:latin typeface="Cambria Math"/>
                        </a:rPr>
                        <m:t>=3.200−2.500</m:t>
                      </m:r>
                      <m:r>
                        <a:rPr lang="pt-BR" dirty="0">
                          <a:latin typeface="Cambria Math"/>
                          <a:ea typeface="Cambria Math"/>
                        </a:rPr>
                        <m:t>×</m:t>
                      </m:r>
                      <m:r>
                        <a:rPr lang="pt-BR" b="0" i="0" dirty="0" smtClean="0">
                          <a:latin typeface="Cambria Math"/>
                          <a:ea typeface="Cambria Math"/>
                        </a:rPr>
                        <m:t>1,1576</m:t>
                      </m:r>
                    </m:oMath>
                  </m:oMathPara>
                </a14:m>
                <a:endParaRPr lang="pt-BR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pt-BR" i="1">
                              <a:latin typeface="Cambria Math"/>
                            </a:rPr>
                            <m:t>𝑅</m:t>
                          </m:r>
                        </m:e>
                        <m:sub>
                          <m:r>
                            <a:rPr lang="pt-BR" i="1">
                              <a:latin typeface="Cambria Math"/>
                            </a:rPr>
                            <m:t>𝑡𝑟</m:t>
                          </m:r>
                        </m:sub>
                      </m:sSub>
                      <m:r>
                        <a:rPr lang="pt-BR" i="1">
                          <a:latin typeface="Cambria Math"/>
                        </a:rPr>
                        <m:t>=3.200−2.</m:t>
                      </m:r>
                      <m:r>
                        <a:rPr lang="pt-BR" b="0" i="1" smtClean="0">
                          <a:latin typeface="Cambria Math"/>
                        </a:rPr>
                        <m:t>894,06=305,94</m:t>
                      </m:r>
                    </m:oMath>
                  </m:oMathPara>
                </a14:m>
                <a:endParaRPr lang="pt-BR" dirty="0"/>
              </a:p>
              <a:p>
                <a:pPr marL="0" indent="0">
                  <a:buNone/>
                </a:pPr>
                <a:endParaRPr lang="pt-BR" dirty="0"/>
              </a:p>
            </p:txBody>
          </p:sp>
        </mc:Choice>
        <mc:Fallback xmlns="">
          <p:sp>
            <p:nvSpPr>
              <p:cNvPr id="3" name="Espaço Reservado para Conteú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889" t="-2156" r="-1185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Diego Fernandes Emiliano Silva diegofernandes.weebly.com</a:t>
            </a: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9E5F4-051C-446F-B4E6-8E9FA7A46A7A}" type="slidenum">
              <a:rPr lang="pt-BR" smtClean="0"/>
              <a:t>35</a:t>
            </a:fld>
            <a:endParaRPr lang="pt-BR"/>
          </a:p>
        </p:txBody>
      </p:sp>
      <p:sp>
        <p:nvSpPr>
          <p:cNvPr id="6" name="Espaço Reservado para Data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3 | Gestão de recursos financeiros, disponibilidades e estoques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7446445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3200" b="1" dirty="0" smtClean="0"/>
              <a:t>Processo de decisão de compra de estoques: (2) a questão da compra à vista e venda a prazo</a:t>
            </a:r>
            <a:endParaRPr lang="pt-BR" sz="32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Espaço Reservado para Conteúdo 5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200151"/>
                <a:ext cx="5050904" cy="3394472"/>
              </a:xfrm>
            </p:spPr>
            <p:txBody>
              <a:bodyPr>
                <a:normAutofit/>
              </a:bodyPr>
              <a:lstStyle/>
              <a:p>
                <a:r>
                  <a:rPr lang="pt-BR" sz="2000" dirty="0"/>
                  <a:t>Neste caso, além dos encargos financeiros pelo prazo de estocagem, a </a:t>
                </a:r>
                <a:r>
                  <a:rPr lang="pt-BR" sz="2000" dirty="0" smtClean="0"/>
                  <a:t>empresa precisa </a:t>
                </a:r>
                <a:r>
                  <a:rPr lang="pt-BR" sz="2000" dirty="0"/>
                  <a:t>arcar com os encargos de financiar o crédito concedido aos clientes.</a:t>
                </a:r>
                <a:endParaRPr lang="pt-BR" sz="2400" i="1" dirty="0" smtClean="0">
                  <a:latin typeface="Cambria Math"/>
                </a:endParaRPr>
              </a:p>
              <a:p>
                <a:pPr marL="0" indent="0" algn="ctr">
                  <a:buNone/>
                </a:pPr>
                <a:endParaRPr lang="pt-BR" sz="2400" i="1" dirty="0">
                  <a:latin typeface="Cambria Math"/>
                </a:endParaRP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sz="20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pt-BR" sz="2000" b="0" i="1" smtClean="0">
                              <a:latin typeface="Cambria Math"/>
                            </a:rPr>
                            <m:t>𝑅</m:t>
                          </m:r>
                        </m:e>
                        <m:sub>
                          <m:r>
                            <a:rPr lang="pt-BR" sz="2000" b="0" i="1" smtClean="0">
                              <a:latin typeface="Cambria Math"/>
                            </a:rPr>
                            <m:t>𝑡𝑟</m:t>
                          </m:r>
                        </m:sub>
                      </m:sSub>
                      <m:r>
                        <a:rPr lang="pt-BR" sz="2000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pt-BR" sz="20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pt-BR" sz="2000" b="0" i="1" smtClean="0">
                              <a:latin typeface="Cambria Math"/>
                            </a:rPr>
                            <m:t>𝑃𝑉𝑃</m:t>
                          </m:r>
                        </m:e>
                        <m:sub>
                          <m:r>
                            <a:rPr lang="pt-BR" sz="2000" b="0" i="1" smtClean="0">
                              <a:latin typeface="Cambria Math"/>
                            </a:rPr>
                            <m:t>𝑡𝑣</m:t>
                          </m:r>
                        </m:sub>
                      </m:sSub>
                      <m:r>
                        <a:rPr lang="pt-BR" sz="2000" b="0" i="1" smtClean="0">
                          <a:latin typeface="Cambria Math"/>
                        </a:rPr>
                        <m:t>−</m:t>
                      </m:r>
                      <m:sSub>
                        <m:sSubPr>
                          <m:ctrlPr>
                            <a:rPr lang="pt-BR" sz="20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pt-BR" sz="2000" b="0" i="1" smtClean="0">
                              <a:latin typeface="Cambria Math"/>
                            </a:rPr>
                            <m:t>𝐶𝑀𝑉𝑉</m:t>
                          </m:r>
                        </m:e>
                        <m:sub>
                          <m:r>
                            <a:rPr lang="pt-BR" sz="2000" b="0" i="1" smtClean="0">
                              <a:latin typeface="Cambria Math"/>
                            </a:rPr>
                            <m:t>𝑇𝑃</m:t>
                          </m:r>
                        </m:sub>
                      </m:sSub>
                      <m:sSup>
                        <m:sSupPr>
                          <m:ctrlPr>
                            <a:rPr lang="pt-BR" sz="2000" b="0" i="1" smtClean="0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pt-BR" sz="2000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pt-BR" sz="2000" b="0" i="1" smtClean="0">
                                  <a:latin typeface="Cambria Math"/>
                                </a:rPr>
                                <m:t>1+</m:t>
                              </m:r>
                              <m:r>
                                <a:rPr lang="pt-BR" sz="2000" b="0" i="1" smtClean="0">
                                  <a:latin typeface="Cambria Math"/>
                                </a:rPr>
                                <m:t>𝑘𝑐</m:t>
                              </m:r>
                            </m:e>
                          </m:d>
                        </m:e>
                        <m:sup>
                          <m:r>
                            <a:rPr lang="pt-BR" sz="2000" b="0" i="1" smtClean="0">
                              <a:latin typeface="Cambria Math"/>
                            </a:rPr>
                            <m:t>𝑃𝐸</m:t>
                          </m:r>
                          <m:r>
                            <a:rPr lang="pt-BR" sz="2000" b="0" i="1" smtClean="0">
                              <a:latin typeface="Cambria Math"/>
                            </a:rPr>
                            <m:t>+</m:t>
                          </m:r>
                          <m:r>
                            <a:rPr lang="pt-BR" sz="2000" b="0" i="1" smtClean="0">
                              <a:latin typeface="Cambria Math"/>
                            </a:rPr>
                            <m:t>𝑃𝑅</m:t>
                          </m:r>
                        </m:sup>
                      </m:sSup>
                    </m:oMath>
                  </m:oMathPara>
                </a14:m>
                <a:endParaRPr lang="pt-BR" dirty="0" smtClean="0"/>
              </a:p>
              <a:p>
                <a:pPr marL="0" indent="0" algn="ctr">
                  <a:buNone/>
                </a:pPr>
                <a:endParaRPr lang="pt-BR" dirty="0"/>
              </a:p>
            </p:txBody>
          </p:sp>
        </mc:Choice>
        <mc:Fallback xmlns="">
          <p:sp>
            <p:nvSpPr>
              <p:cNvPr id="6" name="Espaço Reservado para Conteúdo 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5050904" cy="4525963"/>
              </a:xfrm>
              <a:blipFill rotWithShape="1">
                <a:blip r:embed="rId2"/>
                <a:stretch>
                  <a:fillRect l="-965" t="-674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CaixaDeTexto 6"/>
              <p:cNvSpPr txBox="1"/>
              <p:nvPr/>
            </p:nvSpPr>
            <p:spPr>
              <a:xfrm>
                <a:off x="5652121" y="1113588"/>
                <a:ext cx="3456385" cy="375487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BR" sz="1400" dirty="0" smtClean="0"/>
                  <a:t>Legenda:</a:t>
                </a:r>
              </a:p>
              <a:p>
                <a:endParaRPr lang="pt-BR" sz="1400" dirty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pt-BR" sz="14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pt-BR" sz="1400" b="0" i="1" smtClean="0">
                            <a:latin typeface="Cambria Math"/>
                          </a:rPr>
                          <m:t>𝑅</m:t>
                        </m:r>
                      </m:e>
                      <m:sub>
                        <m:r>
                          <a:rPr lang="pt-BR" sz="1400" b="0" i="1" smtClean="0">
                            <a:latin typeface="Cambria Math"/>
                          </a:rPr>
                          <m:t>𝑡𝑟</m:t>
                        </m:r>
                      </m:sub>
                    </m:sSub>
                  </m:oMath>
                </a14:m>
                <a:r>
                  <a:rPr lang="pt-BR" sz="1400" dirty="0" smtClean="0"/>
                  <a:t> = resultado (lucro) da venda na data do recebimento (cobrança) da venda realizada</a:t>
                </a:r>
              </a:p>
              <a:p>
                <a:endParaRPr lang="pt-BR" sz="1400" dirty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pt-BR" sz="14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pt-BR" sz="1400" b="0" i="1" smtClean="0">
                            <a:latin typeface="Cambria Math"/>
                          </a:rPr>
                          <m:t>𝑃𝑉𝑃</m:t>
                        </m:r>
                      </m:e>
                      <m:sub>
                        <m:r>
                          <a:rPr lang="pt-BR" sz="1400" b="0" i="1" smtClean="0">
                            <a:latin typeface="Cambria Math"/>
                          </a:rPr>
                          <m:t>𝑡𝑣</m:t>
                        </m:r>
                      </m:sub>
                    </m:sSub>
                  </m:oMath>
                </a14:m>
                <a:r>
                  <a:rPr lang="pt-BR" sz="1400" dirty="0" smtClean="0"/>
                  <a:t> = preço de venda a prazo na data da venda</a:t>
                </a:r>
              </a:p>
              <a:p>
                <a:endParaRPr lang="pt-BR" sz="1400" dirty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pt-BR" sz="14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pt-BR" sz="1400" b="0" i="1" smtClean="0">
                            <a:latin typeface="Cambria Math"/>
                          </a:rPr>
                          <m:t>𝐶𝑀𝑉𝑉</m:t>
                        </m:r>
                      </m:e>
                      <m:sub>
                        <m:r>
                          <a:rPr lang="pt-BR" sz="1400" b="0" i="1" smtClean="0">
                            <a:latin typeface="Cambria Math"/>
                          </a:rPr>
                          <m:t>𝑇𝑃</m:t>
                        </m:r>
                      </m:sub>
                    </m:sSub>
                  </m:oMath>
                </a14:m>
                <a:r>
                  <a:rPr lang="pt-BR" sz="1400" dirty="0" smtClean="0"/>
                  <a:t> = Custo da mercadoria vendida AV na data do </a:t>
                </a:r>
                <a:r>
                  <a:rPr lang="pt-BR" sz="1400" dirty="0" err="1" smtClean="0"/>
                  <a:t>pgto</a:t>
                </a:r>
                <a:r>
                  <a:rPr lang="pt-BR" sz="1400" dirty="0" smtClean="0"/>
                  <a:t> da mercadoria adquirida</a:t>
                </a:r>
              </a:p>
              <a:p>
                <a:endParaRPr lang="pt-BR" sz="1400" dirty="0"/>
              </a:p>
              <a:p>
                <a14:m>
                  <m:oMath xmlns:m="http://schemas.openxmlformats.org/officeDocument/2006/math">
                    <m:r>
                      <a:rPr lang="pt-BR" sz="1400" b="0" i="1" smtClean="0">
                        <a:latin typeface="Cambria Math"/>
                      </a:rPr>
                      <m:t>𝑘𝑐</m:t>
                    </m:r>
                  </m:oMath>
                </a14:m>
                <a:r>
                  <a:rPr lang="pt-BR" sz="1400" dirty="0" smtClean="0"/>
                  <a:t> = custo das operações de captação financeira</a:t>
                </a:r>
              </a:p>
              <a:p>
                <a:endParaRPr lang="pt-BR" sz="1400" dirty="0"/>
              </a:p>
              <a:p>
                <a14:m>
                  <m:oMath xmlns:m="http://schemas.openxmlformats.org/officeDocument/2006/math">
                    <m:r>
                      <a:rPr lang="pt-BR" sz="1400" b="0" i="1" smtClean="0">
                        <a:latin typeface="Cambria Math"/>
                      </a:rPr>
                      <m:t>𝑃𝐸</m:t>
                    </m:r>
                  </m:oMath>
                </a14:m>
                <a:r>
                  <a:rPr lang="pt-BR" sz="1400" dirty="0" smtClean="0"/>
                  <a:t> = prazo de estocagem (venda) da mercadoria adquirida e </a:t>
                </a:r>
                <a14:m>
                  <m:oMath xmlns:m="http://schemas.openxmlformats.org/officeDocument/2006/math">
                    <m:r>
                      <a:rPr lang="pt-BR" sz="1400" b="0" i="1" smtClean="0">
                        <a:latin typeface="Cambria Math"/>
                      </a:rPr>
                      <m:t>𝑃𝑅</m:t>
                    </m:r>
                  </m:oMath>
                </a14:m>
                <a:r>
                  <a:rPr lang="pt-BR" sz="1400" dirty="0" smtClean="0"/>
                  <a:t>= prazo de recebimento da venda</a:t>
                </a:r>
                <a:endParaRPr lang="pt-BR" sz="1400" dirty="0"/>
              </a:p>
            </p:txBody>
          </p:sp>
        </mc:Choice>
        <mc:Fallback xmlns="">
          <p:sp>
            <p:nvSpPr>
              <p:cNvPr id="7" name="CaixaDeTexto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52121" y="1113588"/>
                <a:ext cx="3456385" cy="3754874"/>
              </a:xfrm>
              <a:prstGeom prst="rect">
                <a:avLst/>
              </a:prstGeom>
              <a:blipFill rotWithShape="1">
                <a:blip r:embed="rId3"/>
                <a:stretch>
                  <a:fillRect l="-353" t="-162" b="-649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3 | Gestão de recursos financeiros, disponibilidades e estoques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47155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Exemplo (2)</a:t>
            </a:r>
            <a:endParaRPr lang="pt-BR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ço Reservado para Conteúdo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55000" lnSpcReduction="20000"/>
              </a:bodyPr>
              <a:lstStyle/>
              <a:p>
                <a:pPr marL="0" indent="0">
                  <a:buNone/>
                </a:pPr>
                <a:r>
                  <a:rPr lang="pt-BR" dirty="0" smtClean="0"/>
                  <a:t>Uma empresa de objetos de decoração compra determinada mercadoria por </a:t>
                </a:r>
                <a:r>
                  <a:rPr lang="pt-BR" dirty="0"/>
                  <a:t>$ 2.500 e seu preço de venda é $ 3.200, sabendo-se que a </a:t>
                </a:r>
                <a:r>
                  <a:rPr lang="pt-BR" dirty="0" smtClean="0"/>
                  <a:t>rotação dos </a:t>
                </a:r>
                <a:r>
                  <a:rPr lang="pt-BR" dirty="0"/>
                  <a:t>estoques é de quatro vezes ao </a:t>
                </a:r>
                <a:r>
                  <a:rPr lang="pt-BR" dirty="0" smtClean="0"/>
                  <a:t>ano, que o </a:t>
                </a:r>
                <a:r>
                  <a:rPr lang="pt-BR" dirty="0"/>
                  <a:t>custo financeiro de </a:t>
                </a:r>
                <a:r>
                  <a:rPr lang="pt-BR" dirty="0" smtClean="0"/>
                  <a:t>manter a </a:t>
                </a:r>
                <a:r>
                  <a:rPr lang="pt-BR" dirty="0"/>
                  <a:t>mercadoria em estoque é de 5% ao mês</a:t>
                </a:r>
                <a:r>
                  <a:rPr lang="pt-BR" dirty="0" smtClean="0"/>
                  <a:t>, e que o prazo de recebimento da venda é de 2 meses. Qual </a:t>
                </a:r>
                <a:r>
                  <a:rPr lang="pt-BR" dirty="0"/>
                  <a:t>é o resultado da venda</a:t>
                </a:r>
                <a:r>
                  <a:rPr lang="pt-BR" dirty="0" smtClean="0"/>
                  <a:t>?</a:t>
                </a:r>
              </a:p>
              <a:p>
                <a:pPr marL="0" indent="0">
                  <a:buNone/>
                </a:pPr>
                <a:endParaRPr lang="pt-BR" dirty="0"/>
              </a:p>
              <a:p>
                <a:pPr marL="0" indent="0">
                  <a:buNone/>
                </a:pPr>
                <a:r>
                  <a:rPr lang="pt-BR" dirty="0"/>
                  <a:t>O PE, prazo de estocagem é de 3 meses (= 4 vezes ao ano = 12 ÷ 4 = 3</a:t>
                </a:r>
                <a:r>
                  <a:rPr lang="pt-BR" dirty="0" smtClean="0"/>
                  <a:t>)</a:t>
                </a:r>
              </a:p>
              <a:p>
                <a:pPr marL="0" indent="0">
                  <a:buNone/>
                </a:pPr>
                <a:endParaRPr lang="pt-BR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pt-BR" i="1">
                              <a:latin typeface="Cambria Math"/>
                            </a:rPr>
                            <m:t>𝑅</m:t>
                          </m:r>
                        </m:e>
                        <m:sub>
                          <m:r>
                            <a:rPr lang="pt-BR" i="1">
                              <a:latin typeface="Cambria Math"/>
                            </a:rPr>
                            <m:t>𝑡𝑟</m:t>
                          </m:r>
                        </m:sub>
                      </m:sSub>
                      <m:r>
                        <a:rPr lang="pt-BR" i="1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pt-BR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pt-BR" i="1">
                              <a:latin typeface="Cambria Math"/>
                            </a:rPr>
                            <m:t>𝑃𝑉</m:t>
                          </m:r>
                          <m:r>
                            <a:rPr lang="pt-BR" b="0" i="1" smtClean="0">
                              <a:latin typeface="Cambria Math"/>
                            </a:rPr>
                            <m:t>𝑃</m:t>
                          </m:r>
                        </m:e>
                        <m:sub>
                          <m:r>
                            <a:rPr lang="pt-BR" i="1">
                              <a:latin typeface="Cambria Math"/>
                            </a:rPr>
                            <m:t>𝑡𝑣</m:t>
                          </m:r>
                        </m:sub>
                      </m:sSub>
                      <m:r>
                        <a:rPr lang="pt-BR" i="1">
                          <a:latin typeface="Cambria Math"/>
                        </a:rPr>
                        <m:t>−</m:t>
                      </m:r>
                      <m:sSub>
                        <m:sSubPr>
                          <m:ctrlPr>
                            <a:rPr lang="pt-BR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pt-BR" i="1">
                              <a:latin typeface="Cambria Math"/>
                            </a:rPr>
                            <m:t>𝐶𝑀𝑉𝑉</m:t>
                          </m:r>
                        </m:e>
                        <m:sub>
                          <m:r>
                            <a:rPr lang="pt-BR" i="1">
                              <a:latin typeface="Cambria Math"/>
                            </a:rPr>
                            <m:t>𝑇𝑃</m:t>
                          </m:r>
                        </m:sub>
                      </m:sSub>
                      <m:sSup>
                        <m:sSupPr>
                          <m:ctrlPr>
                            <a:rPr lang="pt-BR" i="1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pt-BR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pt-BR" i="1">
                                  <a:latin typeface="Cambria Math"/>
                                </a:rPr>
                                <m:t>1+</m:t>
                              </m:r>
                              <m:r>
                                <a:rPr lang="pt-BR" i="1">
                                  <a:latin typeface="Cambria Math"/>
                                </a:rPr>
                                <m:t>𝑘𝑐</m:t>
                              </m:r>
                            </m:e>
                          </m:d>
                        </m:e>
                        <m:sup>
                          <m:r>
                            <a:rPr lang="pt-BR" i="1">
                              <a:latin typeface="Cambria Math"/>
                            </a:rPr>
                            <m:t>𝑃𝐸</m:t>
                          </m:r>
                          <m:r>
                            <a:rPr lang="pt-BR" b="0" i="1" smtClean="0">
                              <a:latin typeface="Cambria Math"/>
                            </a:rPr>
                            <m:t>+</m:t>
                          </m:r>
                          <m:r>
                            <a:rPr lang="pt-BR" b="0" i="1" smtClean="0">
                              <a:latin typeface="Cambria Math"/>
                            </a:rPr>
                            <m:t>𝑃𝑅</m:t>
                          </m:r>
                        </m:sup>
                      </m:sSup>
                    </m:oMath>
                  </m:oMathPara>
                </a14:m>
                <a:endParaRPr lang="pt-BR" dirty="0" smtClean="0"/>
              </a:p>
              <a:p>
                <a:pPr marL="0" indent="0">
                  <a:buNone/>
                </a:pPr>
                <a:endParaRPr lang="pt-BR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pt-BR" i="1">
                              <a:latin typeface="Cambria Math"/>
                            </a:rPr>
                            <m:t>𝑅</m:t>
                          </m:r>
                        </m:e>
                        <m:sub>
                          <m:r>
                            <a:rPr lang="pt-BR" i="1">
                              <a:latin typeface="Cambria Math"/>
                            </a:rPr>
                            <m:t>𝑡𝑟</m:t>
                          </m:r>
                        </m:sub>
                      </m:sSub>
                      <m:r>
                        <a:rPr lang="pt-BR" i="1">
                          <a:latin typeface="Cambria Math"/>
                        </a:rPr>
                        <m:t>=</m:t>
                      </m:r>
                      <m:r>
                        <a:rPr lang="pt-BR" b="0" i="1" smtClean="0">
                          <a:latin typeface="Cambria Math"/>
                        </a:rPr>
                        <m:t>3.200</m:t>
                      </m:r>
                      <m:r>
                        <a:rPr lang="pt-BR" i="1">
                          <a:latin typeface="Cambria Math"/>
                        </a:rPr>
                        <m:t>−</m:t>
                      </m:r>
                      <m:r>
                        <a:rPr lang="pt-BR" b="0" i="1" smtClean="0">
                          <a:latin typeface="Cambria Math"/>
                        </a:rPr>
                        <m:t>2.500</m:t>
                      </m:r>
                      <m:sSup>
                        <m:sSupPr>
                          <m:ctrlPr>
                            <a:rPr lang="pt-BR" i="1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pt-BR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pt-BR" i="1">
                                  <a:latin typeface="Cambria Math"/>
                                </a:rPr>
                                <m:t>1</m:t>
                              </m:r>
                              <m:r>
                                <a:rPr lang="pt-BR" b="0" i="1" smtClean="0">
                                  <a:latin typeface="Cambria Math"/>
                                </a:rPr>
                                <m:t>+0,05</m:t>
                              </m:r>
                            </m:e>
                          </m:d>
                        </m:e>
                        <m:sup>
                          <m:r>
                            <a:rPr lang="pt-BR" b="0" i="1" smtClean="0">
                              <a:latin typeface="Cambria Math"/>
                            </a:rPr>
                            <m:t>3+2</m:t>
                          </m:r>
                        </m:sup>
                      </m:sSup>
                    </m:oMath>
                  </m:oMathPara>
                </a14:m>
                <a:endParaRPr lang="pt-BR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pt-BR" i="1">
                              <a:latin typeface="Cambria Math"/>
                            </a:rPr>
                            <m:t>𝑅</m:t>
                          </m:r>
                        </m:e>
                        <m:sub>
                          <m:r>
                            <a:rPr lang="pt-BR" i="1">
                              <a:latin typeface="Cambria Math"/>
                            </a:rPr>
                            <m:t>𝑡𝑟</m:t>
                          </m:r>
                        </m:sub>
                      </m:sSub>
                      <m:r>
                        <a:rPr lang="pt-BR" b="0" i="1" smtClean="0">
                          <a:latin typeface="Cambria Math"/>
                        </a:rPr>
                        <m:t>=3.200−2.500</m:t>
                      </m:r>
                      <m:r>
                        <a:rPr lang="pt-BR" dirty="0">
                          <a:latin typeface="Cambria Math"/>
                          <a:ea typeface="Cambria Math"/>
                        </a:rPr>
                        <m:t>×</m:t>
                      </m:r>
                      <m:r>
                        <a:rPr lang="pt-BR" b="0" i="0" dirty="0" smtClean="0">
                          <a:latin typeface="Cambria Math"/>
                          <a:ea typeface="Cambria Math"/>
                        </a:rPr>
                        <m:t>1,2763</m:t>
                      </m:r>
                    </m:oMath>
                  </m:oMathPara>
                </a14:m>
                <a:endParaRPr lang="pt-BR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pt-BR" i="1">
                              <a:latin typeface="Cambria Math"/>
                            </a:rPr>
                            <m:t>𝑅</m:t>
                          </m:r>
                        </m:e>
                        <m:sub>
                          <m:r>
                            <a:rPr lang="pt-BR" i="1">
                              <a:latin typeface="Cambria Math"/>
                            </a:rPr>
                            <m:t>𝑡𝑟</m:t>
                          </m:r>
                        </m:sub>
                      </m:sSub>
                      <m:r>
                        <a:rPr lang="pt-BR" i="1">
                          <a:latin typeface="Cambria Math"/>
                        </a:rPr>
                        <m:t>=3.200−</m:t>
                      </m:r>
                      <m:r>
                        <a:rPr lang="pt-BR" b="0" i="1" smtClean="0">
                          <a:latin typeface="Cambria Math"/>
                        </a:rPr>
                        <m:t>3</m:t>
                      </m:r>
                      <m:r>
                        <a:rPr lang="pt-BR" i="1">
                          <a:latin typeface="Cambria Math"/>
                        </a:rPr>
                        <m:t>.</m:t>
                      </m:r>
                      <m:r>
                        <a:rPr lang="pt-BR" b="0" i="1" smtClean="0">
                          <a:latin typeface="Cambria Math"/>
                        </a:rPr>
                        <m:t>190,70=9,30</m:t>
                      </m:r>
                    </m:oMath>
                  </m:oMathPara>
                </a14:m>
                <a:endParaRPr lang="pt-BR" dirty="0"/>
              </a:p>
              <a:p>
                <a:pPr marL="0" indent="0">
                  <a:buNone/>
                </a:pPr>
                <a:endParaRPr lang="pt-BR" dirty="0"/>
              </a:p>
            </p:txBody>
          </p:sp>
        </mc:Choice>
        <mc:Fallback xmlns="">
          <p:sp>
            <p:nvSpPr>
              <p:cNvPr id="3" name="Espaço Reservado para Conteú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889" t="-2156" r="-444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Diego Fernandes Emiliano Silva diegofernandes.weebly.com</a:t>
            </a: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9E5F4-051C-446F-B4E6-8E9FA7A46A7A}" type="slidenum">
              <a:rPr lang="pt-BR" smtClean="0"/>
              <a:t>37</a:t>
            </a:fld>
            <a:endParaRPr lang="pt-BR"/>
          </a:p>
        </p:txBody>
      </p:sp>
      <p:sp>
        <p:nvSpPr>
          <p:cNvPr id="6" name="Espaço Reservado para Data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3 | Gestão de recursos financeiros, disponibilidades e estoques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8128946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3200" b="1" dirty="0" smtClean="0"/>
              <a:t>Processo de decisão de compra de estoques: (3) a questão da compra a prazo e venda à vista</a:t>
            </a:r>
            <a:endParaRPr lang="pt-BR" sz="32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Espaço Reservado para Conteúdo 5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200151"/>
                <a:ext cx="5050904" cy="3394472"/>
              </a:xfrm>
            </p:spPr>
            <p:txBody>
              <a:bodyPr>
                <a:normAutofit/>
              </a:bodyPr>
              <a:lstStyle/>
              <a:p>
                <a:r>
                  <a:rPr lang="pt-BR" sz="2000" dirty="0" smtClean="0"/>
                  <a:t>Nessa situação, o custo financeiro pela existência do prazo de estocagem é compensado</a:t>
                </a:r>
                <a:r>
                  <a:rPr lang="pt-BR" sz="2000" dirty="0"/>
                  <a:t>, totalmente ou em parte, pela economia que a empresa faz ao </a:t>
                </a:r>
                <a:r>
                  <a:rPr lang="pt-BR" sz="2000" dirty="0" smtClean="0"/>
                  <a:t>pagar suas </a:t>
                </a:r>
                <a:r>
                  <a:rPr lang="pt-BR" sz="2000" dirty="0"/>
                  <a:t>compras a prazo.</a:t>
                </a:r>
                <a:endParaRPr lang="pt-BR" sz="2400" i="1" dirty="0" smtClean="0">
                  <a:latin typeface="Cambria Math"/>
                </a:endParaRPr>
              </a:p>
              <a:p>
                <a:pPr marL="0" indent="0" algn="ctr">
                  <a:buNone/>
                </a:pPr>
                <a:endParaRPr lang="pt-BR" sz="2400" i="1" dirty="0">
                  <a:latin typeface="Cambria Math"/>
                </a:endParaRP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sz="20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pt-BR" sz="2000" b="0" i="1" smtClean="0">
                              <a:latin typeface="Cambria Math"/>
                            </a:rPr>
                            <m:t>𝑅</m:t>
                          </m:r>
                        </m:e>
                        <m:sub>
                          <m:r>
                            <a:rPr lang="pt-BR" sz="2000" b="0" i="1" smtClean="0">
                              <a:latin typeface="Cambria Math"/>
                            </a:rPr>
                            <m:t>𝑡𝑟</m:t>
                          </m:r>
                        </m:sub>
                      </m:sSub>
                      <m:r>
                        <a:rPr lang="pt-BR" sz="2000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pt-BR" sz="20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pt-BR" sz="2000" b="0" i="1" smtClean="0">
                              <a:latin typeface="Cambria Math"/>
                            </a:rPr>
                            <m:t>𝑃𝑉𝑉</m:t>
                          </m:r>
                        </m:e>
                        <m:sub>
                          <m:r>
                            <a:rPr lang="pt-BR" sz="2000" b="0" i="1" smtClean="0">
                              <a:latin typeface="Cambria Math"/>
                            </a:rPr>
                            <m:t>𝑡𝑣</m:t>
                          </m:r>
                        </m:sub>
                      </m:sSub>
                      <m:r>
                        <a:rPr lang="pt-BR" sz="2000" b="0" i="1" smtClean="0">
                          <a:latin typeface="Cambria Math"/>
                        </a:rPr>
                        <m:t>−</m:t>
                      </m:r>
                      <m:sSub>
                        <m:sSubPr>
                          <m:ctrlPr>
                            <a:rPr lang="pt-BR" sz="20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pt-BR" sz="2000" b="0" i="1" smtClean="0">
                              <a:latin typeface="Cambria Math"/>
                            </a:rPr>
                            <m:t>𝐶𝑀𝑉𝑃</m:t>
                          </m:r>
                        </m:e>
                        <m:sub>
                          <m:r>
                            <a:rPr lang="pt-BR" sz="2000" b="0" i="1" smtClean="0">
                              <a:latin typeface="Cambria Math"/>
                            </a:rPr>
                            <m:t>𝑇𝑃</m:t>
                          </m:r>
                        </m:sub>
                      </m:sSub>
                      <m:sSup>
                        <m:sSupPr>
                          <m:ctrlPr>
                            <a:rPr lang="pt-BR" sz="2000" b="0" i="1" smtClean="0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pt-BR" sz="2000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pt-BR" sz="2000" b="0" i="1" smtClean="0">
                                  <a:latin typeface="Cambria Math"/>
                                </a:rPr>
                                <m:t>1+</m:t>
                              </m:r>
                              <m:r>
                                <a:rPr lang="pt-BR" sz="2000" b="0" i="1" smtClean="0">
                                  <a:latin typeface="Cambria Math"/>
                                </a:rPr>
                                <m:t>𝑘𝑐</m:t>
                              </m:r>
                            </m:e>
                          </m:d>
                        </m:e>
                        <m:sup>
                          <m:r>
                            <a:rPr lang="pt-BR" sz="2000" b="0" i="1" smtClean="0">
                              <a:latin typeface="Cambria Math"/>
                            </a:rPr>
                            <m:t>𝑃𝐸</m:t>
                          </m:r>
                          <m:r>
                            <a:rPr lang="pt-BR" sz="2000" b="0" i="1" smtClean="0">
                              <a:latin typeface="Cambria Math"/>
                            </a:rPr>
                            <m:t>−</m:t>
                          </m:r>
                          <m:r>
                            <a:rPr lang="pt-BR" sz="2000" b="0" i="1" smtClean="0">
                              <a:latin typeface="Cambria Math"/>
                            </a:rPr>
                            <m:t>𝑃𝑅</m:t>
                          </m:r>
                        </m:sup>
                      </m:sSup>
                    </m:oMath>
                  </m:oMathPara>
                </a14:m>
                <a:endParaRPr lang="pt-BR" dirty="0" smtClean="0"/>
              </a:p>
              <a:p>
                <a:pPr marL="0" indent="0" algn="ctr">
                  <a:buNone/>
                </a:pPr>
                <a:endParaRPr lang="pt-BR" dirty="0"/>
              </a:p>
            </p:txBody>
          </p:sp>
        </mc:Choice>
        <mc:Fallback xmlns="">
          <p:sp>
            <p:nvSpPr>
              <p:cNvPr id="6" name="Espaço Reservado para Conteúdo 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5050904" cy="4525963"/>
              </a:xfrm>
              <a:blipFill rotWithShape="1">
                <a:blip r:embed="rId2"/>
                <a:stretch>
                  <a:fillRect l="-965" t="-674" r="-1327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CaixaDeTexto 6"/>
              <p:cNvSpPr txBox="1"/>
              <p:nvPr/>
            </p:nvSpPr>
            <p:spPr>
              <a:xfrm>
                <a:off x="5652121" y="1113588"/>
                <a:ext cx="3456385" cy="375487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BR" sz="1400" dirty="0" smtClean="0"/>
                  <a:t>Legenda:</a:t>
                </a:r>
              </a:p>
              <a:p>
                <a:endParaRPr lang="pt-BR" sz="1400" dirty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pt-BR" sz="14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pt-BR" sz="1400" b="0" i="1" smtClean="0">
                            <a:latin typeface="Cambria Math"/>
                          </a:rPr>
                          <m:t>𝑅</m:t>
                        </m:r>
                      </m:e>
                      <m:sub>
                        <m:r>
                          <a:rPr lang="pt-BR" sz="1400" b="0" i="1" smtClean="0">
                            <a:latin typeface="Cambria Math"/>
                          </a:rPr>
                          <m:t>𝑡𝑟</m:t>
                        </m:r>
                      </m:sub>
                    </m:sSub>
                  </m:oMath>
                </a14:m>
                <a:r>
                  <a:rPr lang="pt-BR" sz="1400" dirty="0" smtClean="0"/>
                  <a:t> = resultado (lucro) da venda na data do recebimento (cobrança) da venda realizada</a:t>
                </a:r>
              </a:p>
              <a:p>
                <a:endParaRPr lang="pt-BR" sz="1400" dirty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pt-BR" sz="14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pt-BR" sz="1400" b="0" i="1" smtClean="0">
                            <a:latin typeface="Cambria Math"/>
                          </a:rPr>
                          <m:t>𝑃𝑉𝑉</m:t>
                        </m:r>
                      </m:e>
                      <m:sub>
                        <m:r>
                          <a:rPr lang="pt-BR" sz="1400" b="0" i="1" smtClean="0">
                            <a:latin typeface="Cambria Math"/>
                          </a:rPr>
                          <m:t>𝑡𝑣</m:t>
                        </m:r>
                      </m:sub>
                    </m:sSub>
                  </m:oMath>
                </a14:m>
                <a:r>
                  <a:rPr lang="pt-BR" sz="1400" dirty="0" smtClean="0"/>
                  <a:t> = preço de venda AV na data da venda</a:t>
                </a:r>
              </a:p>
              <a:p>
                <a:endParaRPr lang="pt-BR" sz="1400" dirty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pt-BR" sz="14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pt-BR" sz="1400" b="0" i="1" smtClean="0">
                            <a:latin typeface="Cambria Math"/>
                          </a:rPr>
                          <m:t>𝐶𝑀𝑉𝑃</m:t>
                        </m:r>
                      </m:e>
                      <m:sub>
                        <m:r>
                          <a:rPr lang="pt-BR" sz="1400" b="0" i="1" smtClean="0">
                            <a:latin typeface="Cambria Math"/>
                          </a:rPr>
                          <m:t>𝑇𝑃</m:t>
                        </m:r>
                      </m:sub>
                    </m:sSub>
                  </m:oMath>
                </a14:m>
                <a:r>
                  <a:rPr lang="pt-BR" sz="1400" dirty="0" smtClean="0"/>
                  <a:t> = Custo da mercadoria vendida a prazo na data do </a:t>
                </a:r>
                <a:r>
                  <a:rPr lang="pt-BR" sz="1400" dirty="0" err="1" smtClean="0"/>
                  <a:t>pgto</a:t>
                </a:r>
                <a:r>
                  <a:rPr lang="pt-BR" sz="1400" dirty="0" smtClean="0"/>
                  <a:t> da mercadoria adquirida</a:t>
                </a:r>
              </a:p>
              <a:p>
                <a:endParaRPr lang="pt-BR" sz="1400" dirty="0"/>
              </a:p>
              <a:p>
                <a14:m>
                  <m:oMath xmlns:m="http://schemas.openxmlformats.org/officeDocument/2006/math">
                    <m:r>
                      <a:rPr lang="pt-BR" sz="1400" b="0" i="1" smtClean="0">
                        <a:latin typeface="Cambria Math"/>
                      </a:rPr>
                      <m:t>𝑘𝑐</m:t>
                    </m:r>
                  </m:oMath>
                </a14:m>
                <a:r>
                  <a:rPr lang="pt-BR" sz="1400" dirty="0" smtClean="0"/>
                  <a:t> = custo das operações de captação financeira</a:t>
                </a:r>
              </a:p>
              <a:p>
                <a:endParaRPr lang="pt-BR" sz="1400" dirty="0"/>
              </a:p>
              <a:p>
                <a14:m>
                  <m:oMath xmlns:m="http://schemas.openxmlformats.org/officeDocument/2006/math">
                    <m:r>
                      <a:rPr lang="pt-BR" sz="1400" b="0" i="1" smtClean="0">
                        <a:latin typeface="Cambria Math"/>
                      </a:rPr>
                      <m:t>𝑃𝐸</m:t>
                    </m:r>
                  </m:oMath>
                </a14:m>
                <a:r>
                  <a:rPr lang="pt-BR" sz="1400" dirty="0" smtClean="0"/>
                  <a:t> = prazo de estocagem (venda) da mercadoria adquirida e </a:t>
                </a:r>
                <a14:m>
                  <m:oMath xmlns:m="http://schemas.openxmlformats.org/officeDocument/2006/math">
                    <m:r>
                      <a:rPr lang="pt-BR" sz="1400" b="0" i="1" smtClean="0">
                        <a:latin typeface="Cambria Math"/>
                      </a:rPr>
                      <m:t>𝑃𝑅</m:t>
                    </m:r>
                  </m:oMath>
                </a14:m>
                <a:r>
                  <a:rPr lang="pt-BR" sz="1400" dirty="0" smtClean="0"/>
                  <a:t> = prazo de recebimento da venda</a:t>
                </a:r>
                <a:endParaRPr lang="pt-BR" sz="1400" dirty="0"/>
              </a:p>
            </p:txBody>
          </p:sp>
        </mc:Choice>
        <mc:Fallback xmlns="">
          <p:sp>
            <p:nvSpPr>
              <p:cNvPr id="7" name="CaixaDeTexto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52121" y="1113588"/>
                <a:ext cx="3456385" cy="3754874"/>
              </a:xfrm>
              <a:prstGeom prst="rect">
                <a:avLst/>
              </a:prstGeom>
              <a:blipFill rotWithShape="1">
                <a:blip r:embed="rId3"/>
                <a:stretch>
                  <a:fillRect l="-353" t="-162" b="-649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3 | Gestão de recursos financeiros, disponibilidades e estoques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60070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Exemplo (3)</a:t>
            </a:r>
            <a:endParaRPr lang="pt-BR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ço Reservado para Conteúdo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55000" lnSpcReduction="20000"/>
              </a:bodyPr>
              <a:lstStyle/>
              <a:p>
                <a:pPr marL="0" indent="0">
                  <a:buNone/>
                </a:pPr>
                <a:r>
                  <a:rPr lang="pt-BR" dirty="0" smtClean="0"/>
                  <a:t>Uma empresa de objetos de decoração compra determinada mercadoria por </a:t>
                </a:r>
                <a:r>
                  <a:rPr lang="pt-BR" dirty="0"/>
                  <a:t>$ 2.500 </a:t>
                </a:r>
                <a:r>
                  <a:rPr lang="pt-BR" dirty="0" smtClean="0"/>
                  <a:t>e paga o seu fornecedor em 60 dias (2 meses). Sabe-se ainda que o </a:t>
                </a:r>
                <a:r>
                  <a:rPr lang="pt-BR" dirty="0"/>
                  <a:t>seu preço de venda é $ 3.200, sabendo-se que a </a:t>
                </a:r>
                <a:r>
                  <a:rPr lang="pt-BR" dirty="0" smtClean="0"/>
                  <a:t>rotação dos </a:t>
                </a:r>
                <a:r>
                  <a:rPr lang="pt-BR" dirty="0"/>
                  <a:t>estoques é de quatro vezes ao ano e o custo financeiro de </a:t>
                </a:r>
                <a:r>
                  <a:rPr lang="pt-BR" dirty="0" smtClean="0"/>
                  <a:t>manter a </a:t>
                </a:r>
                <a:r>
                  <a:rPr lang="pt-BR" dirty="0"/>
                  <a:t>mercadoria em estoque é de 5% ao mês, qual é o resultado da venda</a:t>
                </a:r>
                <a:r>
                  <a:rPr lang="pt-BR" dirty="0" smtClean="0"/>
                  <a:t>?</a:t>
                </a:r>
              </a:p>
              <a:p>
                <a:pPr marL="0" indent="0">
                  <a:buNone/>
                </a:pPr>
                <a:endParaRPr lang="pt-BR" dirty="0"/>
              </a:p>
              <a:p>
                <a:pPr marL="0" indent="0">
                  <a:buNone/>
                </a:pPr>
                <a:r>
                  <a:rPr lang="pt-BR" dirty="0"/>
                  <a:t>O PE, prazo de estocagem é de 3 meses (= 4 vezes ao ano = 12 ÷ 4 = 3</a:t>
                </a:r>
                <a:r>
                  <a:rPr lang="pt-BR" dirty="0" smtClean="0"/>
                  <a:t>)</a:t>
                </a:r>
              </a:p>
              <a:p>
                <a:pPr marL="0" indent="0">
                  <a:buNone/>
                </a:pPr>
                <a:endParaRPr lang="pt-BR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pt-BR" i="1">
                              <a:latin typeface="Cambria Math"/>
                            </a:rPr>
                            <m:t>𝑅</m:t>
                          </m:r>
                        </m:e>
                        <m:sub>
                          <m:r>
                            <a:rPr lang="pt-BR" i="1">
                              <a:latin typeface="Cambria Math"/>
                            </a:rPr>
                            <m:t>𝑡𝑟</m:t>
                          </m:r>
                        </m:sub>
                      </m:sSub>
                      <m:r>
                        <a:rPr lang="pt-BR" i="1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pt-BR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pt-BR" i="1">
                              <a:latin typeface="Cambria Math"/>
                            </a:rPr>
                            <m:t>𝑃𝑉𝑉</m:t>
                          </m:r>
                        </m:e>
                        <m:sub>
                          <m:r>
                            <a:rPr lang="pt-BR" i="1">
                              <a:latin typeface="Cambria Math"/>
                            </a:rPr>
                            <m:t>𝑡𝑣</m:t>
                          </m:r>
                        </m:sub>
                      </m:sSub>
                      <m:r>
                        <a:rPr lang="pt-BR" i="1">
                          <a:latin typeface="Cambria Math"/>
                        </a:rPr>
                        <m:t>−</m:t>
                      </m:r>
                      <m:sSub>
                        <m:sSubPr>
                          <m:ctrlPr>
                            <a:rPr lang="pt-BR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pt-BR" i="1">
                              <a:latin typeface="Cambria Math"/>
                            </a:rPr>
                            <m:t>𝐶𝑀𝑉</m:t>
                          </m:r>
                          <m:r>
                            <a:rPr lang="pt-BR" b="0" i="1" smtClean="0">
                              <a:latin typeface="Cambria Math"/>
                            </a:rPr>
                            <m:t>𝑃</m:t>
                          </m:r>
                        </m:e>
                        <m:sub>
                          <m:r>
                            <a:rPr lang="pt-BR" i="1">
                              <a:latin typeface="Cambria Math"/>
                            </a:rPr>
                            <m:t>𝑇𝑃</m:t>
                          </m:r>
                        </m:sub>
                      </m:sSub>
                      <m:sSup>
                        <m:sSupPr>
                          <m:ctrlPr>
                            <a:rPr lang="pt-BR" i="1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pt-BR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pt-BR" i="1">
                                  <a:latin typeface="Cambria Math"/>
                                </a:rPr>
                                <m:t>1+</m:t>
                              </m:r>
                              <m:r>
                                <a:rPr lang="pt-BR" i="1">
                                  <a:latin typeface="Cambria Math"/>
                                </a:rPr>
                                <m:t>𝑘𝑐</m:t>
                              </m:r>
                            </m:e>
                          </m:d>
                        </m:e>
                        <m:sup>
                          <m:r>
                            <a:rPr lang="pt-BR" i="1">
                              <a:latin typeface="Cambria Math"/>
                            </a:rPr>
                            <m:t>𝑃𝐸</m:t>
                          </m:r>
                          <m:r>
                            <a:rPr lang="pt-BR" b="0" i="1" smtClean="0">
                              <a:latin typeface="Cambria Math"/>
                            </a:rPr>
                            <m:t>−</m:t>
                          </m:r>
                          <m:r>
                            <a:rPr lang="pt-BR" b="0" i="1" smtClean="0">
                              <a:latin typeface="Cambria Math"/>
                            </a:rPr>
                            <m:t>𝑃𝑅</m:t>
                          </m:r>
                        </m:sup>
                      </m:sSup>
                    </m:oMath>
                  </m:oMathPara>
                </a14:m>
                <a:endParaRPr lang="pt-BR" dirty="0" smtClean="0"/>
              </a:p>
              <a:p>
                <a:pPr marL="0" indent="0">
                  <a:buNone/>
                </a:pPr>
                <a:endParaRPr lang="pt-BR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pt-BR" i="1">
                              <a:latin typeface="Cambria Math"/>
                            </a:rPr>
                            <m:t>𝑅</m:t>
                          </m:r>
                        </m:e>
                        <m:sub>
                          <m:r>
                            <a:rPr lang="pt-BR" i="1">
                              <a:latin typeface="Cambria Math"/>
                            </a:rPr>
                            <m:t>𝑡𝑟</m:t>
                          </m:r>
                        </m:sub>
                      </m:sSub>
                      <m:r>
                        <a:rPr lang="pt-BR" i="1">
                          <a:latin typeface="Cambria Math"/>
                        </a:rPr>
                        <m:t>=</m:t>
                      </m:r>
                      <m:r>
                        <a:rPr lang="pt-BR" b="0" i="1" smtClean="0">
                          <a:latin typeface="Cambria Math"/>
                        </a:rPr>
                        <m:t>3.200</m:t>
                      </m:r>
                      <m:r>
                        <a:rPr lang="pt-BR" i="1">
                          <a:latin typeface="Cambria Math"/>
                        </a:rPr>
                        <m:t>−</m:t>
                      </m:r>
                      <m:r>
                        <a:rPr lang="pt-BR" b="0" i="1" smtClean="0">
                          <a:latin typeface="Cambria Math"/>
                        </a:rPr>
                        <m:t>2.500</m:t>
                      </m:r>
                      <m:sSup>
                        <m:sSupPr>
                          <m:ctrlPr>
                            <a:rPr lang="pt-BR" i="1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pt-BR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pt-BR" i="1">
                                  <a:latin typeface="Cambria Math"/>
                                </a:rPr>
                                <m:t>1</m:t>
                              </m:r>
                              <m:r>
                                <a:rPr lang="pt-BR" b="0" i="1" smtClean="0">
                                  <a:latin typeface="Cambria Math"/>
                                </a:rPr>
                                <m:t>+0,05</m:t>
                              </m:r>
                            </m:e>
                          </m:d>
                        </m:e>
                        <m:sup>
                          <m:r>
                            <a:rPr lang="pt-BR" b="0" i="1" smtClean="0">
                              <a:latin typeface="Cambria Math"/>
                            </a:rPr>
                            <m:t>3−2</m:t>
                          </m:r>
                        </m:sup>
                      </m:sSup>
                    </m:oMath>
                  </m:oMathPara>
                </a14:m>
                <a:endParaRPr lang="pt-BR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pt-BR" i="1">
                              <a:latin typeface="Cambria Math"/>
                            </a:rPr>
                            <m:t>𝑅</m:t>
                          </m:r>
                        </m:e>
                        <m:sub>
                          <m:r>
                            <a:rPr lang="pt-BR" i="1">
                              <a:latin typeface="Cambria Math"/>
                            </a:rPr>
                            <m:t>𝑡𝑟</m:t>
                          </m:r>
                        </m:sub>
                      </m:sSub>
                      <m:r>
                        <a:rPr lang="pt-BR" b="0" i="1" smtClean="0">
                          <a:latin typeface="Cambria Math"/>
                        </a:rPr>
                        <m:t>=3.200−2.500</m:t>
                      </m:r>
                      <m:r>
                        <a:rPr lang="pt-BR" dirty="0">
                          <a:latin typeface="Cambria Math"/>
                          <a:ea typeface="Cambria Math"/>
                        </a:rPr>
                        <m:t>×</m:t>
                      </m:r>
                      <m:r>
                        <a:rPr lang="pt-BR" b="0" i="0" dirty="0" smtClean="0">
                          <a:latin typeface="Cambria Math"/>
                          <a:ea typeface="Cambria Math"/>
                        </a:rPr>
                        <m:t>1,05</m:t>
                      </m:r>
                    </m:oMath>
                  </m:oMathPara>
                </a14:m>
                <a:endParaRPr lang="pt-BR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pt-BR" i="1">
                              <a:latin typeface="Cambria Math"/>
                            </a:rPr>
                            <m:t>𝑅</m:t>
                          </m:r>
                        </m:e>
                        <m:sub>
                          <m:r>
                            <a:rPr lang="pt-BR" i="1">
                              <a:latin typeface="Cambria Math"/>
                            </a:rPr>
                            <m:t>𝑡𝑟</m:t>
                          </m:r>
                        </m:sub>
                      </m:sSub>
                      <m:r>
                        <a:rPr lang="pt-BR" i="1">
                          <a:latin typeface="Cambria Math"/>
                        </a:rPr>
                        <m:t>=3.200−2.</m:t>
                      </m:r>
                      <m:r>
                        <a:rPr lang="pt-BR" b="0" i="1" smtClean="0">
                          <a:latin typeface="Cambria Math"/>
                        </a:rPr>
                        <m:t>625,00=575,00</m:t>
                      </m:r>
                    </m:oMath>
                  </m:oMathPara>
                </a14:m>
                <a:endParaRPr lang="pt-BR" dirty="0"/>
              </a:p>
              <a:p>
                <a:pPr marL="0" indent="0">
                  <a:buNone/>
                </a:pPr>
                <a:endParaRPr lang="pt-BR" dirty="0"/>
              </a:p>
            </p:txBody>
          </p:sp>
        </mc:Choice>
        <mc:Fallback xmlns="">
          <p:sp>
            <p:nvSpPr>
              <p:cNvPr id="3" name="Espaço Reservado para Conteú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889" t="-2156" r="-741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Diego Fernandes Emiliano Silva diegofernandes.weebly.com</a:t>
            </a: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9E5F4-051C-446F-B4E6-8E9FA7A46A7A}" type="slidenum">
              <a:rPr lang="pt-BR" smtClean="0"/>
              <a:t>39</a:t>
            </a:fld>
            <a:endParaRPr lang="pt-BR"/>
          </a:p>
        </p:txBody>
      </p:sp>
      <p:sp>
        <p:nvSpPr>
          <p:cNvPr id="6" name="Espaço Reservado para Data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3 | Gestão de recursos financeiros, disponibilidades e estoques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558237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Ciclo operacional e ciclo de caixa</a:t>
            </a:r>
            <a:endParaRPr lang="pt-BR" b="1" dirty="0"/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491630"/>
            <a:ext cx="8229600" cy="24298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CaixaDeTexto 4"/>
          <p:cNvSpPr txBox="1"/>
          <p:nvPr/>
        </p:nvSpPr>
        <p:spPr>
          <a:xfrm>
            <a:off x="1151620" y="4011910"/>
            <a:ext cx="6840760" cy="83099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2400" dirty="0" smtClean="0"/>
              <a:t>Necessidade de caixa por conta do descasamento entre os fluxos de pagamentos e recebimentos</a:t>
            </a:r>
            <a:endParaRPr lang="pt-BR" sz="2400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9E5F4-051C-446F-B4E6-8E9FA7A46A7A}" type="slidenum">
              <a:rPr lang="pt-BR" smtClean="0"/>
              <a:t>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2040828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3200" b="1" dirty="0" smtClean="0"/>
              <a:t>Processo de decisão de compra de estoques: (4) a questão da compra a prazo e venda a prazo</a:t>
            </a:r>
            <a:endParaRPr lang="pt-BR" sz="32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Espaço Reservado para Conteúdo 5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200151"/>
                <a:ext cx="5050904" cy="3394472"/>
              </a:xfrm>
            </p:spPr>
            <p:txBody>
              <a:bodyPr>
                <a:normAutofit lnSpcReduction="10000"/>
              </a:bodyPr>
              <a:lstStyle/>
              <a:p>
                <a:r>
                  <a:rPr lang="pt-BR" sz="2400" dirty="0" smtClean="0"/>
                  <a:t>As combinações de resultados dependerão tanto do prazo da compra quanto do prazo de venda.</a:t>
                </a:r>
              </a:p>
              <a:p>
                <a:endParaRPr lang="pt-BR" sz="2400" dirty="0"/>
              </a:p>
              <a:p>
                <a:r>
                  <a:rPr lang="pt-BR" sz="2400" dirty="0" smtClean="0"/>
                  <a:t>A fórmula geral para avaliar a questão é:</a:t>
                </a:r>
                <a:endParaRPr lang="pt-BR" sz="2400" dirty="0"/>
              </a:p>
              <a:p>
                <a:endParaRPr lang="pt-BR" sz="2400" i="1" dirty="0" smtClean="0">
                  <a:latin typeface="Cambria Math"/>
                </a:endParaRPr>
              </a:p>
              <a:p>
                <a:pPr marL="0" indent="0" algn="ctr">
                  <a:buNone/>
                </a:pPr>
                <a:endParaRPr lang="pt-BR" sz="2400" i="1" dirty="0">
                  <a:latin typeface="Cambria Math"/>
                </a:endParaRP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sz="20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pt-BR" sz="2000" b="0" i="1" smtClean="0">
                              <a:latin typeface="Cambria Math"/>
                            </a:rPr>
                            <m:t>𝑅</m:t>
                          </m:r>
                        </m:e>
                        <m:sub>
                          <m:r>
                            <a:rPr lang="pt-BR" sz="2000" b="0" i="1" smtClean="0">
                              <a:latin typeface="Cambria Math"/>
                            </a:rPr>
                            <m:t>𝑡𝑟</m:t>
                          </m:r>
                        </m:sub>
                      </m:sSub>
                      <m:r>
                        <a:rPr lang="pt-BR" sz="2000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pt-BR" sz="20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pt-BR" sz="2000" b="0" i="1" smtClean="0">
                              <a:latin typeface="Cambria Math"/>
                            </a:rPr>
                            <m:t>𝑃𝑉𝑃</m:t>
                          </m:r>
                        </m:e>
                        <m:sub>
                          <m:r>
                            <a:rPr lang="pt-BR" sz="2000" b="0" i="1" smtClean="0">
                              <a:latin typeface="Cambria Math"/>
                            </a:rPr>
                            <m:t>𝑡𝑣</m:t>
                          </m:r>
                        </m:sub>
                      </m:sSub>
                      <m:r>
                        <a:rPr lang="pt-BR" sz="2000" b="0" i="1" smtClean="0">
                          <a:latin typeface="Cambria Math"/>
                        </a:rPr>
                        <m:t>−</m:t>
                      </m:r>
                      <m:sSub>
                        <m:sSubPr>
                          <m:ctrlPr>
                            <a:rPr lang="pt-BR" sz="20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pt-BR" sz="2000" b="0" i="1" smtClean="0">
                              <a:latin typeface="Cambria Math"/>
                            </a:rPr>
                            <m:t>𝐶𝑀𝑉𝑃</m:t>
                          </m:r>
                        </m:e>
                        <m:sub>
                          <m:r>
                            <a:rPr lang="pt-BR" sz="2000" b="0" i="1" smtClean="0">
                              <a:latin typeface="Cambria Math"/>
                            </a:rPr>
                            <m:t>𝑇𝑃</m:t>
                          </m:r>
                        </m:sub>
                      </m:sSub>
                      <m:sSup>
                        <m:sSupPr>
                          <m:ctrlPr>
                            <a:rPr lang="pt-BR" sz="2000" b="0" i="1" smtClean="0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pt-BR" sz="2000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pt-BR" sz="2000" b="0" i="1" smtClean="0">
                                  <a:latin typeface="Cambria Math"/>
                                </a:rPr>
                                <m:t>1+</m:t>
                              </m:r>
                              <m:r>
                                <a:rPr lang="pt-BR" sz="2000" b="0" i="1" smtClean="0">
                                  <a:latin typeface="Cambria Math"/>
                                </a:rPr>
                                <m:t>𝑘𝑐</m:t>
                              </m:r>
                            </m:e>
                          </m:d>
                        </m:e>
                        <m:sup>
                          <m:r>
                            <a:rPr lang="pt-BR" sz="2000" b="0" i="1" smtClean="0">
                              <a:latin typeface="Cambria Math"/>
                            </a:rPr>
                            <m:t>𝑃𝐸</m:t>
                          </m:r>
                          <m:r>
                            <a:rPr lang="pt-BR" sz="2000" b="0" i="1" smtClean="0">
                              <a:latin typeface="Cambria Math"/>
                            </a:rPr>
                            <m:t>+</m:t>
                          </m:r>
                          <m:r>
                            <a:rPr lang="pt-BR" sz="2000" b="0" i="1" smtClean="0">
                              <a:latin typeface="Cambria Math"/>
                            </a:rPr>
                            <m:t>𝑃𝑅</m:t>
                          </m:r>
                          <m:r>
                            <a:rPr lang="pt-BR" sz="2000" b="0" i="1" smtClean="0">
                              <a:latin typeface="Cambria Math"/>
                            </a:rPr>
                            <m:t>−</m:t>
                          </m:r>
                          <m:r>
                            <a:rPr lang="pt-BR" sz="2000" b="0" i="1" smtClean="0">
                              <a:latin typeface="Cambria Math"/>
                            </a:rPr>
                            <m:t>𝑃𝑃</m:t>
                          </m:r>
                        </m:sup>
                      </m:sSup>
                    </m:oMath>
                  </m:oMathPara>
                </a14:m>
                <a:endParaRPr lang="pt-BR" dirty="0" smtClean="0"/>
              </a:p>
              <a:p>
                <a:pPr marL="0" indent="0" algn="ctr">
                  <a:buNone/>
                </a:pPr>
                <a:endParaRPr lang="pt-BR" dirty="0"/>
              </a:p>
            </p:txBody>
          </p:sp>
        </mc:Choice>
        <mc:Fallback xmlns="">
          <p:sp>
            <p:nvSpPr>
              <p:cNvPr id="6" name="Espaço Reservado para Conteúdo 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5050904" cy="4525963"/>
              </a:xfrm>
              <a:blipFill rotWithShape="1">
                <a:blip r:embed="rId2"/>
                <a:stretch>
                  <a:fillRect l="-1568" t="-1078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CaixaDeTexto 6"/>
              <p:cNvSpPr txBox="1"/>
              <p:nvPr/>
            </p:nvSpPr>
            <p:spPr>
              <a:xfrm>
                <a:off x="5652121" y="1113588"/>
                <a:ext cx="3456385" cy="29238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BR" sz="1400" dirty="0" smtClean="0"/>
                  <a:t>Legenda:</a:t>
                </a:r>
              </a:p>
              <a:p>
                <a:endParaRPr lang="pt-BR" sz="1400" dirty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pt-BR" sz="12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pt-BR" sz="1200" b="0" i="1" smtClean="0">
                            <a:latin typeface="Cambria Math"/>
                          </a:rPr>
                          <m:t>𝑅</m:t>
                        </m:r>
                      </m:e>
                      <m:sub>
                        <m:r>
                          <a:rPr lang="pt-BR" sz="1200" b="0" i="1" smtClean="0">
                            <a:latin typeface="Cambria Math"/>
                          </a:rPr>
                          <m:t>𝑡𝑟</m:t>
                        </m:r>
                      </m:sub>
                    </m:sSub>
                  </m:oMath>
                </a14:m>
                <a:r>
                  <a:rPr lang="pt-BR" sz="1200" dirty="0" smtClean="0"/>
                  <a:t> = resultado (lucro) da venda na data do recebimento (cobrança) da venda realizada</a:t>
                </a:r>
              </a:p>
              <a:p>
                <a:endParaRPr lang="pt-BR" sz="1200" dirty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pt-BR" sz="12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pt-BR" sz="1200" b="0" i="1" smtClean="0">
                            <a:latin typeface="Cambria Math"/>
                          </a:rPr>
                          <m:t>𝑃𝑉𝑃</m:t>
                        </m:r>
                      </m:e>
                      <m:sub>
                        <m:r>
                          <a:rPr lang="pt-BR" sz="1200" b="0" i="1" smtClean="0">
                            <a:latin typeface="Cambria Math"/>
                          </a:rPr>
                          <m:t>𝑡𝑣</m:t>
                        </m:r>
                      </m:sub>
                    </m:sSub>
                  </m:oMath>
                </a14:m>
                <a:r>
                  <a:rPr lang="pt-BR" sz="1200" dirty="0" smtClean="0"/>
                  <a:t> = preço de venda a prazo na data da venda</a:t>
                </a:r>
              </a:p>
              <a:p>
                <a:endParaRPr lang="pt-BR" sz="1200" dirty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pt-BR" sz="12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pt-BR" sz="1200" b="0" i="1" smtClean="0">
                            <a:latin typeface="Cambria Math"/>
                          </a:rPr>
                          <m:t>𝐶𝑀𝑉𝑃</m:t>
                        </m:r>
                      </m:e>
                      <m:sub>
                        <m:r>
                          <a:rPr lang="pt-BR" sz="1200" b="0" i="1" smtClean="0">
                            <a:latin typeface="Cambria Math"/>
                          </a:rPr>
                          <m:t>𝑇𝑃</m:t>
                        </m:r>
                      </m:sub>
                    </m:sSub>
                  </m:oMath>
                </a14:m>
                <a:r>
                  <a:rPr lang="pt-BR" sz="1200" dirty="0" smtClean="0"/>
                  <a:t> = Custo da mercadoria vendida a prazo na data do </a:t>
                </a:r>
                <a:r>
                  <a:rPr lang="pt-BR" sz="1200" dirty="0" err="1" smtClean="0"/>
                  <a:t>pgto</a:t>
                </a:r>
                <a:r>
                  <a:rPr lang="pt-BR" sz="1200" dirty="0" smtClean="0"/>
                  <a:t> da mercadoria adquirida</a:t>
                </a:r>
              </a:p>
              <a:p>
                <a:endParaRPr lang="pt-BR" sz="1200" dirty="0"/>
              </a:p>
              <a:p>
                <a14:m>
                  <m:oMath xmlns:m="http://schemas.openxmlformats.org/officeDocument/2006/math">
                    <m:r>
                      <a:rPr lang="pt-BR" sz="1200" b="0" i="1" smtClean="0">
                        <a:latin typeface="Cambria Math"/>
                      </a:rPr>
                      <m:t>𝑘𝑐</m:t>
                    </m:r>
                  </m:oMath>
                </a14:m>
                <a:r>
                  <a:rPr lang="pt-BR" sz="1200" dirty="0" smtClean="0"/>
                  <a:t> = custo das operações de captação financeira</a:t>
                </a:r>
              </a:p>
              <a:p>
                <a:endParaRPr lang="pt-BR" sz="1200" dirty="0"/>
              </a:p>
              <a:p>
                <a14:m>
                  <m:oMath xmlns:m="http://schemas.openxmlformats.org/officeDocument/2006/math">
                    <m:r>
                      <a:rPr lang="pt-BR" sz="1200" b="0" i="1" smtClean="0">
                        <a:latin typeface="Cambria Math"/>
                      </a:rPr>
                      <m:t>𝑃𝐸</m:t>
                    </m:r>
                  </m:oMath>
                </a14:m>
                <a:r>
                  <a:rPr lang="pt-BR" sz="1200" dirty="0" smtClean="0"/>
                  <a:t> = prazo de estocagem (venda) da mercadoria adquirida; </a:t>
                </a:r>
                <a14:m>
                  <m:oMath xmlns:m="http://schemas.openxmlformats.org/officeDocument/2006/math">
                    <m:r>
                      <a:rPr lang="pt-BR" sz="1200" b="0" i="1" smtClean="0">
                        <a:latin typeface="Cambria Math"/>
                      </a:rPr>
                      <m:t>𝑃𝑅</m:t>
                    </m:r>
                  </m:oMath>
                </a14:m>
                <a:r>
                  <a:rPr lang="pt-BR" sz="1200" dirty="0" smtClean="0"/>
                  <a:t> = prazo de recebimento da venda; </a:t>
                </a:r>
                <a14:m>
                  <m:oMath xmlns:m="http://schemas.openxmlformats.org/officeDocument/2006/math">
                    <m:r>
                      <a:rPr lang="pt-BR" sz="1200" b="0" i="1" smtClean="0">
                        <a:latin typeface="Cambria Math"/>
                      </a:rPr>
                      <m:t>𝑃𝑃</m:t>
                    </m:r>
                  </m:oMath>
                </a14:m>
                <a:r>
                  <a:rPr lang="pt-BR" sz="1200" dirty="0" smtClean="0"/>
                  <a:t> = prazo de pagamento a fornecedores</a:t>
                </a:r>
                <a:endParaRPr lang="pt-BR" sz="1200" dirty="0"/>
              </a:p>
            </p:txBody>
          </p:sp>
        </mc:Choice>
        <mc:Fallback xmlns="">
          <p:sp>
            <p:nvSpPr>
              <p:cNvPr id="7" name="CaixaDeTexto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52121" y="1113588"/>
                <a:ext cx="3456385" cy="2923877"/>
              </a:xfrm>
              <a:prstGeom prst="rect">
                <a:avLst/>
              </a:prstGeom>
              <a:blipFill rotWithShape="1">
                <a:blip r:embed="rId3"/>
                <a:stretch>
                  <a:fillRect l="-353" t="-209" b="-835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Diego Fernandes Emiliano Silva diegofernandes.weebly.com</a:t>
            </a: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9E5F4-051C-446F-B4E6-8E9FA7A46A7A}" type="slidenum">
              <a:rPr lang="pt-BR" smtClean="0"/>
              <a:t>40</a:t>
            </a:fld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3 | Gestão de recursos financeiros, disponibilidades e estoques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35865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Exemplo (4)</a:t>
            </a:r>
            <a:endParaRPr lang="pt-BR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ço Reservado para Conteúdo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55000" lnSpcReduction="20000"/>
              </a:bodyPr>
              <a:lstStyle/>
              <a:p>
                <a:pPr marL="0" indent="0">
                  <a:buNone/>
                </a:pPr>
                <a:r>
                  <a:rPr lang="pt-BR" dirty="0" smtClean="0"/>
                  <a:t>Uma empresa de objetos de decoração compra determinada mercadoria por </a:t>
                </a:r>
                <a:r>
                  <a:rPr lang="pt-BR" dirty="0"/>
                  <a:t>$ </a:t>
                </a:r>
                <a:r>
                  <a:rPr lang="pt-BR" dirty="0" smtClean="0"/>
                  <a:t>2.500 e paga os seus fornecedores em 60 dias (2 meses). O seu </a:t>
                </a:r>
                <a:r>
                  <a:rPr lang="pt-BR" dirty="0"/>
                  <a:t>preço de venda é $ 3.200</a:t>
                </a:r>
                <a:r>
                  <a:rPr lang="pt-BR" dirty="0" smtClean="0"/>
                  <a:t>, e o prazo de recebimento é de 30 dias (1 mês). Sabe-se ainda que </a:t>
                </a:r>
                <a:r>
                  <a:rPr lang="pt-BR" dirty="0"/>
                  <a:t>a </a:t>
                </a:r>
                <a:r>
                  <a:rPr lang="pt-BR" dirty="0" smtClean="0"/>
                  <a:t>rotação dos </a:t>
                </a:r>
                <a:r>
                  <a:rPr lang="pt-BR" dirty="0"/>
                  <a:t>estoques é de quatro vezes ao ano e o custo financeiro de </a:t>
                </a:r>
                <a:r>
                  <a:rPr lang="pt-BR" dirty="0" smtClean="0"/>
                  <a:t>manter a </a:t>
                </a:r>
                <a:r>
                  <a:rPr lang="pt-BR" dirty="0"/>
                  <a:t>mercadoria em estoque é de 5% ao mês, qual é o resultado da venda</a:t>
                </a:r>
                <a:r>
                  <a:rPr lang="pt-BR" dirty="0" smtClean="0"/>
                  <a:t>?</a:t>
                </a:r>
              </a:p>
              <a:p>
                <a:pPr marL="0" indent="0">
                  <a:buNone/>
                </a:pPr>
                <a:endParaRPr lang="pt-BR" dirty="0"/>
              </a:p>
              <a:p>
                <a:pPr marL="0" indent="0">
                  <a:buNone/>
                </a:pPr>
                <a:r>
                  <a:rPr lang="pt-BR" dirty="0"/>
                  <a:t>O PE, prazo de estocagem é de 3 meses (= 4 vezes ao ano = 12 ÷ 4 = 3</a:t>
                </a:r>
                <a:r>
                  <a:rPr lang="pt-BR" dirty="0" smtClean="0"/>
                  <a:t>)</a:t>
                </a:r>
              </a:p>
              <a:p>
                <a:pPr marL="0" indent="0">
                  <a:buNone/>
                </a:pPr>
                <a:endParaRPr lang="pt-BR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pt-BR" i="1">
                              <a:latin typeface="Cambria Math"/>
                            </a:rPr>
                            <m:t>𝑅</m:t>
                          </m:r>
                        </m:e>
                        <m:sub>
                          <m:r>
                            <a:rPr lang="pt-BR" i="1">
                              <a:latin typeface="Cambria Math"/>
                            </a:rPr>
                            <m:t>𝑡𝑟</m:t>
                          </m:r>
                        </m:sub>
                      </m:sSub>
                      <m:r>
                        <a:rPr lang="pt-BR" i="1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pt-BR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pt-BR" i="1">
                              <a:latin typeface="Cambria Math"/>
                            </a:rPr>
                            <m:t>𝑃𝑉</m:t>
                          </m:r>
                          <m:r>
                            <a:rPr lang="pt-BR" b="0" i="1" smtClean="0">
                              <a:latin typeface="Cambria Math"/>
                            </a:rPr>
                            <m:t>𝑃</m:t>
                          </m:r>
                        </m:e>
                        <m:sub>
                          <m:r>
                            <a:rPr lang="pt-BR" i="1">
                              <a:latin typeface="Cambria Math"/>
                            </a:rPr>
                            <m:t>𝑡𝑣</m:t>
                          </m:r>
                        </m:sub>
                      </m:sSub>
                      <m:r>
                        <a:rPr lang="pt-BR" i="1">
                          <a:latin typeface="Cambria Math"/>
                        </a:rPr>
                        <m:t>−</m:t>
                      </m:r>
                      <m:sSub>
                        <m:sSubPr>
                          <m:ctrlPr>
                            <a:rPr lang="pt-BR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pt-BR" i="1">
                              <a:latin typeface="Cambria Math"/>
                            </a:rPr>
                            <m:t>𝐶𝑀𝑉</m:t>
                          </m:r>
                          <m:r>
                            <a:rPr lang="pt-BR" b="0" i="1" smtClean="0">
                              <a:latin typeface="Cambria Math"/>
                            </a:rPr>
                            <m:t>𝑃</m:t>
                          </m:r>
                        </m:e>
                        <m:sub>
                          <m:r>
                            <a:rPr lang="pt-BR" i="1">
                              <a:latin typeface="Cambria Math"/>
                            </a:rPr>
                            <m:t>𝑇𝑃</m:t>
                          </m:r>
                        </m:sub>
                      </m:sSub>
                      <m:sSup>
                        <m:sSupPr>
                          <m:ctrlPr>
                            <a:rPr lang="pt-BR" i="1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pt-BR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pt-BR" i="1">
                                  <a:latin typeface="Cambria Math"/>
                                </a:rPr>
                                <m:t>1+</m:t>
                              </m:r>
                              <m:r>
                                <a:rPr lang="pt-BR" i="1">
                                  <a:latin typeface="Cambria Math"/>
                                </a:rPr>
                                <m:t>𝑘𝑐</m:t>
                              </m:r>
                            </m:e>
                          </m:d>
                        </m:e>
                        <m:sup>
                          <m:r>
                            <a:rPr lang="pt-BR" i="1">
                              <a:latin typeface="Cambria Math"/>
                            </a:rPr>
                            <m:t>𝑃𝐸</m:t>
                          </m:r>
                          <m:r>
                            <a:rPr lang="pt-BR" b="0" i="1" smtClean="0">
                              <a:latin typeface="Cambria Math"/>
                            </a:rPr>
                            <m:t>+</m:t>
                          </m:r>
                          <m:r>
                            <a:rPr lang="pt-BR" b="0" i="1" smtClean="0">
                              <a:latin typeface="Cambria Math"/>
                            </a:rPr>
                            <m:t>𝑃𝑅</m:t>
                          </m:r>
                          <m:r>
                            <a:rPr lang="pt-BR" b="0" i="1" smtClean="0">
                              <a:latin typeface="Cambria Math"/>
                            </a:rPr>
                            <m:t>−</m:t>
                          </m:r>
                          <m:r>
                            <a:rPr lang="pt-BR" b="0" i="1" smtClean="0">
                              <a:latin typeface="Cambria Math"/>
                            </a:rPr>
                            <m:t>𝑃𝑃</m:t>
                          </m:r>
                        </m:sup>
                      </m:sSup>
                    </m:oMath>
                  </m:oMathPara>
                </a14:m>
                <a:endParaRPr lang="pt-BR" dirty="0" smtClean="0"/>
              </a:p>
              <a:p>
                <a:pPr marL="0" indent="0">
                  <a:buNone/>
                </a:pPr>
                <a:endParaRPr lang="pt-BR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pt-BR" i="1">
                              <a:latin typeface="Cambria Math"/>
                            </a:rPr>
                            <m:t>𝑅</m:t>
                          </m:r>
                        </m:e>
                        <m:sub>
                          <m:r>
                            <a:rPr lang="pt-BR" i="1">
                              <a:latin typeface="Cambria Math"/>
                            </a:rPr>
                            <m:t>𝑡𝑟</m:t>
                          </m:r>
                        </m:sub>
                      </m:sSub>
                      <m:r>
                        <a:rPr lang="pt-BR" i="1">
                          <a:latin typeface="Cambria Math"/>
                        </a:rPr>
                        <m:t>=</m:t>
                      </m:r>
                      <m:r>
                        <a:rPr lang="pt-BR" b="0" i="1" smtClean="0">
                          <a:latin typeface="Cambria Math"/>
                        </a:rPr>
                        <m:t>3.200</m:t>
                      </m:r>
                      <m:r>
                        <a:rPr lang="pt-BR" i="1">
                          <a:latin typeface="Cambria Math"/>
                        </a:rPr>
                        <m:t>−</m:t>
                      </m:r>
                      <m:r>
                        <a:rPr lang="pt-BR" b="0" i="1" smtClean="0">
                          <a:latin typeface="Cambria Math"/>
                        </a:rPr>
                        <m:t>2.500</m:t>
                      </m:r>
                      <m:sSup>
                        <m:sSupPr>
                          <m:ctrlPr>
                            <a:rPr lang="pt-BR" i="1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pt-BR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pt-BR" i="1">
                                  <a:latin typeface="Cambria Math"/>
                                </a:rPr>
                                <m:t>1</m:t>
                              </m:r>
                              <m:r>
                                <a:rPr lang="pt-BR" b="0" i="1" smtClean="0">
                                  <a:latin typeface="Cambria Math"/>
                                </a:rPr>
                                <m:t>+0,05</m:t>
                              </m:r>
                            </m:e>
                          </m:d>
                        </m:e>
                        <m:sup>
                          <m:r>
                            <a:rPr lang="pt-BR" b="0" i="1" smtClean="0">
                              <a:latin typeface="Cambria Math"/>
                            </a:rPr>
                            <m:t>3+1−2</m:t>
                          </m:r>
                        </m:sup>
                      </m:sSup>
                    </m:oMath>
                  </m:oMathPara>
                </a14:m>
                <a:endParaRPr lang="pt-BR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pt-BR" i="1">
                              <a:latin typeface="Cambria Math"/>
                            </a:rPr>
                            <m:t>𝑅</m:t>
                          </m:r>
                        </m:e>
                        <m:sub>
                          <m:r>
                            <a:rPr lang="pt-BR" i="1">
                              <a:latin typeface="Cambria Math"/>
                            </a:rPr>
                            <m:t>𝑡𝑟</m:t>
                          </m:r>
                        </m:sub>
                      </m:sSub>
                      <m:r>
                        <a:rPr lang="pt-BR" b="0" i="1" smtClean="0">
                          <a:latin typeface="Cambria Math"/>
                        </a:rPr>
                        <m:t>=3.200−2.500</m:t>
                      </m:r>
                      <m:r>
                        <a:rPr lang="pt-BR" dirty="0">
                          <a:latin typeface="Cambria Math"/>
                          <a:ea typeface="Cambria Math"/>
                        </a:rPr>
                        <m:t>×</m:t>
                      </m:r>
                      <m:r>
                        <a:rPr lang="pt-BR" b="0" i="0" dirty="0" smtClean="0">
                          <a:latin typeface="Cambria Math"/>
                          <a:ea typeface="Cambria Math"/>
                        </a:rPr>
                        <m:t>1,1025</m:t>
                      </m:r>
                    </m:oMath>
                  </m:oMathPara>
                </a14:m>
                <a:endParaRPr lang="pt-BR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pt-BR" i="1">
                              <a:latin typeface="Cambria Math"/>
                            </a:rPr>
                            <m:t>𝑅</m:t>
                          </m:r>
                        </m:e>
                        <m:sub>
                          <m:r>
                            <a:rPr lang="pt-BR" i="1">
                              <a:latin typeface="Cambria Math"/>
                            </a:rPr>
                            <m:t>𝑡𝑟</m:t>
                          </m:r>
                        </m:sub>
                      </m:sSub>
                      <m:r>
                        <a:rPr lang="pt-BR" i="1">
                          <a:latin typeface="Cambria Math"/>
                        </a:rPr>
                        <m:t>=3.200−2.</m:t>
                      </m:r>
                      <m:r>
                        <a:rPr lang="pt-BR" b="0" i="1" smtClean="0">
                          <a:latin typeface="Cambria Math"/>
                        </a:rPr>
                        <m:t>756,25=443,75</m:t>
                      </m:r>
                    </m:oMath>
                  </m:oMathPara>
                </a14:m>
                <a:endParaRPr lang="pt-BR" dirty="0"/>
              </a:p>
              <a:p>
                <a:pPr marL="0" indent="0">
                  <a:buNone/>
                </a:pPr>
                <a:endParaRPr lang="pt-BR" dirty="0"/>
              </a:p>
            </p:txBody>
          </p:sp>
        </mc:Choice>
        <mc:Fallback xmlns="">
          <p:sp>
            <p:nvSpPr>
              <p:cNvPr id="3" name="Espaço Reservado para Conteú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889" t="-2156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Diego Fernandes Emiliano Silva diegofernandes.weebly.com</a:t>
            </a: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9E5F4-051C-446F-B4E6-8E9FA7A46A7A}" type="slidenum">
              <a:rPr lang="pt-BR" smtClean="0"/>
              <a:t>41</a:t>
            </a:fld>
            <a:endParaRPr lang="pt-BR"/>
          </a:p>
        </p:txBody>
      </p:sp>
      <p:sp>
        <p:nvSpPr>
          <p:cNvPr id="6" name="Espaço Reservado para Data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3 | Gestão de recursos financeiros, disponibilidades e estoques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5486745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Atividade:</a:t>
            </a:r>
            <a:endParaRPr lang="pt-BR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ço Reservado para Conteúdo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47500" lnSpcReduction="20000"/>
              </a:bodyPr>
              <a:lstStyle/>
              <a:p>
                <a:pPr marL="0" indent="0">
                  <a:buNone/>
                </a:pPr>
                <a:r>
                  <a:rPr lang="pt-BR" dirty="0" smtClean="0"/>
                  <a:t>Uma empresa de objetos de decoração compra determinada mercadoria por </a:t>
                </a:r>
                <a:r>
                  <a:rPr lang="pt-BR" dirty="0"/>
                  <a:t>$ 2.500 e seu preço de venda é $ 3.200, sabendo-se que a </a:t>
                </a:r>
                <a:r>
                  <a:rPr lang="pt-BR" dirty="0" smtClean="0"/>
                  <a:t>rotação dos </a:t>
                </a:r>
                <a:r>
                  <a:rPr lang="pt-BR" dirty="0"/>
                  <a:t>estoques é de quatro vezes ao ano e o custo financeiro de </a:t>
                </a:r>
                <a:r>
                  <a:rPr lang="pt-BR" dirty="0" smtClean="0"/>
                  <a:t>manter a </a:t>
                </a:r>
                <a:r>
                  <a:rPr lang="pt-BR" dirty="0"/>
                  <a:t>mercadoria em estoque é de 5% ao mês, qual é o resultado da venda</a:t>
                </a:r>
                <a:r>
                  <a:rPr lang="pt-BR" dirty="0" smtClean="0"/>
                  <a:t>?</a:t>
                </a:r>
              </a:p>
              <a:p>
                <a:pPr marL="0" indent="0">
                  <a:buNone/>
                </a:pPr>
                <a:endParaRPr lang="pt-BR" dirty="0"/>
              </a:p>
              <a:p>
                <a:pPr marL="0" indent="0">
                  <a:buNone/>
                </a:pPr>
                <a:r>
                  <a:rPr lang="pt-BR" dirty="0"/>
                  <a:t>O PE, prazo de estocagem é de 3 meses (= 4 vezes ao ano = 12 ÷ 4 = 3</a:t>
                </a:r>
                <a:r>
                  <a:rPr lang="pt-BR" dirty="0" smtClean="0"/>
                  <a:t>)</a:t>
                </a:r>
              </a:p>
              <a:p>
                <a:pPr marL="0" indent="0">
                  <a:buNone/>
                </a:pPr>
                <a:endParaRPr lang="pt-BR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pt-BR" i="1">
                              <a:latin typeface="Cambria Math"/>
                            </a:rPr>
                            <m:t>𝑅</m:t>
                          </m:r>
                        </m:e>
                        <m:sub>
                          <m:r>
                            <a:rPr lang="pt-BR" i="1">
                              <a:latin typeface="Cambria Math"/>
                            </a:rPr>
                            <m:t>𝑡𝑟</m:t>
                          </m:r>
                        </m:sub>
                      </m:sSub>
                      <m:r>
                        <a:rPr lang="pt-BR" i="1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pt-BR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pt-BR" i="1">
                              <a:latin typeface="Cambria Math"/>
                            </a:rPr>
                            <m:t>𝑃𝑉𝑉</m:t>
                          </m:r>
                        </m:e>
                        <m:sub>
                          <m:r>
                            <a:rPr lang="pt-BR" i="1">
                              <a:latin typeface="Cambria Math"/>
                            </a:rPr>
                            <m:t>𝑡𝑣</m:t>
                          </m:r>
                        </m:sub>
                      </m:sSub>
                      <m:r>
                        <a:rPr lang="pt-BR" i="1">
                          <a:latin typeface="Cambria Math"/>
                        </a:rPr>
                        <m:t>−</m:t>
                      </m:r>
                      <m:sSub>
                        <m:sSubPr>
                          <m:ctrlPr>
                            <a:rPr lang="pt-BR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pt-BR" i="1">
                              <a:latin typeface="Cambria Math"/>
                            </a:rPr>
                            <m:t>𝐶𝑀𝑉𝑉</m:t>
                          </m:r>
                        </m:e>
                        <m:sub>
                          <m:r>
                            <a:rPr lang="pt-BR" i="1">
                              <a:latin typeface="Cambria Math"/>
                            </a:rPr>
                            <m:t>𝑇𝑃</m:t>
                          </m:r>
                        </m:sub>
                      </m:sSub>
                      <m:sSup>
                        <m:sSupPr>
                          <m:ctrlPr>
                            <a:rPr lang="pt-BR" i="1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pt-BR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pt-BR" i="1">
                                  <a:latin typeface="Cambria Math"/>
                                </a:rPr>
                                <m:t>1+</m:t>
                              </m:r>
                              <m:r>
                                <a:rPr lang="pt-BR" i="1">
                                  <a:latin typeface="Cambria Math"/>
                                </a:rPr>
                                <m:t>𝑘𝑐</m:t>
                              </m:r>
                            </m:e>
                          </m:d>
                        </m:e>
                        <m:sup>
                          <m:r>
                            <a:rPr lang="pt-BR" i="1">
                              <a:latin typeface="Cambria Math"/>
                            </a:rPr>
                            <m:t>𝑃𝐸</m:t>
                          </m:r>
                        </m:sup>
                      </m:sSup>
                    </m:oMath>
                  </m:oMathPara>
                </a14:m>
                <a:endParaRPr lang="pt-BR" dirty="0" smtClean="0"/>
              </a:p>
              <a:p>
                <a:pPr marL="0" indent="0">
                  <a:buNone/>
                </a:pPr>
                <a:endParaRPr lang="pt-BR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pt-BR" i="1">
                              <a:latin typeface="Cambria Math"/>
                            </a:rPr>
                            <m:t>𝑅</m:t>
                          </m:r>
                        </m:e>
                        <m:sub>
                          <m:r>
                            <a:rPr lang="pt-BR" i="1">
                              <a:latin typeface="Cambria Math"/>
                            </a:rPr>
                            <m:t>𝑡𝑟</m:t>
                          </m:r>
                        </m:sub>
                      </m:sSub>
                      <m:r>
                        <a:rPr lang="pt-BR" i="1">
                          <a:latin typeface="Cambria Math"/>
                        </a:rPr>
                        <m:t>=</m:t>
                      </m:r>
                      <m:r>
                        <a:rPr lang="pt-BR" b="0" i="1" smtClean="0">
                          <a:latin typeface="Cambria Math"/>
                        </a:rPr>
                        <m:t>3.200</m:t>
                      </m:r>
                      <m:r>
                        <a:rPr lang="pt-BR" i="1">
                          <a:latin typeface="Cambria Math"/>
                        </a:rPr>
                        <m:t>−</m:t>
                      </m:r>
                      <m:r>
                        <a:rPr lang="pt-BR" b="0" i="1" smtClean="0">
                          <a:latin typeface="Cambria Math"/>
                        </a:rPr>
                        <m:t>2.500</m:t>
                      </m:r>
                      <m:sSup>
                        <m:sSupPr>
                          <m:ctrlPr>
                            <a:rPr lang="pt-BR" i="1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pt-BR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pt-BR" i="1">
                                  <a:latin typeface="Cambria Math"/>
                                </a:rPr>
                                <m:t>1</m:t>
                              </m:r>
                              <m:r>
                                <a:rPr lang="pt-BR" b="0" i="1" smtClean="0">
                                  <a:latin typeface="Cambria Math"/>
                                </a:rPr>
                                <m:t>+0,05</m:t>
                              </m:r>
                            </m:e>
                          </m:d>
                        </m:e>
                        <m:sup>
                          <m:r>
                            <a:rPr lang="pt-BR" b="0" i="1" smtClean="0">
                              <a:latin typeface="Cambria Math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pt-BR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pt-BR" i="1">
                              <a:latin typeface="Cambria Math"/>
                            </a:rPr>
                            <m:t>𝑅</m:t>
                          </m:r>
                        </m:e>
                        <m:sub>
                          <m:r>
                            <a:rPr lang="pt-BR" i="1">
                              <a:latin typeface="Cambria Math"/>
                            </a:rPr>
                            <m:t>𝑡𝑟</m:t>
                          </m:r>
                        </m:sub>
                      </m:sSub>
                      <m:r>
                        <a:rPr lang="pt-BR" b="0" i="1" smtClean="0">
                          <a:latin typeface="Cambria Math"/>
                        </a:rPr>
                        <m:t>=3.200−2.500</m:t>
                      </m:r>
                      <m:r>
                        <a:rPr lang="pt-BR" dirty="0">
                          <a:latin typeface="Cambria Math"/>
                          <a:ea typeface="Cambria Math"/>
                        </a:rPr>
                        <m:t>×</m:t>
                      </m:r>
                      <m:r>
                        <a:rPr lang="pt-BR" b="0" i="0" dirty="0" smtClean="0">
                          <a:latin typeface="Cambria Math"/>
                          <a:ea typeface="Cambria Math"/>
                        </a:rPr>
                        <m:t>1,1576</m:t>
                      </m:r>
                    </m:oMath>
                  </m:oMathPara>
                </a14:m>
                <a:endParaRPr lang="pt-BR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pt-BR" i="1">
                              <a:latin typeface="Cambria Math"/>
                            </a:rPr>
                            <m:t>𝑅</m:t>
                          </m:r>
                        </m:e>
                        <m:sub>
                          <m:r>
                            <a:rPr lang="pt-BR" i="1">
                              <a:latin typeface="Cambria Math"/>
                            </a:rPr>
                            <m:t>𝑡𝑟</m:t>
                          </m:r>
                        </m:sub>
                      </m:sSub>
                      <m:r>
                        <a:rPr lang="pt-BR" i="1">
                          <a:latin typeface="Cambria Math"/>
                        </a:rPr>
                        <m:t>=3.200−2.</m:t>
                      </m:r>
                      <m:r>
                        <a:rPr lang="pt-BR" b="0" i="1" smtClean="0">
                          <a:latin typeface="Cambria Math"/>
                        </a:rPr>
                        <m:t>894,06=305,94</m:t>
                      </m:r>
                    </m:oMath>
                  </m:oMathPara>
                </a14:m>
                <a:endParaRPr lang="pt-BR" dirty="0" smtClean="0"/>
              </a:p>
              <a:p>
                <a:pPr marL="0" indent="0">
                  <a:buNone/>
                </a:pPr>
                <a:endParaRPr lang="pt-BR" dirty="0"/>
              </a:p>
              <a:p>
                <a:pPr marL="0" indent="0">
                  <a:buNone/>
                </a:pPr>
                <a:r>
                  <a:rPr lang="pt-BR" dirty="0" smtClean="0"/>
                  <a:t>Com base no nosso exemplo do caso 1 (compra e venda AV), se o custo de captação fosse de 8% ao mês, qual seria o resultado da venda? Neste caso, seria melhor a empresa aumentar ou diminuir o prazo de estocagem?</a:t>
                </a:r>
                <a:endParaRPr lang="pt-BR" dirty="0"/>
              </a:p>
              <a:p>
                <a:pPr marL="0" indent="0">
                  <a:buNone/>
                </a:pPr>
                <a:endParaRPr lang="pt-BR" dirty="0"/>
              </a:p>
            </p:txBody>
          </p:sp>
        </mc:Choice>
        <mc:Fallback xmlns="">
          <p:sp>
            <p:nvSpPr>
              <p:cNvPr id="3" name="Espaço Reservado para Conteú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593" t="-1752" r="-963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Diego Fernandes Emiliano Silva diegofernandes.weebly.com</a:t>
            </a: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9E5F4-051C-446F-B4E6-8E9FA7A46A7A}" type="slidenum">
              <a:rPr lang="pt-BR" smtClean="0"/>
              <a:t>42</a:t>
            </a:fld>
            <a:endParaRPr lang="pt-BR"/>
          </a:p>
        </p:txBody>
      </p:sp>
      <p:sp>
        <p:nvSpPr>
          <p:cNvPr id="6" name="Espaço Reservado para Data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3 | Gestão de recursos financeiros, disponibilidades e estoques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93896174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Atividade - resolução</a:t>
            </a:r>
            <a:endParaRPr lang="pt-BR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ço Reservado para Conteúdo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40000" lnSpcReduction="20000"/>
              </a:bodyPr>
              <a:lstStyle/>
              <a:p>
                <a:pPr marL="0" indent="0">
                  <a:buNone/>
                </a:pPr>
                <a:r>
                  <a:rPr lang="pt-BR" dirty="0" smtClean="0"/>
                  <a:t>Na situação original, o resultado da venda foi de 305,94.</a:t>
                </a:r>
              </a:p>
              <a:p>
                <a:pPr marL="0" indent="0">
                  <a:buNone/>
                </a:pPr>
                <a:endParaRPr lang="pt-BR" dirty="0"/>
              </a:p>
              <a:p>
                <a:pPr marL="0" indent="0">
                  <a:buNone/>
                </a:pPr>
                <a:r>
                  <a:rPr lang="pt-BR" dirty="0" smtClean="0"/>
                  <a:t>Se o custo de captação fosse de 8%, o resultado das vendas seriam:</a:t>
                </a:r>
              </a:p>
              <a:p>
                <a:pPr marL="0" indent="0">
                  <a:buNone/>
                </a:pPr>
                <a:endParaRPr lang="pt-BR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pt-BR" i="1">
                              <a:latin typeface="Cambria Math"/>
                            </a:rPr>
                            <m:t>𝑅</m:t>
                          </m:r>
                        </m:e>
                        <m:sub>
                          <m:r>
                            <a:rPr lang="pt-BR" i="1">
                              <a:latin typeface="Cambria Math"/>
                            </a:rPr>
                            <m:t>𝑡𝑟</m:t>
                          </m:r>
                        </m:sub>
                      </m:sSub>
                      <m:r>
                        <a:rPr lang="pt-BR" i="1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pt-BR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pt-BR" i="1">
                              <a:latin typeface="Cambria Math"/>
                            </a:rPr>
                            <m:t>𝑃𝑉𝑉</m:t>
                          </m:r>
                        </m:e>
                        <m:sub>
                          <m:r>
                            <a:rPr lang="pt-BR" i="1">
                              <a:latin typeface="Cambria Math"/>
                            </a:rPr>
                            <m:t>𝑡𝑣</m:t>
                          </m:r>
                        </m:sub>
                      </m:sSub>
                      <m:r>
                        <a:rPr lang="pt-BR" i="1">
                          <a:latin typeface="Cambria Math"/>
                        </a:rPr>
                        <m:t>−</m:t>
                      </m:r>
                      <m:sSub>
                        <m:sSubPr>
                          <m:ctrlPr>
                            <a:rPr lang="pt-BR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pt-BR" i="1">
                              <a:latin typeface="Cambria Math"/>
                            </a:rPr>
                            <m:t>𝐶𝑀𝑉𝑉</m:t>
                          </m:r>
                        </m:e>
                        <m:sub>
                          <m:r>
                            <a:rPr lang="pt-BR" i="1">
                              <a:latin typeface="Cambria Math"/>
                            </a:rPr>
                            <m:t>𝑇𝑃</m:t>
                          </m:r>
                        </m:sub>
                      </m:sSub>
                      <m:sSup>
                        <m:sSupPr>
                          <m:ctrlPr>
                            <a:rPr lang="pt-BR" i="1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pt-BR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pt-BR" i="1">
                                  <a:latin typeface="Cambria Math"/>
                                </a:rPr>
                                <m:t>1+</m:t>
                              </m:r>
                              <m:r>
                                <a:rPr lang="pt-BR" i="1">
                                  <a:latin typeface="Cambria Math"/>
                                </a:rPr>
                                <m:t>𝑘𝑐</m:t>
                              </m:r>
                            </m:e>
                          </m:d>
                        </m:e>
                        <m:sup>
                          <m:r>
                            <a:rPr lang="pt-BR" i="1">
                              <a:latin typeface="Cambria Math"/>
                            </a:rPr>
                            <m:t>𝑃𝐸</m:t>
                          </m:r>
                        </m:sup>
                      </m:sSup>
                    </m:oMath>
                  </m:oMathPara>
                </a14:m>
                <a:endParaRPr lang="pt-BR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pt-BR" i="1">
                              <a:latin typeface="Cambria Math"/>
                            </a:rPr>
                            <m:t>𝑅</m:t>
                          </m:r>
                        </m:e>
                        <m:sub>
                          <m:r>
                            <a:rPr lang="pt-BR" i="1">
                              <a:latin typeface="Cambria Math"/>
                            </a:rPr>
                            <m:t>𝑡𝑟</m:t>
                          </m:r>
                        </m:sub>
                      </m:sSub>
                      <m:r>
                        <a:rPr lang="pt-BR" i="1">
                          <a:latin typeface="Cambria Math"/>
                        </a:rPr>
                        <m:t>=</m:t>
                      </m:r>
                      <m:r>
                        <a:rPr lang="pt-BR" b="0" i="1" smtClean="0">
                          <a:latin typeface="Cambria Math"/>
                        </a:rPr>
                        <m:t>3.200</m:t>
                      </m:r>
                      <m:r>
                        <a:rPr lang="pt-BR" i="1">
                          <a:latin typeface="Cambria Math"/>
                        </a:rPr>
                        <m:t>−</m:t>
                      </m:r>
                      <m:r>
                        <a:rPr lang="pt-BR" b="0" i="1" smtClean="0">
                          <a:latin typeface="Cambria Math"/>
                        </a:rPr>
                        <m:t>2.500</m:t>
                      </m:r>
                      <m:sSup>
                        <m:sSupPr>
                          <m:ctrlPr>
                            <a:rPr lang="pt-BR" i="1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pt-BR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pt-BR" i="1">
                                  <a:latin typeface="Cambria Math"/>
                                </a:rPr>
                                <m:t>1</m:t>
                              </m:r>
                              <m:r>
                                <a:rPr lang="pt-BR" b="0" i="1" smtClean="0">
                                  <a:latin typeface="Cambria Math"/>
                                </a:rPr>
                                <m:t>+0,08</m:t>
                              </m:r>
                            </m:e>
                          </m:d>
                        </m:e>
                        <m:sup>
                          <m:r>
                            <a:rPr lang="pt-BR" b="0" i="1" smtClean="0">
                              <a:latin typeface="Cambria Math"/>
                            </a:rPr>
                            <m:t>3</m:t>
                          </m:r>
                        </m:sup>
                      </m:sSup>
                      <m:r>
                        <a:rPr lang="pt-BR" b="0" i="0" smtClean="0">
                          <a:latin typeface="Cambria Math"/>
                        </a:rPr>
                        <m:t>=50,72</m:t>
                      </m:r>
                    </m:oMath>
                  </m:oMathPara>
                </a14:m>
                <a:endParaRPr lang="pt-BR" dirty="0" smtClean="0"/>
              </a:p>
              <a:p>
                <a:pPr marL="0" indent="0">
                  <a:buNone/>
                </a:pPr>
                <a:endParaRPr lang="pt-BR" dirty="0"/>
              </a:p>
              <a:p>
                <a:pPr marL="0" indent="0">
                  <a:buNone/>
                </a:pPr>
                <a:r>
                  <a:rPr lang="pt-BR" dirty="0" smtClean="0"/>
                  <a:t>O resultado foi pior, dado que na nova situação foi mais caro manter o estoque.</a:t>
                </a:r>
              </a:p>
              <a:p>
                <a:pPr marL="0" indent="0">
                  <a:buNone/>
                </a:pPr>
                <a:endParaRPr lang="pt-BR" dirty="0"/>
              </a:p>
              <a:p>
                <a:pPr marL="0" indent="0">
                  <a:buNone/>
                </a:pPr>
                <a:r>
                  <a:rPr lang="pt-BR" dirty="0" smtClean="0"/>
                  <a:t>Se a empresa diminuir o prazo de estocagem, o resultado será melhor. Supondo que a rotação do estoque é de 6 vezes ao ano, 12:6 = 2, ou seja, o estoque iria girar a cada 2 meses. Nesse caso, o resultado seria:</a:t>
                </a:r>
              </a:p>
              <a:p>
                <a:pPr marL="0" indent="0">
                  <a:buNone/>
                </a:pPr>
                <a:endParaRPr lang="pt-BR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pt-BR" i="1">
                              <a:latin typeface="Cambria Math"/>
                            </a:rPr>
                            <m:t>𝑅</m:t>
                          </m:r>
                        </m:e>
                        <m:sub>
                          <m:r>
                            <a:rPr lang="pt-BR" i="1">
                              <a:latin typeface="Cambria Math"/>
                            </a:rPr>
                            <m:t>𝑡𝑟</m:t>
                          </m:r>
                        </m:sub>
                      </m:sSub>
                      <m:r>
                        <a:rPr lang="pt-BR" i="1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pt-BR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pt-BR" i="1">
                              <a:latin typeface="Cambria Math"/>
                            </a:rPr>
                            <m:t>𝑃𝑉𝑉</m:t>
                          </m:r>
                        </m:e>
                        <m:sub>
                          <m:r>
                            <a:rPr lang="pt-BR" i="1">
                              <a:latin typeface="Cambria Math"/>
                            </a:rPr>
                            <m:t>𝑡𝑣</m:t>
                          </m:r>
                        </m:sub>
                      </m:sSub>
                      <m:r>
                        <a:rPr lang="pt-BR" i="1">
                          <a:latin typeface="Cambria Math"/>
                        </a:rPr>
                        <m:t>−</m:t>
                      </m:r>
                      <m:sSub>
                        <m:sSubPr>
                          <m:ctrlPr>
                            <a:rPr lang="pt-BR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pt-BR" i="1">
                              <a:latin typeface="Cambria Math"/>
                            </a:rPr>
                            <m:t>𝐶𝑀𝑉𝑉</m:t>
                          </m:r>
                        </m:e>
                        <m:sub>
                          <m:r>
                            <a:rPr lang="pt-BR" i="1">
                              <a:latin typeface="Cambria Math"/>
                            </a:rPr>
                            <m:t>𝑇𝑃</m:t>
                          </m:r>
                        </m:sub>
                      </m:sSub>
                      <m:sSup>
                        <m:sSupPr>
                          <m:ctrlPr>
                            <a:rPr lang="pt-BR" i="1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pt-BR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pt-BR" i="1">
                                  <a:latin typeface="Cambria Math"/>
                                </a:rPr>
                                <m:t>1+</m:t>
                              </m:r>
                              <m:r>
                                <a:rPr lang="pt-BR" i="1">
                                  <a:latin typeface="Cambria Math"/>
                                </a:rPr>
                                <m:t>𝑘𝑐</m:t>
                              </m:r>
                            </m:e>
                          </m:d>
                        </m:e>
                        <m:sup>
                          <m:r>
                            <a:rPr lang="pt-BR" i="1">
                              <a:latin typeface="Cambria Math"/>
                            </a:rPr>
                            <m:t>𝑃𝐸</m:t>
                          </m:r>
                        </m:sup>
                      </m:sSup>
                    </m:oMath>
                  </m:oMathPara>
                </a14:m>
                <a:endParaRPr lang="pt-BR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pt-BR" i="1">
                              <a:latin typeface="Cambria Math"/>
                            </a:rPr>
                            <m:t>𝑅</m:t>
                          </m:r>
                        </m:e>
                        <m:sub>
                          <m:r>
                            <a:rPr lang="pt-BR" i="1">
                              <a:latin typeface="Cambria Math"/>
                            </a:rPr>
                            <m:t>𝑡𝑟</m:t>
                          </m:r>
                        </m:sub>
                      </m:sSub>
                      <m:r>
                        <a:rPr lang="pt-BR" i="1">
                          <a:latin typeface="Cambria Math"/>
                        </a:rPr>
                        <m:t>=3.200−2.500</m:t>
                      </m:r>
                      <m:sSup>
                        <m:sSupPr>
                          <m:ctrlPr>
                            <a:rPr lang="pt-BR" i="1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pt-BR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pt-BR" i="1">
                                  <a:latin typeface="Cambria Math"/>
                                </a:rPr>
                                <m:t>1+0,08</m:t>
                              </m:r>
                            </m:e>
                          </m:d>
                        </m:e>
                        <m:sup>
                          <m:r>
                            <a:rPr lang="pt-BR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pt-BR">
                          <a:latin typeface="Cambria Math"/>
                        </a:rPr>
                        <m:t>=</m:t>
                      </m:r>
                      <m:r>
                        <a:rPr lang="pt-BR" b="0" i="0" smtClean="0">
                          <a:latin typeface="Cambria Math"/>
                        </a:rPr>
                        <m:t>284</m:t>
                      </m:r>
                      <m:r>
                        <a:rPr lang="pt-BR">
                          <a:latin typeface="Cambria Math"/>
                        </a:rPr>
                        <m:t>,</m:t>
                      </m:r>
                      <m:r>
                        <a:rPr lang="pt-BR" b="0" i="0" smtClean="0">
                          <a:latin typeface="Cambria Math"/>
                        </a:rPr>
                        <m:t>00</m:t>
                      </m:r>
                    </m:oMath>
                  </m:oMathPara>
                </a14:m>
                <a:endParaRPr lang="pt-BR" dirty="0" smtClean="0"/>
              </a:p>
              <a:p>
                <a:pPr marL="0" indent="0">
                  <a:buNone/>
                </a:pPr>
                <a:endParaRPr lang="pt-BR" dirty="0"/>
              </a:p>
              <a:p>
                <a:pPr marL="0" indent="0">
                  <a:buNone/>
                </a:pPr>
                <a:r>
                  <a:rPr lang="pt-BR" dirty="0" smtClean="0"/>
                  <a:t>Isso indica que a empresa, se conseguir reduzir o custo de estocagem, ou fazer com que ele gire mais rápido, terá melhores resultados (lucro) após vendas.</a:t>
                </a:r>
                <a:endParaRPr lang="pt-BR" dirty="0"/>
              </a:p>
            </p:txBody>
          </p:sp>
        </mc:Choice>
        <mc:Fallback xmlns="">
          <p:sp>
            <p:nvSpPr>
              <p:cNvPr id="3" name="Espaço Reservado para Conteú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222" t="-1078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Diego Fernandes Emiliano Silva diegofernandes.weebly.com</a:t>
            </a: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9E5F4-051C-446F-B4E6-8E9FA7A46A7A}" type="slidenum">
              <a:rPr lang="pt-BR" smtClean="0"/>
              <a:t>43</a:t>
            </a:fld>
            <a:endParaRPr lang="pt-BR"/>
          </a:p>
        </p:txBody>
      </p:sp>
      <p:sp>
        <p:nvSpPr>
          <p:cNvPr id="6" name="Espaço Reservado para Data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3 | Gestão de recursos financeiros, disponibilidades e estoques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24791842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Controle de estoques: curva Abc</a:t>
            </a:r>
            <a:endParaRPr lang="pt-BR" b="0" dirty="0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Seção 3.4</a:t>
            </a:r>
            <a:endParaRPr lang="pt-BR" dirty="0"/>
          </a:p>
        </p:txBody>
      </p:sp>
      <p:sp>
        <p:nvSpPr>
          <p:cNvPr id="2" name="Espaço Reservado para Rodapé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Diego Fernandes Emiliano Silva diegofernandes.weebly.com</a:t>
            </a:r>
            <a:endParaRPr lang="pt-BR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9E5F4-051C-446F-B4E6-8E9FA7A46A7A}" type="slidenum">
              <a:rPr lang="pt-BR" smtClean="0"/>
              <a:t>44</a:t>
            </a:fld>
            <a:endParaRPr lang="pt-BR"/>
          </a:p>
        </p:txBody>
      </p:sp>
      <p:sp>
        <p:nvSpPr>
          <p:cNvPr id="6" name="Espaço Reservado para Data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3 | Gestão de recursos financeiros, disponibilidades e estoques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7162405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Curva ABV</a:t>
            </a:r>
            <a:endParaRPr lang="pt-BR" b="1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pt-BR" dirty="0"/>
              <a:t>Técnica de </a:t>
            </a:r>
            <a:r>
              <a:rPr lang="pt-BR" dirty="0" smtClean="0"/>
              <a:t>gestão de </a:t>
            </a:r>
            <a:r>
              <a:rPr lang="pt-BR" dirty="0"/>
              <a:t>estoques que classifica os bens em três grupos, A, B e C, em ordem decrescente </a:t>
            </a:r>
            <a:r>
              <a:rPr lang="pt-BR" dirty="0" smtClean="0"/>
              <a:t>de importância </a:t>
            </a:r>
            <a:r>
              <a:rPr lang="pt-BR" dirty="0"/>
              <a:t>e nível de monitoramento, com base no valor monetário do </a:t>
            </a:r>
            <a:r>
              <a:rPr lang="pt-BR" dirty="0" smtClean="0"/>
              <a:t>investimento de </a:t>
            </a:r>
            <a:r>
              <a:rPr lang="pt-BR" dirty="0"/>
              <a:t>cada </a:t>
            </a:r>
            <a:r>
              <a:rPr lang="pt-BR" dirty="0" smtClean="0"/>
              <a:t>grupo.</a:t>
            </a:r>
          </a:p>
          <a:p>
            <a:endParaRPr lang="pt-BR" dirty="0"/>
          </a:p>
          <a:p>
            <a:r>
              <a:rPr lang="pt-BR" dirty="0" smtClean="0"/>
              <a:t>A curva ABC parte da análise histórica dos estoques. </a:t>
            </a:r>
            <a:r>
              <a:rPr lang="pt-BR" dirty="0"/>
              <a:t>A importância dos </a:t>
            </a:r>
            <a:r>
              <a:rPr lang="pt-BR" dirty="0" smtClean="0"/>
              <a:t>estoques é </a:t>
            </a:r>
            <a:r>
              <a:rPr lang="pt-BR" dirty="0"/>
              <a:t>medida em relação à quantidade demandada e sua participação no total </a:t>
            </a:r>
            <a:r>
              <a:rPr lang="pt-BR" dirty="0" smtClean="0"/>
              <a:t>dos investimentos </a:t>
            </a:r>
            <a:r>
              <a:rPr lang="pt-BR" dirty="0"/>
              <a:t>efetuados</a:t>
            </a:r>
            <a:r>
              <a:rPr lang="pt-BR" dirty="0" smtClean="0"/>
              <a:t>.</a:t>
            </a:r>
          </a:p>
          <a:p>
            <a:endParaRPr lang="pt-BR" dirty="0"/>
          </a:p>
          <a:p>
            <a:r>
              <a:rPr lang="pt-BR" dirty="0"/>
              <a:t>Na categoria A enquadram-se todos os elementos </a:t>
            </a:r>
            <a:r>
              <a:rPr lang="pt-BR" dirty="0" smtClean="0"/>
              <a:t>que demandam </a:t>
            </a:r>
            <a:r>
              <a:rPr lang="pt-BR" dirty="0"/>
              <a:t>maiores investimentos e exigem, por conseguinte</a:t>
            </a:r>
            <a:r>
              <a:rPr lang="pt-BR" dirty="0" smtClean="0"/>
              <a:t>, maiores </a:t>
            </a:r>
            <a:r>
              <a:rPr lang="pt-BR" dirty="0"/>
              <a:t>cuidados no seu controle. Apresentam muitas </a:t>
            </a:r>
            <a:r>
              <a:rPr lang="pt-BR" dirty="0" smtClean="0"/>
              <a:t>vezes baixa </a:t>
            </a:r>
            <a:r>
              <a:rPr lang="pt-BR" dirty="0"/>
              <a:t>rotação e seu volume estocado é altamente significativo</a:t>
            </a:r>
            <a:r>
              <a:rPr lang="pt-BR" dirty="0" smtClean="0"/>
              <a:t>.</a:t>
            </a:r>
            <a:endParaRPr lang="pt-BR" dirty="0"/>
          </a:p>
        </p:txBody>
      </p:sp>
      <p:sp>
        <p:nvSpPr>
          <p:cNvPr id="2" name="Espaço Reservado para Rodapé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Diego Fernandes Emiliano Silva diegofernandes.weebly.com</a:t>
            </a:r>
            <a:endParaRPr lang="pt-BR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9E5F4-051C-446F-B4E6-8E9FA7A46A7A}" type="slidenum">
              <a:rPr lang="pt-BR" smtClean="0"/>
              <a:t>45</a:t>
            </a:fld>
            <a:endParaRPr lang="pt-BR"/>
          </a:p>
        </p:txBody>
      </p:sp>
      <p:sp>
        <p:nvSpPr>
          <p:cNvPr id="6" name="Espaço Reservado para Data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3 | Gestão de recursos financeiros, disponibilidades e estoques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6311670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Exemplo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005577"/>
            <a:ext cx="8229600" cy="723527"/>
          </a:xfrm>
        </p:spPr>
        <p:txBody>
          <a:bodyPr>
            <a:normAutofit fontScale="77500" lnSpcReduction="20000"/>
          </a:bodyPr>
          <a:lstStyle/>
          <a:p>
            <a:r>
              <a:rPr lang="pt-BR" dirty="0" smtClean="0"/>
              <a:t>Uma empresa possui 10 itens em estoque, e as quantidades demandadas no último ano foram:</a:t>
            </a:r>
            <a:endParaRPr lang="pt-BR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7085645"/>
              </p:ext>
            </p:extLst>
          </p:nvPr>
        </p:nvGraphicFramePr>
        <p:xfrm>
          <a:off x="467544" y="1761660"/>
          <a:ext cx="7992888" cy="33147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98222"/>
                <a:gridCol w="1998222"/>
                <a:gridCol w="1998222"/>
                <a:gridCol w="1998222"/>
              </a:tblGrid>
              <a:tr h="480060"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 smtClean="0"/>
                        <a:t>Cód. Item</a:t>
                      </a:r>
                      <a:endParaRPr lang="pt-BR" sz="1400" b="1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 err="1" smtClean="0"/>
                        <a:t>Qtdade</a:t>
                      </a:r>
                      <a:endParaRPr lang="pt-BR" sz="1400" b="1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b="1" dirty="0" smtClean="0"/>
                        <a:t>Valor unitário ($)</a:t>
                      </a:r>
                      <a:endParaRPr lang="pt-BR" sz="1400" b="1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b="1" dirty="0" smtClean="0"/>
                        <a:t>Investimento em estoque ($)</a:t>
                      </a:r>
                      <a:endParaRPr lang="pt-BR" sz="1400" b="1" dirty="0"/>
                    </a:p>
                  </a:txBody>
                  <a:tcPr marT="34290" marB="34290"/>
                </a:tc>
              </a:tr>
              <a:tr h="278130"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1</a:t>
                      </a:r>
                      <a:endParaRPr lang="pt-BR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1.000</a:t>
                      </a:r>
                      <a:endParaRPr lang="pt-BR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 smtClean="0"/>
                        <a:t>20,00</a:t>
                      </a:r>
                      <a:endParaRPr lang="pt-BR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 smtClean="0"/>
                        <a:t>20.000,00</a:t>
                      </a:r>
                      <a:endParaRPr lang="pt-BR" sz="1400" dirty="0"/>
                    </a:p>
                  </a:txBody>
                  <a:tcPr marT="34290" marB="34290"/>
                </a:tc>
              </a:tr>
              <a:tr h="278130"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2</a:t>
                      </a:r>
                      <a:endParaRPr lang="pt-BR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3.000</a:t>
                      </a:r>
                      <a:endParaRPr lang="pt-BR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 smtClean="0"/>
                        <a:t>50,00</a:t>
                      </a:r>
                      <a:endParaRPr lang="pt-BR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 smtClean="0"/>
                        <a:t>150.000,00</a:t>
                      </a:r>
                      <a:endParaRPr lang="pt-BR" sz="1400" dirty="0"/>
                    </a:p>
                  </a:txBody>
                  <a:tcPr marT="34290" marB="34290"/>
                </a:tc>
              </a:tr>
              <a:tr h="278130"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3</a:t>
                      </a:r>
                      <a:endParaRPr lang="pt-BR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2.500</a:t>
                      </a:r>
                      <a:endParaRPr lang="pt-BR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 smtClean="0"/>
                        <a:t>3,00</a:t>
                      </a:r>
                      <a:endParaRPr lang="pt-BR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 smtClean="0"/>
                        <a:t>7.500,00</a:t>
                      </a:r>
                      <a:endParaRPr lang="pt-BR" sz="1400" dirty="0"/>
                    </a:p>
                  </a:txBody>
                  <a:tcPr marT="34290" marB="34290"/>
                </a:tc>
              </a:tr>
              <a:tr h="278130"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4</a:t>
                      </a:r>
                      <a:endParaRPr lang="pt-BR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900</a:t>
                      </a:r>
                      <a:endParaRPr lang="pt-BR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 smtClean="0"/>
                        <a:t>10,00</a:t>
                      </a:r>
                      <a:endParaRPr lang="pt-BR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 smtClean="0"/>
                        <a:t>9.000,00</a:t>
                      </a:r>
                      <a:endParaRPr lang="pt-BR" sz="1400" dirty="0"/>
                    </a:p>
                  </a:txBody>
                  <a:tcPr marT="34290" marB="34290"/>
                </a:tc>
              </a:tr>
              <a:tr h="278130"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5</a:t>
                      </a:r>
                      <a:endParaRPr lang="pt-BR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5.000</a:t>
                      </a:r>
                      <a:endParaRPr lang="pt-BR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 smtClean="0"/>
                        <a:t>5,00</a:t>
                      </a:r>
                      <a:endParaRPr lang="pt-BR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 smtClean="0"/>
                        <a:t>25.000,00</a:t>
                      </a:r>
                      <a:endParaRPr lang="pt-BR" sz="1400" dirty="0"/>
                    </a:p>
                  </a:txBody>
                  <a:tcPr marT="34290" marB="34290"/>
                </a:tc>
              </a:tr>
              <a:tr h="278130"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6</a:t>
                      </a:r>
                      <a:endParaRPr lang="pt-BR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4.500</a:t>
                      </a:r>
                      <a:endParaRPr lang="pt-BR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 smtClean="0"/>
                        <a:t>8,50</a:t>
                      </a:r>
                      <a:endParaRPr lang="pt-BR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 smtClean="0"/>
                        <a:t>38.250,00</a:t>
                      </a:r>
                      <a:endParaRPr lang="pt-BR" sz="1400" dirty="0"/>
                    </a:p>
                  </a:txBody>
                  <a:tcPr marT="34290" marB="34290"/>
                </a:tc>
              </a:tr>
              <a:tr h="278130"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7</a:t>
                      </a:r>
                      <a:endParaRPr lang="pt-BR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8.000</a:t>
                      </a:r>
                      <a:endParaRPr lang="pt-BR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 smtClean="0"/>
                        <a:t>2,50</a:t>
                      </a:r>
                      <a:endParaRPr lang="pt-BR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 smtClean="0"/>
                        <a:t>20.000,00</a:t>
                      </a:r>
                      <a:endParaRPr lang="pt-BR" sz="1400" dirty="0"/>
                    </a:p>
                  </a:txBody>
                  <a:tcPr marT="34290" marB="34290"/>
                </a:tc>
              </a:tr>
              <a:tr h="278130"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8</a:t>
                      </a:r>
                      <a:endParaRPr lang="pt-BR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1.200</a:t>
                      </a:r>
                      <a:endParaRPr lang="pt-BR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 smtClean="0"/>
                        <a:t>500,00</a:t>
                      </a:r>
                      <a:endParaRPr lang="pt-BR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 smtClean="0"/>
                        <a:t>600.000,00</a:t>
                      </a:r>
                      <a:endParaRPr lang="pt-BR" sz="1400" dirty="0"/>
                    </a:p>
                  </a:txBody>
                  <a:tcPr marT="34290" marB="34290"/>
                </a:tc>
              </a:tr>
              <a:tr h="278130"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9</a:t>
                      </a:r>
                      <a:endParaRPr lang="pt-BR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1.352</a:t>
                      </a:r>
                      <a:endParaRPr lang="pt-BR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 smtClean="0"/>
                        <a:t>8,00</a:t>
                      </a:r>
                      <a:endParaRPr lang="pt-BR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 smtClean="0"/>
                        <a:t>10.816,00</a:t>
                      </a:r>
                      <a:endParaRPr lang="pt-BR" sz="1400" dirty="0"/>
                    </a:p>
                  </a:txBody>
                  <a:tcPr marT="34290" marB="34290"/>
                </a:tc>
              </a:tr>
              <a:tr h="278130"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10</a:t>
                      </a:r>
                      <a:endParaRPr lang="pt-BR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1.300</a:t>
                      </a:r>
                      <a:endParaRPr lang="pt-BR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 smtClean="0"/>
                        <a:t>200,00</a:t>
                      </a:r>
                      <a:endParaRPr lang="pt-BR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 smtClean="0"/>
                        <a:t>260.000,00</a:t>
                      </a:r>
                      <a:endParaRPr lang="pt-BR" sz="1400" dirty="0"/>
                    </a:p>
                  </a:txBody>
                  <a:tcPr marT="34290" marB="3429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19672330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Exemplo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005577"/>
            <a:ext cx="8229600" cy="723527"/>
          </a:xfrm>
        </p:spPr>
        <p:txBody>
          <a:bodyPr>
            <a:normAutofit fontScale="77500" lnSpcReduction="20000"/>
          </a:bodyPr>
          <a:lstStyle/>
          <a:p>
            <a:r>
              <a:rPr lang="pt-BR" dirty="0" smtClean="0"/>
              <a:t>Passo 1: para construir curva ABC, 1º temos que classificar itens em ordem decrescente de valor</a:t>
            </a:r>
            <a:endParaRPr lang="pt-BR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1495195"/>
              </p:ext>
            </p:extLst>
          </p:nvPr>
        </p:nvGraphicFramePr>
        <p:xfrm>
          <a:off x="467544" y="1761660"/>
          <a:ext cx="7992888" cy="33147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98222"/>
                <a:gridCol w="1998222"/>
                <a:gridCol w="1998222"/>
                <a:gridCol w="1998222"/>
              </a:tblGrid>
              <a:tr h="480060"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 smtClean="0"/>
                        <a:t>Cód. Item</a:t>
                      </a:r>
                      <a:endParaRPr lang="pt-BR" sz="1400" b="1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 err="1" smtClean="0"/>
                        <a:t>Qtdade</a:t>
                      </a:r>
                      <a:endParaRPr lang="pt-BR" sz="1400" b="1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b="1" dirty="0" smtClean="0"/>
                        <a:t>Valor unitário ($)</a:t>
                      </a:r>
                      <a:endParaRPr lang="pt-BR" sz="1400" b="1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b="1" dirty="0" smtClean="0"/>
                        <a:t>Investimento em estoque ($)</a:t>
                      </a:r>
                      <a:endParaRPr lang="pt-BR" sz="1400" b="1" dirty="0"/>
                    </a:p>
                  </a:txBody>
                  <a:tcPr marT="34290" marB="34290"/>
                </a:tc>
              </a:tr>
              <a:tr h="278130"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8</a:t>
                      </a:r>
                      <a:endParaRPr lang="pt-BR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1.200</a:t>
                      </a:r>
                      <a:endParaRPr lang="pt-BR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 smtClean="0"/>
                        <a:t>500,00</a:t>
                      </a:r>
                      <a:endParaRPr lang="pt-BR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 smtClean="0"/>
                        <a:t>600.000,00</a:t>
                      </a:r>
                      <a:endParaRPr lang="pt-BR" sz="1400" dirty="0"/>
                    </a:p>
                  </a:txBody>
                  <a:tcPr marT="34290" marB="34290"/>
                </a:tc>
              </a:tr>
              <a:tr h="278130"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10</a:t>
                      </a:r>
                      <a:endParaRPr lang="pt-BR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3.000</a:t>
                      </a:r>
                      <a:endParaRPr lang="pt-BR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 smtClean="0"/>
                        <a:t>200,00</a:t>
                      </a:r>
                      <a:endParaRPr lang="pt-BR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 smtClean="0"/>
                        <a:t>260.000,00</a:t>
                      </a:r>
                      <a:endParaRPr lang="pt-BR" sz="1400" dirty="0"/>
                    </a:p>
                  </a:txBody>
                  <a:tcPr marT="34290" marB="34290"/>
                </a:tc>
              </a:tr>
              <a:tr h="278130"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2</a:t>
                      </a:r>
                      <a:endParaRPr lang="pt-BR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2.500</a:t>
                      </a:r>
                      <a:endParaRPr lang="pt-BR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 smtClean="0"/>
                        <a:t>50,00</a:t>
                      </a:r>
                      <a:endParaRPr lang="pt-BR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 smtClean="0"/>
                        <a:t>150.000,00</a:t>
                      </a:r>
                      <a:endParaRPr lang="pt-BR" sz="1400" dirty="0"/>
                    </a:p>
                  </a:txBody>
                  <a:tcPr marT="34290" marB="34290"/>
                </a:tc>
              </a:tr>
              <a:tr h="278130"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6</a:t>
                      </a:r>
                      <a:endParaRPr lang="pt-BR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900</a:t>
                      </a:r>
                      <a:endParaRPr lang="pt-BR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 smtClean="0"/>
                        <a:t>8,50</a:t>
                      </a:r>
                      <a:endParaRPr lang="pt-BR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 smtClean="0"/>
                        <a:t>38.250,00</a:t>
                      </a:r>
                      <a:endParaRPr lang="pt-BR" sz="1400" dirty="0"/>
                    </a:p>
                  </a:txBody>
                  <a:tcPr marT="34290" marB="34290"/>
                </a:tc>
              </a:tr>
              <a:tr h="278130"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5</a:t>
                      </a:r>
                      <a:endParaRPr lang="pt-BR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5.000</a:t>
                      </a:r>
                      <a:endParaRPr lang="pt-BR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 smtClean="0"/>
                        <a:t>5,00</a:t>
                      </a:r>
                      <a:endParaRPr lang="pt-BR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 smtClean="0"/>
                        <a:t>25.000,00</a:t>
                      </a:r>
                      <a:endParaRPr lang="pt-BR" sz="1400" dirty="0"/>
                    </a:p>
                  </a:txBody>
                  <a:tcPr marT="34290" marB="34290"/>
                </a:tc>
              </a:tr>
              <a:tr h="278130"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1</a:t>
                      </a:r>
                      <a:endParaRPr lang="pt-BR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4.500</a:t>
                      </a:r>
                      <a:endParaRPr lang="pt-BR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 smtClean="0"/>
                        <a:t>20,00</a:t>
                      </a:r>
                      <a:endParaRPr lang="pt-BR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 smtClean="0"/>
                        <a:t>20.000,00</a:t>
                      </a:r>
                      <a:endParaRPr lang="pt-BR" sz="1400" dirty="0"/>
                    </a:p>
                  </a:txBody>
                  <a:tcPr marT="34290" marB="34290"/>
                </a:tc>
              </a:tr>
              <a:tr h="278130"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7</a:t>
                      </a:r>
                      <a:endParaRPr lang="pt-BR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8.000</a:t>
                      </a:r>
                      <a:endParaRPr lang="pt-BR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 smtClean="0"/>
                        <a:t>2,50</a:t>
                      </a:r>
                      <a:endParaRPr lang="pt-BR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 smtClean="0"/>
                        <a:t>20.000,00</a:t>
                      </a:r>
                      <a:endParaRPr lang="pt-BR" sz="1400" dirty="0"/>
                    </a:p>
                  </a:txBody>
                  <a:tcPr marT="34290" marB="34290"/>
                </a:tc>
              </a:tr>
              <a:tr h="278130"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9</a:t>
                      </a:r>
                      <a:endParaRPr lang="pt-BR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1.200</a:t>
                      </a:r>
                      <a:endParaRPr lang="pt-BR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 smtClean="0"/>
                        <a:t>8,00</a:t>
                      </a:r>
                      <a:endParaRPr lang="pt-BR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 smtClean="0"/>
                        <a:t>10.816,00</a:t>
                      </a:r>
                      <a:endParaRPr lang="pt-BR" sz="1400" dirty="0"/>
                    </a:p>
                  </a:txBody>
                  <a:tcPr marT="34290" marB="34290"/>
                </a:tc>
              </a:tr>
              <a:tr h="278130"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4</a:t>
                      </a:r>
                      <a:endParaRPr lang="pt-BR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1.352</a:t>
                      </a:r>
                      <a:endParaRPr lang="pt-BR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 smtClean="0"/>
                        <a:t>10,00</a:t>
                      </a:r>
                      <a:endParaRPr lang="pt-BR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 smtClean="0"/>
                        <a:t>9.000,00</a:t>
                      </a:r>
                      <a:endParaRPr lang="pt-BR" sz="1400" dirty="0"/>
                    </a:p>
                  </a:txBody>
                  <a:tcPr marT="34290" marB="34290"/>
                </a:tc>
              </a:tr>
              <a:tr h="278130"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3</a:t>
                      </a:r>
                      <a:endParaRPr lang="pt-BR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1.300</a:t>
                      </a:r>
                      <a:endParaRPr lang="pt-BR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 smtClean="0"/>
                        <a:t>3,00</a:t>
                      </a:r>
                      <a:endParaRPr lang="pt-BR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 smtClean="0"/>
                        <a:t>7.500,00</a:t>
                      </a:r>
                      <a:endParaRPr lang="pt-BR" sz="1400" dirty="0"/>
                    </a:p>
                  </a:txBody>
                  <a:tcPr marT="34290" marB="3429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11827615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Exemplo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005577"/>
            <a:ext cx="8229600" cy="486054"/>
          </a:xfrm>
        </p:spPr>
        <p:txBody>
          <a:bodyPr>
            <a:normAutofit fontScale="55000" lnSpcReduction="20000"/>
          </a:bodyPr>
          <a:lstStyle/>
          <a:p>
            <a:r>
              <a:rPr lang="pt-BR" dirty="0" smtClean="0"/>
              <a:t>Passo 2: determinar importância relativa de cada item e a porcentagem acumulada</a:t>
            </a:r>
            <a:endParaRPr lang="pt-BR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029735"/>
              </p:ext>
            </p:extLst>
          </p:nvPr>
        </p:nvGraphicFramePr>
        <p:xfrm>
          <a:off x="107502" y="1545636"/>
          <a:ext cx="9001002" cy="3535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00167"/>
                <a:gridCol w="1500167"/>
                <a:gridCol w="1500167"/>
                <a:gridCol w="1500167"/>
                <a:gridCol w="1500167"/>
                <a:gridCol w="1500167"/>
              </a:tblGrid>
              <a:tr h="434340"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/>
                        <a:t>Cód. Item</a:t>
                      </a:r>
                      <a:endParaRPr lang="pt-BR" sz="1200" b="1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err="1" smtClean="0"/>
                        <a:t>Qtdade</a:t>
                      </a:r>
                      <a:endParaRPr lang="pt-BR" sz="1200" b="1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Valor unitário ($)</a:t>
                      </a:r>
                      <a:endParaRPr lang="pt-BR" sz="1200" b="1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Investimento em estoque ($)</a:t>
                      </a:r>
                      <a:endParaRPr lang="pt-BR" sz="1200" b="1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/>
                        <a:t>% do investimento</a:t>
                      </a:r>
                      <a:endParaRPr lang="pt-BR" sz="1200" b="1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/>
                        <a:t>% acumulado</a:t>
                      </a:r>
                      <a:endParaRPr lang="pt-BR" sz="1200" b="1" dirty="0"/>
                    </a:p>
                  </a:txBody>
                  <a:tcPr marT="34290" marB="34290"/>
                </a:tc>
              </a:tr>
              <a:tr h="278130"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8</a:t>
                      </a:r>
                      <a:endParaRPr lang="pt-BR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1.200</a:t>
                      </a:r>
                      <a:endParaRPr lang="pt-BR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 smtClean="0"/>
                        <a:t>500,00</a:t>
                      </a:r>
                      <a:endParaRPr lang="pt-BR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 smtClean="0"/>
                        <a:t>600.000,00</a:t>
                      </a:r>
                      <a:endParaRPr lang="pt-BR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0" dirty="0" smtClean="0"/>
                        <a:t>52,61</a:t>
                      </a:r>
                      <a:endParaRPr lang="pt-BR" sz="1400" b="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0" dirty="0" smtClean="0"/>
                        <a:t>52,61</a:t>
                      </a:r>
                      <a:endParaRPr lang="pt-BR" sz="1400" b="0" dirty="0"/>
                    </a:p>
                  </a:txBody>
                  <a:tcPr marT="34290" marB="34290"/>
                </a:tc>
              </a:tr>
              <a:tr h="278130"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10</a:t>
                      </a:r>
                      <a:endParaRPr lang="pt-BR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3.000</a:t>
                      </a:r>
                      <a:endParaRPr lang="pt-BR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 smtClean="0"/>
                        <a:t>200,00</a:t>
                      </a:r>
                      <a:endParaRPr lang="pt-BR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 smtClean="0"/>
                        <a:t>260.000,00</a:t>
                      </a:r>
                      <a:endParaRPr lang="pt-BR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0" dirty="0" smtClean="0"/>
                        <a:t>22,80</a:t>
                      </a:r>
                      <a:endParaRPr lang="pt-BR" sz="1400" b="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0" dirty="0" smtClean="0"/>
                        <a:t>75,41</a:t>
                      </a:r>
                      <a:endParaRPr lang="pt-BR" sz="1400" b="0" dirty="0"/>
                    </a:p>
                  </a:txBody>
                  <a:tcPr marT="34290" marB="34290"/>
                </a:tc>
              </a:tr>
              <a:tr h="278130"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2</a:t>
                      </a:r>
                      <a:endParaRPr lang="pt-BR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2.500</a:t>
                      </a:r>
                      <a:endParaRPr lang="pt-BR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 smtClean="0"/>
                        <a:t>50,00</a:t>
                      </a:r>
                      <a:endParaRPr lang="pt-BR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 smtClean="0"/>
                        <a:t>150.000,00</a:t>
                      </a:r>
                      <a:endParaRPr lang="pt-BR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0" dirty="0" smtClean="0"/>
                        <a:t>13,15</a:t>
                      </a:r>
                      <a:endParaRPr lang="pt-BR" sz="1400" b="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0" dirty="0" smtClean="0"/>
                        <a:t>88,56</a:t>
                      </a:r>
                      <a:endParaRPr lang="pt-BR" sz="1400" b="0" dirty="0"/>
                    </a:p>
                  </a:txBody>
                  <a:tcPr marT="34290" marB="34290"/>
                </a:tc>
              </a:tr>
              <a:tr h="278130"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6</a:t>
                      </a:r>
                      <a:endParaRPr lang="pt-BR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900</a:t>
                      </a:r>
                      <a:endParaRPr lang="pt-BR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 smtClean="0"/>
                        <a:t>8,50</a:t>
                      </a:r>
                      <a:endParaRPr lang="pt-BR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 smtClean="0"/>
                        <a:t>38.250,00</a:t>
                      </a:r>
                      <a:endParaRPr lang="pt-BR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0" dirty="0" smtClean="0"/>
                        <a:t>3,35</a:t>
                      </a:r>
                      <a:endParaRPr lang="pt-BR" sz="1400" b="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0" dirty="0" smtClean="0"/>
                        <a:t>91,91</a:t>
                      </a:r>
                      <a:endParaRPr lang="pt-BR" sz="1400" b="0" dirty="0"/>
                    </a:p>
                  </a:txBody>
                  <a:tcPr marT="34290" marB="34290"/>
                </a:tc>
              </a:tr>
              <a:tr h="278130"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5</a:t>
                      </a:r>
                      <a:endParaRPr lang="pt-BR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5.000</a:t>
                      </a:r>
                      <a:endParaRPr lang="pt-BR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 smtClean="0"/>
                        <a:t>5,00</a:t>
                      </a:r>
                      <a:endParaRPr lang="pt-BR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 smtClean="0"/>
                        <a:t>25.000,00</a:t>
                      </a:r>
                      <a:endParaRPr lang="pt-BR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0" dirty="0" smtClean="0"/>
                        <a:t>2,19</a:t>
                      </a:r>
                      <a:endParaRPr lang="pt-BR" sz="1400" b="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0" dirty="0" smtClean="0"/>
                        <a:t>94,10</a:t>
                      </a:r>
                      <a:endParaRPr lang="pt-BR" sz="1400" b="0" dirty="0"/>
                    </a:p>
                  </a:txBody>
                  <a:tcPr marT="34290" marB="34290"/>
                </a:tc>
              </a:tr>
              <a:tr h="278130"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1</a:t>
                      </a:r>
                      <a:endParaRPr lang="pt-BR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4.500</a:t>
                      </a:r>
                      <a:endParaRPr lang="pt-BR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 smtClean="0"/>
                        <a:t>20,00</a:t>
                      </a:r>
                      <a:endParaRPr lang="pt-BR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 smtClean="0"/>
                        <a:t>20.000,00</a:t>
                      </a:r>
                      <a:endParaRPr lang="pt-BR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0" dirty="0" smtClean="0"/>
                        <a:t>1,75</a:t>
                      </a:r>
                      <a:endParaRPr lang="pt-BR" sz="1400" b="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0" dirty="0" smtClean="0"/>
                        <a:t>95,85</a:t>
                      </a:r>
                      <a:endParaRPr lang="pt-BR" sz="1400" b="0" dirty="0"/>
                    </a:p>
                  </a:txBody>
                  <a:tcPr marT="34290" marB="34290"/>
                </a:tc>
              </a:tr>
              <a:tr h="278130"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7</a:t>
                      </a:r>
                      <a:endParaRPr lang="pt-BR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8.000</a:t>
                      </a:r>
                      <a:endParaRPr lang="pt-BR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 smtClean="0"/>
                        <a:t>2,50</a:t>
                      </a:r>
                      <a:endParaRPr lang="pt-BR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 smtClean="0"/>
                        <a:t>20.000,00</a:t>
                      </a:r>
                      <a:endParaRPr lang="pt-BR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0" dirty="0" smtClean="0"/>
                        <a:t>1,75</a:t>
                      </a:r>
                      <a:endParaRPr lang="pt-BR" sz="1400" b="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0" dirty="0" smtClean="0"/>
                        <a:t>97,60</a:t>
                      </a:r>
                      <a:endParaRPr lang="pt-BR" sz="1400" b="0" dirty="0"/>
                    </a:p>
                  </a:txBody>
                  <a:tcPr marT="34290" marB="34290"/>
                </a:tc>
              </a:tr>
              <a:tr h="278130"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9</a:t>
                      </a:r>
                      <a:endParaRPr lang="pt-BR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1.200</a:t>
                      </a:r>
                      <a:endParaRPr lang="pt-BR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 smtClean="0"/>
                        <a:t>8,00</a:t>
                      </a:r>
                      <a:endParaRPr lang="pt-BR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 smtClean="0"/>
                        <a:t>10.816,00</a:t>
                      </a:r>
                      <a:endParaRPr lang="pt-BR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0" dirty="0" smtClean="0"/>
                        <a:t>0,95</a:t>
                      </a:r>
                      <a:endParaRPr lang="pt-BR" sz="1400" b="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0" dirty="0" smtClean="0"/>
                        <a:t>98,55</a:t>
                      </a:r>
                      <a:endParaRPr lang="pt-BR" sz="1400" b="0" dirty="0"/>
                    </a:p>
                  </a:txBody>
                  <a:tcPr marT="34290" marB="34290"/>
                </a:tc>
              </a:tr>
              <a:tr h="278130"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4</a:t>
                      </a:r>
                      <a:endParaRPr lang="pt-BR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1.352</a:t>
                      </a:r>
                      <a:endParaRPr lang="pt-BR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 smtClean="0"/>
                        <a:t>10,00</a:t>
                      </a:r>
                      <a:endParaRPr lang="pt-BR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 smtClean="0"/>
                        <a:t>9.000,00</a:t>
                      </a:r>
                      <a:endParaRPr lang="pt-BR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0" dirty="0" smtClean="0"/>
                        <a:t>0,79</a:t>
                      </a:r>
                      <a:endParaRPr lang="pt-BR" sz="1400" b="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0" dirty="0" smtClean="0"/>
                        <a:t>99,34</a:t>
                      </a:r>
                      <a:endParaRPr lang="pt-BR" sz="1400" b="0" dirty="0"/>
                    </a:p>
                  </a:txBody>
                  <a:tcPr marT="34290" marB="34290"/>
                </a:tc>
              </a:tr>
              <a:tr h="278130"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3</a:t>
                      </a:r>
                      <a:endParaRPr lang="pt-BR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1.300</a:t>
                      </a:r>
                      <a:endParaRPr lang="pt-BR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 smtClean="0"/>
                        <a:t>3,00</a:t>
                      </a:r>
                      <a:endParaRPr lang="pt-BR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 smtClean="0"/>
                        <a:t>7.500,00</a:t>
                      </a:r>
                      <a:endParaRPr lang="pt-BR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0" dirty="0" smtClean="0"/>
                        <a:t>0,66</a:t>
                      </a:r>
                      <a:endParaRPr lang="pt-BR" sz="1400" b="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0" dirty="0" smtClean="0"/>
                        <a:t>100,00</a:t>
                      </a:r>
                      <a:endParaRPr lang="pt-BR" sz="1400" b="0" dirty="0"/>
                    </a:p>
                  </a:txBody>
                  <a:tcPr marT="34290" marB="34290"/>
                </a:tc>
              </a:tr>
              <a:tr h="278130">
                <a:tc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r"/>
                      <a:endParaRPr lang="pt-BR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 smtClean="0"/>
                        <a:t>1.140.566,00</a:t>
                      </a:r>
                      <a:endParaRPr lang="pt-BR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0" dirty="0" smtClean="0"/>
                        <a:t>100</a:t>
                      </a:r>
                      <a:endParaRPr lang="pt-BR" sz="1400" b="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pt-BR" sz="1400" b="0" dirty="0"/>
                    </a:p>
                  </a:txBody>
                  <a:tcPr marT="34290" marB="3429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55205955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Quais estão em cada categoria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723528"/>
          </a:xfrm>
        </p:spPr>
        <p:txBody>
          <a:bodyPr>
            <a:normAutofit fontScale="77500" lnSpcReduction="20000"/>
          </a:bodyPr>
          <a:lstStyle/>
          <a:p>
            <a:r>
              <a:rPr lang="pt-BR" dirty="0" smtClean="0"/>
              <a:t>Como sugestão, usar proporção de Pareto, conhecida como 80-20</a:t>
            </a:r>
            <a:endParaRPr lang="pt-BR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0230128"/>
              </p:ext>
            </p:extLst>
          </p:nvPr>
        </p:nvGraphicFramePr>
        <p:xfrm>
          <a:off x="107504" y="2431338"/>
          <a:ext cx="4248472" cy="1127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24236"/>
                <a:gridCol w="2124236"/>
              </a:tblGrid>
              <a:tr h="278130"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Categoria</a:t>
                      </a:r>
                      <a:endParaRPr lang="pt-BR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Representatividade</a:t>
                      </a:r>
                      <a:endParaRPr lang="pt-BR" sz="1400" dirty="0"/>
                    </a:p>
                  </a:txBody>
                  <a:tcPr marT="34290" marB="34290"/>
                </a:tc>
              </a:tr>
              <a:tr h="278130"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A</a:t>
                      </a:r>
                      <a:endParaRPr lang="pt-BR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80%</a:t>
                      </a:r>
                      <a:endParaRPr lang="pt-BR" sz="1400" dirty="0"/>
                    </a:p>
                  </a:txBody>
                  <a:tcPr marT="34290" marB="34290"/>
                </a:tc>
              </a:tr>
              <a:tr h="278130"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B</a:t>
                      </a:r>
                      <a:endParaRPr lang="pt-BR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15%</a:t>
                      </a:r>
                      <a:endParaRPr lang="pt-BR" sz="1400" dirty="0"/>
                    </a:p>
                  </a:txBody>
                  <a:tcPr marT="34290" marB="34290"/>
                </a:tc>
              </a:tr>
              <a:tr h="278130"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C</a:t>
                      </a:r>
                      <a:endParaRPr lang="pt-BR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5%</a:t>
                      </a:r>
                      <a:endParaRPr lang="pt-BR" sz="1400" dirty="0"/>
                    </a:p>
                  </a:txBody>
                  <a:tcPr marT="34290" marB="34290"/>
                </a:tc>
              </a:tr>
            </a:tbl>
          </a:graphicData>
        </a:graphic>
      </p:graphicFrame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7385634"/>
              </p:ext>
            </p:extLst>
          </p:nvPr>
        </p:nvGraphicFramePr>
        <p:xfrm>
          <a:off x="4499992" y="2431338"/>
          <a:ext cx="4248472" cy="1127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24236"/>
                <a:gridCol w="2124236"/>
              </a:tblGrid>
              <a:tr h="278130"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Categoria</a:t>
                      </a:r>
                      <a:endParaRPr lang="pt-BR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Representatividade</a:t>
                      </a:r>
                      <a:endParaRPr lang="pt-BR" sz="1400" dirty="0"/>
                    </a:p>
                  </a:txBody>
                  <a:tcPr marT="34290" marB="34290"/>
                </a:tc>
              </a:tr>
              <a:tr h="278130"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A</a:t>
                      </a:r>
                      <a:endParaRPr lang="pt-BR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80%</a:t>
                      </a:r>
                      <a:endParaRPr lang="pt-BR" sz="1400" dirty="0"/>
                    </a:p>
                  </a:txBody>
                  <a:tcPr marT="34290" marB="34290"/>
                </a:tc>
              </a:tr>
              <a:tr h="278130"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B</a:t>
                      </a:r>
                      <a:endParaRPr lang="pt-BR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10%</a:t>
                      </a:r>
                      <a:endParaRPr lang="pt-BR" sz="1400" dirty="0"/>
                    </a:p>
                  </a:txBody>
                  <a:tcPr marT="34290" marB="34290"/>
                </a:tc>
              </a:tr>
              <a:tr h="278130"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C</a:t>
                      </a:r>
                      <a:endParaRPr lang="pt-BR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10%</a:t>
                      </a:r>
                      <a:endParaRPr lang="pt-BR" sz="1400" dirty="0"/>
                    </a:p>
                  </a:txBody>
                  <a:tcPr marT="34290" marB="34290"/>
                </a:tc>
              </a:tr>
            </a:tbl>
          </a:graphicData>
        </a:graphic>
      </p:graphicFrame>
      <p:sp>
        <p:nvSpPr>
          <p:cNvPr id="6" name="CaixaDeTexto 5"/>
          <p:cNvSpPr txBox="1"/>
          <p:nvPr/>
        </p:nvSpPr>
        <p:spPr>
          <a:xfrm>
            <a:off x="3707905" y="2031690"/>
            <a:ext cx="14620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u="sng" dirty="0" smtClean="0"/>
              <a:t>Sugestões</a:t>
            </a:r>
            <a:endParaRPr lang="pt-BR" sz="2400" b="1" u="sng" dirty="0"/>
          </a:p>
        </p:txBody>
      </p:sp>
      <p:sp>
        <p:nvSpPr>
          <p:cNvPr id="7" name="Espaço Reservado para Rodapé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Diego Fernandes Emiliano Silva diegofernandes.weebly.com</a:t>
            </a:r>
            <a:endParaRPr lang="pt-BR"/>
          </a:p>
        </p:txBody>
      </p:sp>
      <p:sp>
        <p:nvSpPr>
          <p:cNvPr id="8" name="Espaço Reservado para Número de Slid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9E5F4-051C-446F-B4E6-8E9FA7A46A7A}" type="slidenum">
              <a:rPr lang="pt-BR" smtClean="0"/>
              <a:t>49</a:t>
            </a:fld>
            <a:endParaRPr lang="pt-BR"/>
          </a:p>
        </p:txBody>
      </p:sp>
      <p:sp>
        <p:nvSpPr>
          <p:cNvPr id="9" name="Espaço Reservado para Data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3 | Gestão de recursos financeiros, disponibilidades e estoques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242400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3200" b="1" dirty="0" smtClean="0"/>
              <a:t>Ciclo operacional e </a:t>
            </a:r>
            <a:br>
              <a:rPr lang="pt-BR" sz="3200" b="1" dirty="0" smtClean="0"/>
            </a:br>
            <a:r>
              <a:rPr lang="pt-BR" sz="3200" b="1" dirty="0" smtClean="0"/>
              <a:t>ciclo de conversão de caixa</a:t>
            </a:r>
            <a:endParaRPr lang="pt-BR" sz="32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902228"/>
            <a:ext cx="8229600" cy="831540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pt-BR" dirty="0" smtClean="0"/>
              <a:t>CO = Ciclo operacional</a:t>
            </a:r>
          </a:p>
          <a:p>
            <a:pPr marL="0" indent="0">
              <a:buNone/>
            </a:pPr>
            <a:r>
              <a:rPr lang="pt-BR" dirty="0" smtClean="0"/>
              <a:t>PME = Prazo médio de estocagem</a:t>
            </a:r>
          </a:p>
          <a:p>
            <a:pPr marL="0" indent="0">
              <a:buNone/>
            </a:pPr>
            <a:r>
              <a:rPr lang="pt-BR" dirty="0" smtClean="0"/>
              <a:t>PMR = Prazo médio de recebimento</a:t>
            </a:r>
          </a:p>
          <a:p>
            <a:pPr marL="0" indent="0">
              <a:buNone/>
            </a:pPr>
            <a:endParaRPr lang="pt-B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aixaDeTexto 3"/>
              <p:cNvSpPr txBox="1"/>
              <p:nvPr/>
            </p:nvSpPr>
            <p:spPr>
              <a:xfrm>
                <a:off x="1187624" y="1329612"/>
                <a:ext cx="6840760" cy="461665"/>
              </a:xfrm>
              <a:prstGeom prst="rect">
                <a:avLst/>
              </a:prstGeom>
              <a:solidFill>
                <a:srgbClr val="FFFF00"/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400" b="1" i="1" smtClean="0">
                          <a:latin typeface="Cambria Math"/>
                        </a:rPr>
                        <m:t>𝑪𝑶</m:t>
                      </m:r>
                      <m:r>
                        <a:rPr lang="pt-BR" sz="2400" b="1" i="1" smtClean="0">
                          <a:latin typeface="Cambria Math"/>
                        </a:rPr>
                        <m:t>=</m:t>
                      </m:r>
                      <m:r>
                        <a:rPr lang="pt-BR" sz="2400" b="1" i="1" smtClean="0">
                          <a:latin typeface="Cambria Math"/>
                        </a:rPr>
                        <m:t>𝑷𝑴𝑬</m:t>
                      </m:r>
                      <m:r>
                        <a:rPr lang="pt-BR" sz="2400" b="1" i="1" smtClean="0">
                          <a:latin typeface="Cambria Math"/>
                        </a:rPr>
                        <m:t>+</m:t>
                      </m:r>
                      <m:r>
                        <a:rPr lang="pt-BR" sz="2400" b="1" i="1" smtClean="0">
                          <a:latin typeface="Cambria Math"/>
                        </a:rPr>
                        <m:t>𝑷𝑴𝑹</m:t>
                      </m:r>
                    </m:oMath>
                  </m:oMathPara>
                </a14:m>
                <a:endParaRPr lang="pt-BR" sz="2400" b="1" dirty="0"/>
              </a:p>
            </p:txBody>
          </p:sp>
        </mc:Choice>
        <mc:Fallback xmlns="">
          <p:sp>
            <p:nvSpPr>
              <p:cNvPr id="4" name="CaixaDeTexto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87624" y="1772816"/>
                <a:ext cx="6840760" cy="461665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CaixaDeTexto 4"/>
              <p:cNvSpPr txBox="1"/>
              <p:nvPr/>
            </p:nvSpPr>
            <p:spPr>
              <a:xfrm>
                <a:off x="1187624" y="2841780"/>
                <a:ext cx="6840760" cy="461665"/>
              </a:xfrm>
              <a:prstGeom prst="rect">
                <a:avLst/>
              </a:prstGeom>
              <a:solidFill>
                <a:srgbClr val="FFFF00"/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400" b="1" i="1" smtClean="0">
                          <a:latin typeface="Cambria Math"/>
                        </a:rPr>
                        <m:t>𝑪𝑪𝑪</m:t>
                      </m:r>
                      <m:r>
                        <a:rPr lang="pt-BR" sz="2400" b="1" i="1" smtClean="0">
                          <a:latin typeface="Cambria Math"/>
                        </a:rPr>
                        <m:t>=</m:t>
                      </m:r>
                      <m:r>
                        <a:rPr lang="pt-BR" sz="2400" b="1" i="1" smtClean="0">
                          <a:latin typeface="Cambria Math"/>
                        </a:rPr>
                        <m:t>𝑪𝑶</m:t>
                      </m:r>
                      <m:r>
                        <a:rPr lang="pt-BR" sz="2400" b="1" i="1" smtClean="0">
                          <a:latin typeface="Cambria Math"/>
                        </a:rPr>
                        <m:t>−</m:t>
                      </m:r>
                      <m:r>
                        <a:rPr lang="pt-BR" sz="2400" b="1" i="1" smtClean="0">
                          <a:latin typeface="Cambria Math"/>
                        </a:rPr>
                        <m:t>𝑷𝑴𝑷</m:t>
                      </m:r>
                    </m:oMath>
                  </m:oMathPara>
                </a14:m>
                <a:endParaRPr lang="pt-BR" sz="2400" b="1" dirty="0"/>
              </a:p>
            </p:txBody>
          </p:sp>
        </mc:Choice>
        <mc:Fallback xmlns="">
          <p:sp>
            <p:nvSpPr>
              <p:cNvPr id="5" name="CaixaDeTexto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87624" y="3789040"/>
                <a:ext cx="6840760" cy="461665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Espaço Reservado para Conteúdo 2"/>
          <p:cNvSpPr txBox="1">
            <a:spLocks/>
          </p:cNvSpPr>
          <p:nvPr/>
        </p:nvSpPr>
        <p:spPr>
          <a:xfrm>
            <a:off x="467544" y="3522408"/>
            <a:ext cx="8229600" cy="831540"/>
          </a:xfrm>
          <a:prstGeom prst="rect">
            <a:avLst/>
          </a:prstGeom>
        </p:spPr>
        <p:txBody>
          <a:bodyPr vert="horz" lIns="91440" tIns="45720" rIns="91440" bIns="45720" rtlCol="0">
            <a:normAutofit fontScale="47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pt-BR" dirty="0" smtClean="0"/>
              <a:t>CCC = Ciclo de conversão de caixa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pt-BR" dirty="0" smtClean="0"/>
              <a:t>CO = Ciclo operacional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pt-BR" dirty="0" smtClean="0"/>
              <a:t>PMP = Prazo médio de pagamento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pt-B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CaixaDeTexto 6"/>
              <p:cNvSpPr txBox="1"/>
              <p:nvPr/>
            </p:nvSpPr>
            <p:spPr>
              <a:xfrm>
                <a:off x="1187624" y="4461960"/>
                <a:ext cx="6840760" cy="461665"/>
              </a:xfrm>
              <a:prstGeom prst="rect">
                <a:avLst/>
              </a:prstGeom>
              <a:solidFill>
                <a:srgbClr val="FFFF00"/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400" b="1" i="1" smtClean="0">
                          <a:latin typeface="Cambria Math"/>
                        </a:rPr>
                        <m:t>𝑪𝑪𝑪</m:t>
                      </m:r>
                      <m:r>
                        <a:rPr lang="pt-BR" sz="2400" b="1" i="1" smtClean="0">
                          <a:latin typeface="Cambria Math"/>
                        </a:rPr>
                        <m:t>=(</m:t>
                      </m:r>
                      <m:r>
                        <a:rPr lang="pt-BR" sz="2400" b="1" i="1" smtClean="0">
                          <a:latin typeface="Cambria Math"/>
                        </a:rPr>
                        <m:t>𝑷𝑴𝑬</m:t>
                      </m:r>
                      <m:r>
                        <a:rPr lang="pt-BR" sz="2400" b="1" i="1" smtClean="0">
                          <a:latin typeface="Cambria Math"/>
                        </a:rPr>
                        <m:t>+</m:t>
                      </m:r>
                      <m:r>
                        <a:rPr lang="pt-BR" sz="2400" b="1" i="1" smtClean="0">
                          <a:latin typeface="Cambria Math"/>
                        </a:rPr>
                        <m:t>𝑷𝑴𝑹</m:t>
                      </m:r>
                      <m:r>
                        <a:rPr lang="pt-BR" sz="2400" b="1" i="1" smtClean="0">
                          <a:latin typeface="Cambria Math"/>
                        </a:rPr>
                        <m:t>)−</m:t>
                      </m:r>
                      <m:r>
                        <a:rPr lang="pt-BR" sz="2400" b="1" i="1" smtClean="0">
                          <a:latin typeface="Cambria Math"/>
                        </a:rPr>
                        <m:t>𝑷𝑴𝑷</m:t>
                      </m:r>
                    </m:oMath>
                  </m:oMathPara>
                </a14:m>
                <a:endParaRPr lang="pt-BR" sz="2400" b="1" dirty="0"/>
              </a:p>
            </p:txBody>
          </p:sp>
        </mc:Choice>
        <mc:Fallback xmlns="">
          <p:sp>
            <p:nvSpPr>
              <p:cNvPr id="7" name="CaixaDeTexto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87624" y="5949280"/>
                <a:ext cx="6840760" cy="461665"/>
              </a:xfrm>
              <a:prstGeom prst="rect">
                <a:avLst/>
              </a:prstGeom>
              <a:blipFill rotWithShape="1">
                <a:blip r:embed="rId4"/>
                <a:stretch>
                  <a:fillRect b="-17105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9E5F4-051C-446F-B4E6-8E9FA7A46A7A}" type="slidenum">
              <a:rPr lang="pt-BR" smtClean="0"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75027363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Exemplo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005577"/>
            <a:ext cx="8229600" cy="486054"/>
          </a:xfrm>
        </p:spPr>
        <p:txBody>
          <a:bodyPr>
            <a:normAutofit fontScale="40000" lnSpcReduction="20000"/>
          </a:bodyPr>
          <a:lstStyle/>
          <a:p>
            <a:r>
              <a:rPr lang="pt-BR" dirty="0" smtClean="0"/>
              <a:t>Passo 3: categorizar estoque... No nosso exemplo usaremos (75%; 15% e 10%) ... </a:t>
            </a:r>
          </a:p>
          <a:p>
            <a:r>
              <a:rPr lang="pt-BR" dirty="0" smtClean="0"/>
              <a:t>Na tabela os valores foram aproximados, e os mesmos estão entre parênteses</a:t>
            </a:r>
            <a:endParaRPr lang="pt-BR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8668688"/>
              </p:ext>
            </p:extLst>
          </p:nvPr>
        </p:nvGraphicFramePr>
        <p:xfrm>
          <a:off x="107503" y="1545636"/>
          <a:ext cx="9000999" cy="340233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85857"/>
                <a:gridCol w="1285857"/>
                <a:gridCol w="1285857"/>
                <a:gridCol w="1285857"/>
                <a:gridCol w="1285857"/>
                <a:gridCol w="1285857"/>
                <a:gridCol w="1285857"/>
              </a:tblGrid>
              <a:tr h="342900">
                <a:tc>
                  <a:txBody>
                    <a:bodyPr/>
                    <a:lstStyle/>
                    <a:p>
                      <a:pPr algn="ctr"/>
                      <a:r>
                        <a:rPr lang="pt-BR" sz="900" b="1" dirty="0" smtClean="0"/>
                        <a:t>Cód. Item</a:t>
                      </a:r>
                      <a:endParaRPr lang="pt-BR" sz="900" b="1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900" b="1" dirty="0" err="1" smtClean="0"/>
                        <a:t>Qtdade</a:t>
                      </a:r>
                      <a:endParaRPr lang="pt-BR" sz="900" b="1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900" b="1" dirty="0" smtClean="0"/>
                        <a:t>Valor unitário ($)</a:t>
                      </a:r>
                      <a:endParaRPr lang="pt-BR" sz="900" b="1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900" b="1" dirty="0" smtClean="0"/>
                        <a:t>Investimento em estoque ($)</a:t>
                      </a:r>
                      <a:endParaRPr lang="pt-BR" sz="900" b="1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900" b="1" dirty="0" smtClean="0"/>
                        <a:t>% do investimento</a:t>
                      </a:r>
                      <a:endParaRPr lang="pt-BR" sz="900" b="1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900" b="1" dirty="0" smtClean="0"/>
                        <a:t>% acumulado</a:t>
                      </a:r>
                      <a:endParaRPr lang="pt-BR" sz="900" b="1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900" b="1" dirty="0" smtClean="0"/>
                        <a:t>categoria</a:t>
                      </a:r>
                      <a:endParaRPr lang="pt-BR" sz="900" b="1" dirty="0"/>
                    </a:p>
                  </a:txBody>
                  <a:tcPr marT="34290" marB="34290"/>
                </a:tc>
              </a:tr>
              <a:tr h="278130"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8</a:t>
                      </a:r>
                      <a:endParaRPr lang="pt-BR" sz="12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1.200</a:t>
                      </a:r>
                      <a:endParaRPr lang="pt-BR" sz="12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dirty="0" smtClean="0"/>
                        <a:t>500,00</a:t>
                      </a:r>
                      <a:endParaRPr lang="pt-BR" sz="12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dirty="0" smtClean="0"/>
                        <a:t>600.000,00</a:t>
                      </a:r>
                      <a:endParaRPr lang="pt-BR" sz="12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0" dirty="0" smtClean="0"/>
                        <a:t>52,61</a:t>
                      </a:r>
                      <a:endParaRPr lang="pt-BR" sz="1200" b="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0" dirty="0" smtClean="0"/>
                        <a:t>52,61</a:t>
                      </a:r>
                      <a:endParaRPr lang="pt-BR" sz="1200" b="0" dirty="0"/>
                    </a:p>
                  </a:txBody>
                  <a:tcPr marT="34290" marB="34290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pt-BR" sz="1200" b="0" dirty="0" smtClean="0"/>
                        <a:t>A</a:t>
                      </a:r>
                    </a:p>
                    <a:p>
                      <a:pPr algn="ctr"/>
                      <a:r>
                        <a:rPr lang="pt-BR" sz="1200" b="0" dirty="0" smtClean="0"/>
                        <a:t>(75,41)</a:t>
                      </a:r>
                      <a:endParaRPr lang="pt-BR" sz="1200" b="0" dirty="0"/>
                    </a:p>
                  </a:txBody>
                  <a:tcPr marT="34290" marB="34290" anchor="ctr"/>
                </a:tc>
              </a:tr>
              <a:tr h="278130"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10</a:t>
                      </a:r>
                      <a:endParaRPr lang="pt-BR" sz="12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3.000</a:t>
                      </a:r>
                      <a:endParaRPr lang="pt-BR" sz="12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dirty="0" smtClean="0"/>
                        <a:t>200,00</a:t>
                      </a:r>
                      <a:endParaRPr lang="pt-BR" sz="12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dirty="0" smtClean="0"/>
                        <a:t>260.000,00</a:t>
                      </a:r>
                      <a:endParaRPr lang="pt-BR" sz="12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0" dirty="0" smtClean="0"/>
                        <a:t>22,80</a:t>
                      </a:r>
                      <a:endParaRPr lang="pt-BR" sz="1200" b="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0" dirty="0" smtClean="0"/>
                        <a:t>75,41</a:t>
                      </a:r>
                      <a:endParaRPr lang="pt-BR" sz="1200" b="0" dirty="0"/>
                    </a:p>
                  </a:txBody>
                  <a:tcPr marT="34290" marB="34290"/>
                </a:tc>
                <a:tc vMerge="1">
                  <a:txBody>
                    <a:bodyPr/>
                    <a:lstStyle/>
                    <a:p>
                      <a:pPr algn="ctr"/>
                      <a:endParaRPr lang="pt-BR" sz="1600" b="0" dirty="0"/>
                    </a:p>
                  </a:txBody>
                  <a:tcPr/>
                </a:tc>
              </a:tr>
              <a:tr h="278130"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2</a:t>
                      </a:r>
                      <a:endParaRPr lang="pt-BR" sz="12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2.500</a:t>
                      </a:r>
                      <a:endParaRPr lang="pt-BR" sz="12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dirty="0" smtClean="0"/>
                        <a:t>50,00</a:t>
                      </a:r>
                      <a:endParaRPr lang="pt-BR" sz="12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dirty="0" smtClean="0"/>
                        <a:t>150.000,00</a:t>
                      </a:r>
                      <a:endParaRPr lang="pt-BR" sz="12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0" dirty="0" smtClean="0"/>
                        <a:t>13,15</a:t>
                      </a:r>
                      <a:endParaRPr lang="pt-BR" sz="1200" b="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0" dirty="0" smtClean="0"/>
                        <a:t>88,56</a:t>
                      </a:r>
                      <a:endParaRPr lang="pt-BR" sz="1200" b="0" dirty="0"/>
                    </a:p>
                  </a:txBody>
                  <a:tcPr marT="34290" marB="34290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pt-BR" sz="1200" b="0" dirty="0" smtClean="0"/>
                        <a:t>B</a:t>
                      </a:r>
                    </a:p>
                    <a:p>
                      <a:pPr algn="ctr"/>
                      <a:r>
                        <a:rPr lang="pt-BR" sz="1200" b="0" dirty="0" smtClean="0"/>
                        <a:t>(16,50)</a:t>
                      </a:r>
                      <a:endParaRPr lang="pt-BR" sz="1200" b="0" dirty="0"/>
                    </a:p>
                  </a:txBody>
                  <a:tcPr marT="34290" marB="34290" anchor="ctr"/>
                </a:tc>
              </a:tr>
              <a:tr h="278130"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6</a:t>
                      </a:r>
                      <a:endParaRPr lang="pt-BR" sz="12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900</a:t>
                      </a:r>
                      <a:endParaRPr lang="pt-BR" sz="12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dirty="0" smtClean="0"/>
                        <a:t>8,50</a:t>
                      </a:r>
                      <a:endParaRPr lang="pt-BR" sz="12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dirty="0" smtClean="0"/>
                        <a:t>38.250,00</a:t>
                      </a:r>
                      <a:endParaRPr lang="pt-BR" sz="12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0" dirty="0" smtClean="0"/>
                        <a:t>3,35</a:t>
                      </a:r>
                      <a:endParaRPr lang="pt-BR" sz="1200" b="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0" dirty="0" smtClean="0"/>
                        <a:t>91,91</a:t>
                      </a:r>
                      <a:endParaRPr lang="pt-BR" sz="1200" b="0" dirty="0"/>
                    </a:p>
                  </a:txBody>
                  <a:tcPr marT="34290" marB="34290"/>
                </a:tc>
                <a:tc vMerge="1">
                  <a:txBody>
                    <a:bodyPr/>
                    <a:lstStyle/>
                    <a:p>
                      <a:pPr algn="ctr"/>
                      <a:endParaRPr lang="pt-BR" sz="1600" b="0" dirty="0"/>
                    </a:p>
                  </a:txBody>
                  <a:tcPr anchor="ctr"/>
                </a:tc>
              </a:tr>
              <a:tr h="278130"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5</a:t>
                      </a:r>
                      <a:endParaRPr lang="pt-BR" sz="12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5.000</a:t>
                      </a:r>
                      <a:endParaRPr lang="pt-BR" sz="12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dirty="0" smtClean="0"/>
                        <a:t>5,00</a:t>
                      </a:r>
                      <a:endParaRPr lang="pt-BR" sz="12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dirty="0" smtClean="0"/>
                        <a:t>25.000,00</a:t>
                      </a:r>
                      <a:endParaRPr lang="pt-BR" sz="12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0" dirty="0" smtClean="0"/>
                        <a:t>2,19</a:t>
                      </a:r>
                      <a:endParaRPr lang="pt-BR" sz="1200" b="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0" dirty="0" smtClean="0"/>
                        <a:t>94,10</a:t>
                      </a:r>
                      <a:endParaRPr lang="pt-BR" sz="1200" b="0" dirty="0"/>
                    </a:p>
                  </a:txBody>
                  <a:tcPr marT="34290" marB="34290"/>
                </a:tc>
                <a:tc rowSpan="7">
                  <a:txBody>
                    <a:bodyPr/>
                    <a:lstStyle/>
                    <a:p>
                      <a:pPr algn="ctr"/>
                      <a:r>
                        <a:rPr lang="pt-BR" sz="1200" b="0" dirty="0" smtClean="0"/>
                        <a:t>C</a:t>
                      </a:r>
                    </a:p>
                    <a:p>
                      <a:pPr algn="ctr"/>
                      <a:r>
                        <a:rPr lang="pt-BR" sz="1200" b="0" dirty="0" smtClean="0"/>
                        <a:t>(8,09)</a:t>
                      </a:r>
                      <a:endParaRPr lang="pt-BR" sz="1200" b="0" dirty="0"/>
                    </a:p>
                  </a:txBody>
                  <a:tcPr marT="34290" marB="34290" anchor="ctr"/>
                </a:tc>
              </a:tr>
              <a:tr h="278130"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1</a:t>
                      </a:r>
                      <a:endParaRPr lang="pt-BR" sz="12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4.500</a:t>
                      </a:r>
                      <a:endParaRPr lang="pt-BR" sz="12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dirty="0" smtClean="0"/>
                        <a:t>20,00</a:t>
                      </a:r>
                      <a:endParaRPr lang="pt-BR" sz="12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dirty="0" smtClean="0"/>
                        <a:t>20.000,00</a:t>
                      </a:r>
                      <a:endParaRPr lang="pt-BR" sz="12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0" dirty="0" smtClean="0"/>
                        <a:t>1,75</a:t>
                      </a:r>
                      <a:endParaRPr lang="pt-BR" sz="1200" b="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0" dirty="0" smtClean="0"/>
                        <a:t>95,85</a:t>
                      </a:r>
                      <a:endParaRPr lang="pt-BR" sz="1200" b="0" dirty="0"/>
                    </a:p>
                  </a:txBody>
                  <a:tcPr marT="34290" marB="34290"/>
                </a:tc>
                <a:tc vMerge="1">
                  <a:txBody>
                    <a:bodyPr/>
                    <a:lstStyle/>
                    <a:p>
                      <a:pPr algn="ctr"/>
                      <a:endParaRPr lang="pt-BR" sz="1600" b="0" dirty="0"/>
                    </a:p>
                  </a:txBody>
                  <a:tcPr anchor="ctr"/>
                </a:tc>
              </a:tr>
              <a:tr h="278130"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7</a:t>
                      </a:r>
                      <a:endParaRPr lang="pt-BR" sz="12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8.000</a:t>
                      </a:r>
                      <a:endParaRPr lang="pt-BR" sz="12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dirty="0" smtClean="0"/>
                        <a:t>2,50</a:t>
                      </a:r>
                      <a:endParaRPr lang="pt-BR" sz="12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dirty="0" smtClean="0"/>
                        <a:t>20.000,00</a:t>
                      </a:r>
                      <a:endParaRPr lang="pt-BR" sz="12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0" dirty="0" smtClean="0"/>
                        <a:t>1,75</a:t>
                      </a:r>
                      <a:endParaRPr lang="pt-BR" sz="1200" b="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0" dirty="0" smtClean="0"/>
                        <a:t>97,60</a:t>
                      </a:r>
                      <a:endParaRPr lang="pt-BR" sz="1200" b="0" dirty="0"/>
                    </a:p>
                  </a:txBody>
                  <a:tcPr marT="34290" marB="34290"/>
                </a:tc>
                <a:tc vMerge="1">
                  <a:txBody>
                    <a:bodyPr/>
                    <a:lstStyle/>
                    <a:p>
                      <a:pPr algn="ctr"/>
                      <a:endParaRPr lang="pt-BR" sz="1600" b="0" dirty="0"/>
                    </a:p>
                  </a:txBody>
                  <a:tcPr anchor="ctr"/>
                </a:tc>
              </a:tr>
              <a:tr h="278130"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9</a:t>
                      </a:r>
                      <a:endParaRPr lang="pt-BR" sz="12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1.200</a:t>
                      </a:r>
                      <a:endParaRPr lang="pt-BR" sz="12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dirty="0" smtClean="0"/>
                        <a:t>8,00</a:t>
                      </a:r>
                      <a:endParaRPr lang="pt-BR" sz="12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dirty="0" smtClean="0"/>
                        <a:t>10.816,00</a:t>
                      </a:r>
                      <a:endParaRPr lang="pt-BR" sz="12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0" dirty="0" smtClean="0"/>
                        <a:t>0,95</a:t>
                      </a:r>
                      <a:endParaRPr lang="pt-BR" sz="1200" b="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0" dirty="0" smtClean="0"/>
                        <a:t>98,55</a:t>
                      </a:r>
                      <a:endParaRPr lang="pt-BR" sz="1200" b="0" dirty="0"/>
                    </a:p>
                  </a:txBody>
                  <a:tcPr marT="34290" marB="34290"/>
                </a:tc>
                <a:tc vMerge="1">
                  <a:txBody>
                    <a:bodyPr/>
                    <a:lstStyle/>
                    <a:p>
                      <a:pPr algn="ctr"/>
                      <a:endParaRPr lang="pt-BR" sz="1600" b="0" dirty="0"/>
                    </a:p>
                  </a:txBody>
                  <a:tcPr anchor="ctr"/>
                </a:tc>
              </a:tr>
              <a:tr h="278130"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4</a:t>
                      </a:r>
                      <a:endParaRPr lang="pt-BR" sz="12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1.352</a:t>
                      </a:r>
                      <a:endParaRPr lang="pt-BR" sz="12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dirty="0" smtClean="0"/>
                        <a:t>10,00</a:t>
                      </a:r>
                      <a:endParaRPr lang="pt-BR" sz="12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dirty="0" smtClean="0"/>
                        <a:t>9.000,00</a:t>
                      </a:r>
                      <a:endParaRPr lang="pt-BR" sz="12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0" dirty="0" smtClean="0"/>
                        <a:t>0,79</a:t>
                      </a:r>
                      <a:endParaRPr lang="pt-BR" sz="1200" b="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0" dirty="0" smtClean="0"/>
                        <a:t>99,34</a:t>
                      </a:r>
                      <a:endParaRPr lang="pt-BR" sz="1200" b="0" dirty="0"/>
                    </a:p>
                  </a:txBody>
                  <a:tcPr marT="34290" marB="34290"/>
                </a:tc>
                <a:tc vMerge="1">
                  <a:txBody>
                    <a:bodyPr/>
                    <a:lstStyle/>
                    <a:p>
                      <a:pPr algn="ctr"/>
                      <a:endParaRPr lang="pt-BR" sz="1600" b="0" dirty="0"/>
                    </a:p>
                  </a:txBody>
                  <a:tcPr anchor="ctr"/>
                </a:tc>
              </a:tr>
              <a:tr h="278130"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3</a:t>
                      </a:r>
                      <a:endParaRPr lang="pt-BR" sz="12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1.300</a:t>
                      </a:r>
                      <a:endParaRPr lang="pt-BR" sz="12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dirty="0" smtClean="0"/>
                        <a:t>3,00</a:t>
                      </a:r>
                      <a:endParaRPr lang="pt-BR" sz="12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dirty="0" smtClean="0"/>
                        <a:t>7.500,00</a:t>
                      </a:r>
                      <a:endParaRPr lang="pt-BR" sz="12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0" dirty="0" smtClean="0"/>
                        <a:t>0,66</a:t>
                      </a:r>
                      <a:endParaRPr lang="pt-BR" sz="1200" b="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0" dirty="0" smtClean="0"/>
                        <a:t>100,00</a:t>
                      </a:r>
                      <a:endParaRPr lang="pt-BR" sz="1200" b="0" dirty="0"/>
                    </a:p>
                  </a:txBody>
                  <a:tcPr marT="34290" marB="34290"/>
                </a:tc>
                <a:tc vMerge="1">
                  <a:txBody>
                    <a:bodyPr/>
                    <a:lstStyle/>
                    <a:p>
                      <a:pPr algn="ctr"/>
                      <a:endParaRPr lang="pt-BR" sz="1600" b="0" dirty="0"/>
                    </a:p>
                  </a:txBody>
                  <a:tcPr anchor="ctr"/>
                </a:tc>
              </a:tr>
              <a:tr h="278130"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r"/>
                      <a:endParaRPr lang="pt-BR" sz="12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dirty="0" smtClean="0"/>
                        <a:t>1.140.566,00</a:t>
                      </a:r>
                      <a:endParaRPr lang="pt-BR" sz="12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0" dirty="0" smtClean="0"/>
                        <a:t>100</a:t>
                      </a:r>
                      <a:endParaRPr lang="pt-BR" sz="1200" b="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pt-BR" sz="1200" b="0" dirty="0"/>
                    </a:p>
                  </a:txBody>
                  <a:tcPr marT="34290" marB="34290"/>
                </a:tc>
                <a:tc vMerge="1">
                  <a:txBody>
                    <a:bodyPr/>
                    <a:lstStyle/>
                    <a:p>
                      <a:pPr algn="ctr"/>
                      <a:endParaRPr lang="pt-BR" sz="1600" b="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60397108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Exemplo – visão gráfica</a:t>
            </a:r>
            <a:endParaRPr lang="pt-BR" b="1" dirty="0"/>
          </a:p>
        </p:txBody>
      </p:sp>
      <p:pic>
        <p:nvPicPr>
          <p:cNvPr id="205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307410"/>
            <a:ext cx="6912768" cy="31150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Conector reto 5"/>
          <p:cNvCxnSpPr/>
          <p:nvPr/>
        </p:nvCxnSpPr>
        <p:spPr>
          <a:xfrm flipV="1">
            <a:off x="2555776" y="2571750"/>
            <a:ext cx="0" cy="113412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ector reto 9"/>
          <p:cNvCxnSpPr/>
          <p:nvPr/>
        </p:nvCxnSpPr>
        <p:spPr>
          <a:xfrm flipV="1">
            <a:off x="3491880" y="1923678"/>
            <a:ext cx="0" cy="178219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aixaDeTexto 8"/>
          <p:cNvSpPr txBox="1"/>
          <p:nvPr/>
        </p:nvSpPr>
        <p:spPr>
          <a:xfrm>
            <a:off x="5436096" y="2571750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C</a:t>
            </a:r>
            <a:endParaRPr lang="pt-BR" dirty="0"/>
          </a:p>
        </p:txBody>
      </p:sp>
      <p:sp>
        <p:nvSpPr>
          <p:cNvPr id="13" name="CaixaDeTexto 12"/>
          <p:cNvSpPr txBox="1"/>
          <p:nvPr/>
        </p:nvSpPr>
        <p:spPr>
          <a:xfrm>
            <a:off x="2771800" y="2814777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B</a:t>
            </a:r>
          </a:p>
        </p:txBody>
      </p:sp>
      <p:sp>
        <p:nvSpPr>
          <p:cNvPr id="14" name="CaixaDeTexto 13"/>
          <p:cNvSpPr txBox="1"/>
          <p:nvPr/>
        </p:nvSpPr>
        <p:spPr>
          <a:xfrm>
            <a:off x="2123728" y="3219822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A</a:t>
            </a:r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Diego Fernandes Emiliano Silva diegofernandes.weebly.com</a:t>
            </a: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9E5F4-051C-446F-B4E6-8E9FA7A46A7A}" type="slidenum">
              <a:rPr lang="pt-BR" smtClean="0"/>
              <a:t>51</a:t>
            </a:fld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3 | Gestão de recursos financeiros, disponibilidades e estoques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57529732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Curva ABC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pt-BR" dirty="0"/>
              <a:t>C</a:t>
            </a:r>
            <a:r>
              <a:rPr lang="pt-BR" dirty="0" smtClean="0"/>
              <a:t>urva ABC requer uma análise criteriosa</a:t>
            </a:r>
          </a:p>
          <a:p>
            <a:endParaRPr lang="pt-BR" dirty="0"/>
          </a:p>
          <a:p>
            <a:r>
              <a:rPr lang="pt-BR" dirty="0" smtClean="0"/>
              <a:t>É preciso </a:t>
            </a:r>
            <a:r>
              <a:rPr lang="pt-BR" dirty="0"/>
              <a:t>ter conhecimento dos elementos mais importantes </a:t>
            </a:r>
            <a:r>
              <a:rPr lang="pt-BR" dirty="0" smtClean="0"/>
              <a:t>para a </a:t>
            </a:r>
            <a:r>
              <a:rPr lang="pt-BR" dirty="0"/>
              <a:t>produção. </a:t>
            </a:r>
            <a:endParaRPr lang="pt-BR" dirty="0" smtClean="0"/>
          </a:p>
          <a:p>
            <a:endParaRPr lang="pt-BR" dirty="0"/>
          </a:p>
          <a:p>
            <a:r>
              <a:rPr lang="pt-BR" dirty="0" smtClean="0"/>
              <a:t>Por </a:t>
            </a:r>
            <a:r>
              <a:rPr lang="pt-BR" dirty="0"/>
              <a:t>exemplo, pode acontecer de um item essencial à produção ser </a:t>
            </a:r>
            <a:r>
              <a:rPr lang="pt-BR" dirty="0" smtClean="0"/>
              <a:t>muito barato </a:t>
            </a:r>
            <a:r>
              <a:rPr lang="pt-BR" dirty="0"/>
              <a:t>e se enquadrar na categoria C, mas se ele faltar, a produção para. Então </a:t>
            </a:r>
            <a:r>
              <a:rPr lang="pt-BR" dirty="0" smtClean="0"/>
              <a:t>ele deve </a:t>
            </a:r>
            <a:r>
              <a:rPr lang="pt-BR" dirty="0"/>
              <a:t>ser enquadrado na categoria A e ser monitorado </a:t>
            </a:r>
            <a:r>
              <a:rPr lang="pt-BR" dirty="0" smtClean="0"/>
              <a:t>cuidadosamente.</a:t>
            </a:r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Diego Fernandes Emiliano Silva diegofernandes.weebly.com</a:t>
            </a: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9E5F4-051C-446F-B4E6-8E9FA7A46A7A}" type="slidenum">
              <a:rPr lang="pt-BR" smtClean="0"/>
              <a:t>52</a:t>
            </a:fld>
            <a:endParaRPr lang="pt-BR"/>
          </a:p>
        </p:txBody>
      </p:sp>
      <p:sp>
        <p:nvSpPr>
          <p:cNvPr id="6" name="Espaço Reservado para Data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3 | Gestão de recursos financeiros, disponibilidades e estoques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51730748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Curva ABC - resumo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pt-BR" dirty="0"/>
              <a:t>A Curva ABC </a:t>
            </a:r>
            <a:r>
              <a:rPr lang="pt-BR" dirty="0" smtClean="0"/>
              <a:t>é </a:t>
            </a:r>
            <a:r>
              <a:rPr lang="pt-BR" dirty="0"/>
              <a:t>uma </a:t>
            </a:r>
            <a:r>
              <a:rPr lang="pt-BR" dirty="0" smtClean="0"/>
              <a:t>das principais ferramentas </a:t>
            </a:r>
            <a:r>
              <a:rPr lang="pt-BR" dirty="0"/>
              <a:t>utilizadas na </a:t>
            </a:r>
            <a:r>
              <a:rPr lang="pt-BR" dirty="0" smtClean="0"/>
              <a:t>gestão, principalmente de negócios varejistas, e sua finalidade é </a:t>
            </a:r>
            <a:r>
              <a:rPr lang="pt-BR" dirty="0"/>
              <a:t>aumentar </a:t>
            </a:r>
            <a:r>
              <a:rPr lang="pt-BR" dirty="0" smtClean="0"/>
              <a:t>as vendas </a:t>
            </a:r>
            <a:r>
              <a:rPr lang="pt-BR" dirty="0"/>
              <a:t>e </a:t>
            </a:r>
            <a:r>
              <a:rPr lang="pt-BR" dirty="0" smtClean="0"/>
              <a:t>os lucros </a:t>
            </a:r>
            <a:r>
              <a:rPr lang="pt-BR" dirty="0"/>
              <a:t>de uma </a:t>
            </a:r>
            <a:r>
              <a:rPr lang="pt-BR" dirty="0" smtClean="0"/>
              <a:t>empresa.</a:t>
            </a:r>
            <a:endParaRPr lang="pt-BR" dirty="0"/>
          </a:p>
          <a:p>
            <a:endParaRPr lang="pt-BR" dirty="0"/>
          </a:p>
          <a:p>
            <a:r>
              <a:rPr lang="pt-BR" dirty="0" smtClean="0"/>
              <a:t>Suas bases são fundadas em estudos de um economista francês, chamado </a:t>
            </a:r>
            <a:r>
              <a:rPr lang="pt-BR" dirty="0" err="1" smtClean="0"/>
              <a:t>Vilfredo</a:t>
            </a:r>
            <a:r>
              <a:rPr lang="pt-BR" dirty="0" smtClean="0"/>
              <a:t> Pareto. Por conta disto, a curva ABC também é conhecida como curva de Pareto ou regra 80/20.</a:t>
            </a:r>
          </a:p>
          <a:p>
            <a:endParaRPr lang="pt-BR" dirty="0"/>
          </a:p>
          <a:p>
            <a:r>
              <a:rPr lang="pt-BR" dirty="0" smtClean="0"/>
              <a:t>A sua utilização é simples, e representou um grande avanço nos negócios das empresas.</a:t>
            </a:r>
            <a:r>
              <a:rPr lang="pt-BR" dirty="0"/>
              <a:t> </a:t>
            </a:r>
            <a:endParaRPr lang="pt-BR" dirty="0" smtClean="0"/>
          </a:p>
          <a:p>
            <a:endParaRPr lang="pt-BR" dirty="0"/>
          </a:p>
          <a:p>
            <a:r>
              <a:rPr lang="pt-BR" dirty="0" smtClean="0"/>
              <a:t>Em linhas gerais, a ferramenta </a:t>
            </a:r>
            <a:r>
              <a:rPr lang="pt-BR" dirty="0"/>
              <a:t>serve para classificar os produtos de acordo com o seu grau de </a:t>
            </a:r>
            <a:r>
              <a:rPr lang="pt-BR" dirty="0" smtClean="0"/>
              <a:t>relevância ou participação </a:t>
            </a:r>
            <a:r>
              <a:rPr lang="pt-BR" dirty="0"/>
              <a:t>monetária nos resultados de uma empresa</a:t>
            </a:r>
            <a:r>
              <a:rPr lang="pt-BR" dirty="0" smtClean="0"/>
              <a:t>. </a:t>
            </a:r>
          </a:p>
          <a:p>
            <a:endParaRPr lang="pt-BR"/>
          </a:p>
          <a:p>
            <a:r>
              <a:rPr lang="pt-BR" smtClean="0"/>
              <a:t>Especial </a:t>
            </a:r>
            <a:r>
              <a:rPr lang="pt-BR" dirty="0" smtClean="0"/>
              <a:t>atenção deve ser dada aos produtos chaves (que podem parar produção) mesmo que </a:t>
            </a:r>
            <a:r>
              <a:rPr lang="pt-BR" smtClean="0"/>
              <a:t>sejam baratos.</a:t>
            </a:r>
            <a:r>
              <a:rPr lang="pt-BR" dirty="0"/>
              <a:t> </a:t>
            </a:r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Diego Fernandes Emiliano Silva diegofernandes.weebly.com</a:t>
            </a: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9E5F4-051C-446F-B4E6-8E9FA7A46A7A}" type="slidenum">
              <a:rPr lang="pt-BR" smtClean="0"/>
              <a:t>53</a:t>
            </a:fld>
            <a:endParaRPr lang="pt-BR"/>
          </a:p>
        </p:txBody>
      </p:sp>
      <p:sp>
        <p:nvSpPr>
          <p:cNvPr id="6" name="Espaço Reservado para Data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3 | Gestão de recursos financeiros, disponibilidades e estoques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94415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Exemplo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723527"/>
          </a:xfrm>
        </p:spPr>
        <p:txBody>
          <a:bodyPr>
            <a:normAutofit fontScale="40000" lnSpcReduction="20000"/>
          </a:bodyPr>
          <a:lstStyle/>
          <a:p>
            <a:r>
              <a:rPr lang="pt-BR" dirty="0" smtClean="0"/>
              <a:t>Empresa possui ciclo operacional de 7 meses.</a:t>
            </a:r>
          </a:p>
          <a:p>
            <a:r>
              <a:rPr lang="pt-BR" dirty="0" smtClean="0"/>
              <a:t>Prazo médio de pagamentos é de 2 meses.</a:t>
            </a:r>
          </a:p>
          <a:p>
            <a:r>
              <a:rPr lang="pt-BR" dirty="0" smtClean="0"/>
              <a:t>Portanto, ciclo de conversão de caixa é de 5 meses</a:t>
            </a:r>
            <a:endParaRPr lang="pt-BR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2301721"/>
            <a:ext cx="4781032" cy="14236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CaixaDeTexto 4"/>
              <p:cNvSpPr txBox="1"/>
              <p:nvPr/>
            </p:nvSpPr>
            <p:spPr>
              <a:xfrm>
                <a:off x="1154936" y="4161066"/>
                <a:ext cx="6840760" cy="830997"/>
              </a:xfrm>
              <a:prstGeom prst="rect">
                <a:avLst/>
              </a:prstGeom>
              <a:solidFill>
                <a:srgbClr val="FFFF00"/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400" b="1" i="1" smtClean="0">
                          <a:latin typeface="Cambria Math"/>
                        </a:rPr>
                        <m:t>𝑪𝑪𝑪</m:t>
                      </m:r>
                      <m:r>
                        <a:rPr lang="pt-BR" sz="2400" b="1" i="1" smtClean="0">
                          <a:latin typeface="Cambria Math"/>
                        </a:rPr>
                        <m:t>=(</m:t>
                      </m:r>
                      <m:r>
                        <a:rPr lang="pt-BR" sz="2400" b="1" i="1" smtClean="0">
                          <a:latin typeface="Cambria Math"/>
                        </a:rPr>
                        <m:t>𝑷𝑴𝑬</m:t>
                      </m:r>
                      <m:r>
                        <a:rPr lang="pt-BR" sz="2400" b="1" i="1" smtClean="0">
                          <a:latin typeface="Cambria Math"/>
                        </a:rPr>
                        <m:t>+</m:t>
                      </m:r>
                      <m:r>
                        <a:rPr lang="pt-BR" sz="2400" b="1" i="1" smtClean="0">
                          <a:latin typeface="Cambria Math"/>
                        </a:rPr>
                        <m:t>𝑷𝑴𝑹</m:t>
                      </m:r>
                      <m:r>
                        <a:rPr lang="pt-BR" sz="2400" b="1" i="1" smtClean="0">
                          <a:latin typeface="Cambria Math"/>
                        </a:rPr>
                        <m:t>)−</m:t>
                      </m:r>
                      <m:r>
                        <a:rPr lang="pt-BR" sz="2400" b="1" i="1" smtClean="0">
                          <a:latin typeface="Cambria Math"/>
                        </a:rPr>
                        <m:t>𝑷𝑴𝑷</m:t>
                      </m:r>
                    </m:oMath>
                  </m:oMathPara>
                </a14:m>
                <a:endParaRPr lang="pt-BR" sz="2400" b="1" dirty="0" smtClean="0"/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400" b="1" i="1" smtClean="0">
                          <a:latin typeface="Cambria Math"/>
                        </a:rPr>
                        <m:t>𝑪𝑪𝑪</m:t>
                      </m:r>
                      <m:r>
                        <a:rPr lang="pt-BR" sz="2400" b="1" i="1" smtClean="0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pt-BR" sz="2400" b="1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pt-BR" sz="2400" b="1" i="1" smtClean="0">
                              <a:latin typeface="Cambria Math"/>
                            </a:rPr>
                            <m:t>𝟓</m:t>
                          </m:r>
                          <m:r>
                            <a:rPr lang="pt-BR" sz="2400" b="1" i="1" smtClean="0">
                              <a:latin typeface="Cambria Math"/>
                            </a:rPr>
                            <m:t>+</m:t>
                          </m:r>
                          <m:r>
                            <a:rPr lang="pt-BR" sz="2400" b="1" i="1" smtClean="0">
                              <a:latin typeface="Cambria Math"/>
                            </a:rPr>
                            <m:t>𝟐</m:t>
                          </m:r>
                        </m:e>
                      </m:d>
                      <m:r>
                        <a:rPr lang="pt-BR" sz="2400" b="1" i="1" smtClean="0">
                          <a:latin typeface="Cambria Math"/>
                        </a:rPr>
                        <m:t>−</m:t>
                      </m:r>
                      <m:r>
                        <a:rPr lang="pt-BR" sz="2400" b="1" i="1" smtClean="0">
                          <a:latin typeface="Cambria Math"/>
                        </a:rPr>
                        <m:t>𝟐</m:t>
                      </m:r>
                      <m:r>
                        <a:rPr lang="pt-BR" sz="2400" b="1" i="1" smtClean="0">
                          <a:latin typeface="Cambria Math"/>
                        </a:rPr>
                        <m:t>=</m:t>
                      </m:r>
                      <m:r>
                        <a:rPr lang="pt-BR" sz="2400" b="1" i="1" smtClean="0">
                          <a:latin typeface="Cambria Math"/>
                        </a:rPr>
                        <m:t>𝟓</m:t>
                      </m:r>
                    </m:oMath>
                  </m:oMathPara>
                </a14:m>
                <a:endParaRPr lang="pt-BR" sz="2400" b="1" dirty="0"/>
              </a:p>
            </p:txBody>
          </p:sp>
        </mc:Choice>
        <mc:Fallback xmlns="">
          <p:sp>
            <p:nvSpPr>
              <p:cNvPr id="5" name="CaixaDeTexto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54936" y="5548087"/>
                <a:ext cx="6840760" cy="830997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9E5F4-051C-446F-B4E6-8E9FA7A46A7A}" type="slidenum">
              <a:rPr lang="pt-BR" smtClean="0"/>
              <a:t>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848497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Exercício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pt-BR" dirty="0"/>
              <a:t>A empresa </a:t>
            </a:r>
            <a:r>
              <a:rPr lang="pt-BR" dirty="0" err="1"/>
              <a:t>Alfa&amp;Beta</a:t>
            </a:r>
            <a:r>
              <a:rPr lang="pt-BR" dirty="0"/>
              <a:t> é fabricante de pratos descartáveis e tem </a:t>
            </a:r>
            <a:r>
              <a:rPr lang="pt-BR" dirty="0" smtClean="0"/>
              <a:t>vendas atuais </a:t>
            </a:r>
            <a:r>
              <a:rPr lang="pt-BR" dirty="0"/>
              <a:t>de $ 2 milhões, o custo das mercadorias vendidas é de 65% </a:t>
            </a:r>
            <a:r>
              <a:rPr lang="pt-BR" dirty="0" smtClean="0"/>
              <a:t>das vendas </a:t>
            </a:r>
            <a:r>
              <a:rPr lang="pt-BR" dirty="0"/>
              <a:t>e as compras correspondem a 60% </a:t>
            </a:r>
            <a:r>
              <a:rPr lang="pt-BR" dirty="0" smtClean="0"/>
              <a:t>do custo </a:t>
            </a:r>
            <a:r>
              <a:rPr lang="pt-BR" dirty="0"/>
              <a:t>das </a:t>
            </a:r>
            <a:r>
              <a:rPr lang="pt-BR" dirty="0" smtClean="0"/>
              <a:t>mercadorias vendidas</a:t>
            </a:r>
            <a:r>
              <a:rPr lang="pt-BR" dirty="0"/>
              <a:t>. </a:t>
            </a:r>
            <a:endParaRPr lang="pt-BR" dirty="0" smtClean="0"/>
          </a:p>
          <a:p>
            <a:endParaRPr lang="pt-BR" dirty="0"/>
          </a:p>
          <a:p>
            <a:r>
              <a:rPr lang="pt-BR" dirty="0" smtClean="0"/>
              <a:t>O </a:t>
            </a:r>
            <a:r>
              <a:rPr lang="pt-BR" dirty="0"/>
              <a:t>prazo médio dos estoques (PME) é de 45 dias, o prazo </a:t>
            </a:r>
            <a:r>
              <a:rPr lang="pt-BR" dirty="0" smtClean="0"/>
              <a:t>médio de </a:t>
            </a:r>
            <a:r>
              <a:rPr lang="pt-BR" dirty="0"/>
              <a:t>recebimento (PMR) é de 60 dias e o prazo médio de pagamento (PMP</a:t>
            </a:r>
            <a:r>
              <a:rPr lang="pt-BR" dirty="0" smtClean="0"/>
              <a:t>) de </a:t>
            </a:r>
            <a:r>
              <a:rPr lang="pt-BR" dirty="0"/>
              <a:t>50 dias. </a:t>
            </a:r>
            <a:endParaRPr lang="pt-BR" dirty="0" smtClean="0"/>
          </a:p>
          <a:p>
            <a:endParaRPr lang="pt-BR" dirty="0"/>
          </a:p>
          <a:p>
            <a:r>
              <a:rPr lang="pt-BR" dirty="0" smtClean="0"/>
              <a:t>Calcule </a:t>
            </a:r>
            <a:r>
              <a:rPr lang="pt-BR" dirty="0"/>
              <a:t>o ciclo de conversão de caixa dessa empresa.</a:t>
            </a:r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Diego Fernandes Emiliano Silva diegofernandes.weebly.com</a:t>
            </a: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9E5F4-051C-446F-B4E6-8E9FA7A46A7A}" type="slidenum">
              <a:rPr lang="pt-BR" smtClean="0"/>
              <a:t>7</a:t>
            </a:fld>
            <a:endParaRPr lang="pt-BR"/>
          </a:p>
        </p:txBody>
      </p:sp>
      <p:sp>
        <p:nvSpPr>
          <p:cNvPr id="6" name="Espaço Reservado para Data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3 | Gestão de recursos financeiros, disponibilidades e estoques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65845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Exercício - resposta</a:t>
            </a:r>
            <a:endParaRPr lang="pt-BR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ço Reservado para Conteúdo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47500" lnSpcReduction="20000"/>
              </a:bodyPr>
              <a:lstStyle/>
              <a:p>
                <a:r>
                  <a:rPr lang="pt-BR" dirty="0" smtClean="0"/>
                  <a:t>A empresa </a:t>
                </a:r>
                <a:r>
                  <a:rPr lang="pt-BR" dirty="0" err="1"/>
                  <a:t>Alfa&amp;Beta</a:t>
                </a:r>
                <a:r>
                  <a:rPr lang="pt-BR" dirty="0"/>
                  <a:t> é fabricante de pratos descartáveis e tem </a:t>
                </a:r>
                <a:r>
                  <a:rPr lang="pt-BR" dirty="0" smtClean="0"/>
                  <a:t>vendas atuais </a:t>
                </a:r>
                <a:r>
                  <a:rPr lang="pt-BR" dirty="0"/>
                  <a:t>de $ 2 milhões, o custo das mercadorias vendidas é de 65% </a:t>
                </a:r>
                <a:r>
                  <a:rPr lang="pt-BR" dirty="0" smtClean="0"/>
                  <a:t>das vendas </a:t>
                </a:r>
                <a:r>
                  <a:rPr lang="pt-BR" dirty="0"/>
                  <a:t>e as compras correspondem a 60% </a:t>
                </a:r>
                <a:r>
                  <a:rPr lang="pt-BR" dirty="0" smtClean="0"/>
                  <a:t>do custo </a:t>
                </a:r>
                <a:r>
                  <a:rPr lang="pt-BR" dirty="0"/>
                  <a:t>das </a:t>
                </a:r>
                <a:r>
                  <a:rPr lang="pt-BR" dirty="0" smtClean="0"/>
                  <a:t>mercadorias vendidas</a:t>
                </a:r>
                <a:r>
                  <a:rPr lang="pt-BR" dirty="0"/>
                  <a:t>. </a:t>
                </a:r>
                <a:endParaRPr lang="pt-BR" dirty="0" smtClean="0"/>
              </a:p>
              <a:p>
                <a:endParaRPr lang="pt-BR" dirty="0"/>
              </a:p>
              <a:p>
                <a:r>
                  <a:rPr lang="pt-BR" dirty="0" smtClean="0"/>
                  <a:t>O </a:t>
                </a:r>
                <a:r>
                  <a:rPr lang="pt-BR" dirty="0"/>
                  <a:t>prazo médio dos estoques (PME) é de 45 dias, o prazo </a:t>
                </a:r>
                <a:r>
                  <a:rPr lang="pt-BR" dirty="0" smtClean="0"/>
                  <a:t>médio de </a:t>
                </a:r>
                <a:r>
                  <a:rPr lang="pt-BR" dirty="0"/>
                  <a:t>recebimento (PMR) é de 60 dias e o prazo médio de pagamento (PMP</a:t>
                </a:r>
                <a:r>
                  <a:rPr lang="pt-BR" dirty="0" smtClean="0"/>
                  <a:t>) de </a:t>
                </a:r>
                <a:r>
                  <a:rPr lang="pt-BR" dirty="0"/>
                  <a:t>50 dias. </a:t>
                </a:r>
                <a:endParaRPr lang="pt-BR" dirty="0" smtClean="0"/>
              </a:p>
              <a:p>
                <a:endParaRPr lang="pt-BR" dirty="0"/>
              </a:p>
              <a:p>
                <a:r>
                  <a:rPr lang="pt-BR" dirty="0" smtClean="0"/>
                  <a:t>Calcule </a:t>
                </a:r>
                <a:r>
                  <a:rPr lang="pt-BR" dirty="0"/>
                  <a:t>o ciclo de conversão de caixa dessa empresa</a:t>
                </a:r>
                <a:r>
                  <a:rPr lang="pt-BR" dirty="0" smtClean="0"/>
                  <a:t>.</a:t>
                </a:r>
              </a:p>
              <a:p>
                <a:endParaRPr lang="pt-BR" dirty="0"/>
              </a:p>
              <a:p>
                <a:r>
                  <a:rPr lang="pt-BR" b="1" dirty="0" smtClean="0"/>
                  <a:t>Resposta:</a:t>
                </a:r>
              </a:p>
              <a:p>
                <a:pPr marL="0" indent="0">
                  <a:buNone/>
                </a:pPr>
                <a:endParaRPr lang="pt-BR" b="1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/>
                        </a:rPr>
                        <m:t>𝐶𝐶𝐶</m:t>
                      </m:r>
                      <m:r>
                        <a:rPr lang="pt-BR" b="0" i="1" smtClean="0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pt-BR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pt-BR" b="0" i="1" smtClean="0">
                              <a:latin typeface="Cambria Math"/>
                            </a:rPr>
                            <m:t>𝑃𝑀𝐸</m:t>
                          </m:r>
                          <m:r>
                            <a:rPr lang="pt-BR" b="0" i="1" smtClean="0">
                              <a:latin typeface="Cambria Math"/>
                            </a:rPr>
                            <m:t>+</m:t>
                          </m:r>
                          <m:r>
                            <a:rPr lang="pt-BR" b="0" i="1" smtClean="0">
                              <a:latin typeface="Cambria Math"/>
                            </a:rPr>
                            <m:t>𝑃𝑀𝑅</m:t>
                          </m:r>
                        </m:e>
                      </m:d>
                      <m:r>
                        <a:rPr lang="pt-BR" b="0" i="1" smtClean="0">
                          <a:latin typeface="Cambria Math"/>
                        </a:rPr>
                        <m:t>−</m:t>
                      </m:r>
                      <m:r>
                        <a:rPr lang="pt-BR" b="0" i="1" smtClean="0">
                          <a:latin typeface="Cambria Math"/>
                        </a:rPr>
                        <m:t>𝑃𝑀𝑃</m:t>
                      </m:r>
                    </m:oMath>
                  </m:oMathPara>
                </a14:m>
                <a:endParaRPr lang="pt-BR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/>
                        </a:rPr>
                        <m:t>𝐶𝐶𝐶</m:t>
                      </m:r>
                      <m:r>
                        <a:rPr lang="pt-BR" b="0" i="1" smtClean="0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pt-BR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pt-BR" b="0" i="1" smtClean="0">
                              <a:latin typeface="Cambria Math"/>
                            </a:rPr>
                            <m:t>45+60</m:t>
                          </m:r>
                        </m:e>
                      </m:d>
                      <m:r>
                        <a:rPr lang="pt-BR" b="0" i="1" smtClean="0">
                          <a:latin typeface="Cambria Math"/>
                        </a:rPr>
                        <m:t>−50=55 </m:t>
                      </m:r>
                      <m:r>
                        <a:rPr lang="pt-BR" b="0" i="1" smtClean="0">
                          <a:latin typeface="Cambria Math"/>
                        </a:rPr>
                        <m:t>𝑑𝑖𝑎𝑠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3" name="Espaço Reservado para Conteú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593" t="-1887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Diego Fernandes Emiliano Silva diegofernandes.weebly.com</a:t>
            </a: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9E5F4-051C-446F-B4E6-8E9FA7A46A7A}" type="slidenum">
              <a:rPr lang="pt-BR" smtClean="0"/>
              <a:t>8</a:t>
            </a:fld>
            <a:endParaRPr lang="pt-BR"/>
          </a:p>
        </p:txBody>
      </p:sp>
      <p:sp>
        <p:nvSpPr>
          <p:cNvPr id="6" name="Espaço Reservado para Data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3 | Gestão de recursos financeiros, disponibilidades e estoques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141498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 smtClean="0"/>
              <a:t>Ciclo de conversão de caixa (CCC)</a:t>
            </a:r>
            <a:br>
              <a:rPr lang="pt-BR" b="1" dirty="0" smtClean="0"/>
            </a:br>
            <a:r>
              <a:rPr lang="pt-BR" b="1" dirty="0" smtClean="0"/>
              <a:t>Resposta comentada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</a:pPr>
            <a:r>
              <a:rPr lang="pt-BR" dirty="0"/>
              <a:t>É o intervalo de tempo entre a saída de caixa e a entrada de caixa. </a:t>
            </a:r>
            <a:endParaRPr lang="pt-BR" dirty="0" smtClean="0"/>
          </a:p>
          <a:p>
            <a:pPr>
              <a:lnSpc>
                <a:spcPct val="120000"/>
              </a:lnSpc>
            </a:pPr>
            <a:endParaRPr lang="pt-BR" dirty="0"/>
          </a:p>
          <a:p>
            <a:pPr>
              <a:lnSpc>
                <a:spcPct val="120000"/>
              </a:lnSpc>
            </a:pPr>
            <a:r>
              <a:rPr lang="pt-BR" dirty="0" smtClean="0"/>
              <a:t>Em outras palavras</a:t>
            </a:r>
            <a:r>
              <a:rPr lang="pt-BR" dirty="0"/>
              <a:t>, a empresa primeiro paga aos fornecedores para somente depois de 55 </a:t>
            </a:r>
            <a:r>
              <a:rPr lang="pt-BR" dirty="0" smtClean="0"/>
              <a:t>dias receber </a:t>
            </a:r>
            <a:r>
              <a:rPr lang="pt-BR" dirty="0"/>
              <a:t>os valores de seus clientes. </a:t>
            </a:r>
            <a:endParaRPr lang="pt-BR" dirty="0" smtClean="0"/>
          </a:p>
          <a:p>
            <a:pPr>
              <a:lnSpc>
                <a:spcPct val="120000"/>
              </a:lnSpc>
            </a:pPr>
            <a:endParaRPr lang="pt-BR" dirty="0"/>
          </a:p>
          <a:p>
            <a:pPr>
              <a:lnSpc>
                <a:spcPct val="120000"/>
              </a:lnSpc>
            </a:pPr>
            <a:r>
              <a:rPr lang="pt-BR" dirty="0" smtClean="0"/>
              <a:t>Ela </a:t>
            </a:r>
            <a:r>
              <a:rPr lang="pt-BR" dirty="0"/>
              <a:t>precisa financiar a sua operação e ter </a:t>
            </a:r>
            <a:r>
              <a:rPr lang="pt-BR" dirty="0" smtClean="0"/>
              <a:t>caixa para </a:t>
            </a:r>
            <a:r>
              <a:rPr lang="pt-BR" dirty="0"/>
              <a:t>manter o seu negócio por 55 dias</a:t>
            </a:r>
            <a:r>
              <a:rPr lang="pt-BR" dirty="0" smtClean="0"/>
              <a:t>.</a:t>
            </a:r>
            <a:endParaRPr lang="pt-BR" dirty="0"/>
          </a:p>
        </p:txBody>
      </p:sp>
      <p:sp>
        <p:nvSpPr>
          <p:cNvPr id="6" name="Espaço Reservado para Data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3 | Gestão de recursos financeiros, disponibilidades e estoques</a:t>
            </a:r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Diego Fernandes Emiliano Silva diegofernandes.weebly.com</a:t>
            </a: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9E5F4-051C-446F-B4E6-8E9FA7A46A7A}" type="slidenum">
              <a:rPr lang="pt-BR" smtClean="0"/>
              <a:t>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9307440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5394</Words>
  <Application>Microsoft Office PowerPoint</Application>
  <PresentationFormat>Apresentação na tela (16:9)</PresentationFormat>
  <Paragraphs>785</Paragraphs>
  <Slides>53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53</vt:i4>
      </vt:variant>
    </vt:vector>
  </HeadingPairs>
  <TitlesOfParts>
    <vt:vector size="54" baseType="lpstr">
      <vt:lpstr>Tema do Office</vt:lpstr>
      <vt:lpstr>Capital de giro e  análise financeira</vt:lpstr>
      <vt:lpstr>Administração de disponibilidade de caixa</vt:lpstr>
      <vt:lpstr>Manter caixa para que?</vt:lpstr>
      <vt:lpstr>Ciclo operacional e ciclo de caixa</vt:lpstr>
      <vt:lpstr>Ciclo operacional e  ciclo de conversão de caixa</vt:lpstr>
      <vt:lpstr>Exemplo</vt:lpstr>
      <vt:lpstr>Exercício</vt:lpstr>
      <vt:lpstr>Exercício - resposta</vt:lpstr>
      <vt:lpstr>Ciclo de conversão de caixa (CCC) Resposta comentada</vt:lpstr>
      <vt:lpstr>Exercício – resposta comentada</vt:lpstr>
      <vt:lpstr>Ciclo de caixa</vt:lpstr>
      <vt:lpstr>Estratégias para gestão do CCC</vt:lpstr>
      <vt:lpstr>Exercício 2 (situação problema)</vt:lpstr>
      <vt:lpstr>Resolução do exercício 2</vt:lpstr>
      <vt:lpstr>Orçamento de caixa</vt:lpstr>
      <vt:lpstr>Orçamento de caixa ou projeção de caixa</vt:lpstr>
      <vt:lpstr>Elaboração do orçamento de caixa</vt:lpstr>
      <vt:lpstr>Elementos para projeção de necessidade de caixa</vt:lpstr>
      <vt:lpstr>Elementos para projeção de necessidade de caixa</vt:lpstr>
      <vt:lpstr>Projeção de caixa</vt:lpstr>
      <vt:lpstr>Exemplo: Previsão de recebimentos</vt:lpstr>
      <vt:lpstr>Exemplo: Previsão de desembolsos</vt:lpstr>
      <vt:lpstr>Exemplo: Fluxo líquido </vt:lpstr>
      <vt:lpstr>Ambiente inflacionário</vt:lpstr>
      <vt:lpstr>Atividade – sem medo de errar</vt:lpstr>
      <vt:lpstr>Resolução</vt:lpstr>
      <vt:lpstr>Administração de estoques</vt:lpstr>
      <vt:lpstr>Estoques</vt:lpstr>
      <vt:lpstr>Estoque: mercadorias e produtos acabados</vt:lpstr>
      <vt:lpstr>Estoque: produtos em elaboração</vt:lpstr>
      <vt:lpstr>Estoque: matérias-primas e embalagens</vt:lpstr>
      <vt:lpstr>Estoque: materiais de consumo e almoxarifado</vt:lpstr>
      <vt:lpstr>Fatores que afetam o nível de estoques</vt:lpstr>
      <vt:lpstr>Processo de decisão de compra de estoques: (1) a questão da compra à vista e venda à vista</vt:lpstr>
      <vt:lpstr>Exemplo (1)</vt:lpstr>
      <vt:lpstr>Processo de decisão de compra de estoques: (2) a questão da compra à vista e venda a prazo</vt:lpstr>
      <vt:lpstr>Exemplo (2)</vt:lpstr>
      <vt:lpstr>Processo de decisão de compra de estoques: (3) a questão da compra a prazo e venda à vista</vt:lpstr>
      <vt:lpstr>Exemplo (3)</vt:lpstr>
      <vt:lpstr>Processo de decisão de compra de estoques: (4) a questão da compra a prazo e venda a prazo</vt:lpstr>
      <vt:lpstr>Exemplo (4)</vt:lpstr>
      <vt:lpstr>Atividade:</vt:lpstr>
      <vt:lpstr>Atividade - resolução</vt:lpstr>
      <vt:lpstr>Controle de estoques: curva Abc</vt:lpstr>
      <vt:lpstr>Curva ABV</vt:lpstr>
      <vt:lpstr>Exemplo</vt:lpstr>
      <vt:lpstr>Exemplo</vt:lpstr>
      <vt:lpstr>Exemplo</vt:lpstr>
      <vt:lpstr>Quais estão em cada categoria</vt:lpstr>
      <vt:lpstr>Exemplo</vt:lpstr>
      <vt:lpstr>Exemplo – visão gráfica</vt:lpstr>
      <vt:lpstr>Curva ABC</vt:lpstr>
      <vt:lpstr>Curva ABC - resumo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Capital de giro e  análise financeira</dc:title>
  <dc:creator>Diego Fernandes Emiliano Silva</dc:creator>
  <cp:lastModifiedBy>Diego Fernandes Emiliano Silva</cp:lastModifiedBy>
  <cp:revision>16</cp:revision>
  <dcterms:created xsi:type="dcterms:W3CDTF">2019-04-17T19:31:50Z</dcterms:created>
  <dcterms:modified xsi:type="dcterms:W3CDTF">2020-09-16T17:55:16Z</dcterms:modified>
</cp:coreProperties>
</file>