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313" r:id="rId2"/>
    <p:sldId id="370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71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72" r:id="rId32"/>
    <p:sldId id="348" r:id="rId33"/>
    <p:sldId id="349" r:id="rId34"/>
    <p:sldId id="351" r:id="rId35"/>
    <p:sldId id="352" r:id="rId36"/>
    <p:sldId id="353" r:id="rId37"/>
    <p:sldId id="354" r:id="rId38"/>
    <p:sldId id="355" r:id="rId39"/>
    <p:sldId id="357" r:id="rId40"/>
    <p:sldId id="358" r:id="rId41"/>
    <p:sldId id="359" r:id="rId42"/>
    <p:sldId id="360" r:id="rId43"/>
    <p:sldId id="361" r:id="rId44"/>
    <p:sldId id="362" r:id="rId45"/>
    <p:sldId id="363" r:id="rId46"/>
    <p:sldId id="364" r:id="rId47"/>
    <p:sldId id="365" r:id="rId48"/>
    <p:sldId id="366" r:id="rId49"/>
    <p:sldId id="367" r:id="rId50"/>
    <p:sldId id="368" r:id="rId51"/>
  </p:sldIdLst>
  <p:sldSz cx="9144000" cy="5143500" type="screen16x9"/>
  <p:notesSz cx="6858000" cy="9144000"/>
  <p:defaultTextStyle>
    <a:defPPr>
      <a:defRPr lang="pt-BR"/>
    </a:defPPr>
    <a:lvl1pPr marL="0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2834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25668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88502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51336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14170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77004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39837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02671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D0009-5CBE-4AA2-A02F-55C7AB1E572E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5196-1C6F-4D9A-94D0-6A0D47DF5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439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55B3D-7485-4197-B531-A14A818A5BED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C5180-B6D6-4F95-9E5B-DF2B972F78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647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834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668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502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336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70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004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39837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671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2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5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1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4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3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02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4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3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65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5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28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56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850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133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41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398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0267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75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98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834" indent="0">
              <a:buNone/>
              <a:defRPr sz="1600" b="1"/>
            </a:lvl2pPr>
            <a:lvl3pPr marL="725668" indent="0">
              <a:buNone/>
              <a:defRPr sz="1400" b="1"/>
            </a:lvl3pPr>
            <a:lvl4pPr marL="1088502" indent="0">
              <a:buNone/>
              <a:defRPr sz="1300" b="1"/>
            </a:lvl4pPr>
            <a:lvl5pPr marL="1451336" indent="0">
              <a:buNone/>
              <a:defRPr sz="1300" b="1"/>
            </a:lvl5pPr>
            <a:lvl6pPr marL="1814170" indent="0">
              <a:buNone/>
              <a:defRPr sz="1300" b="1"/>
            </a:lvl6pPr>
            <a:lvl7pPr marL="2177004" indent="0">
              <a:buNone/>
              <a:defRPr sz="1300" b="1"/>
            </a:lvl7pPr>
            <a:lvl8pPr marL="2539837" indent="0">
              <a:buNone/>
              <a:defRPr sz="1300" b="1"/>
            </a:lvl8pPr>
            <a:lvl9pPr marL="2902671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834" indent="0">
              <a:buNone/>
              <a:defRPr sz="1600" b="1"/>
            </a:lvl2pPr>
            <a:lvl3pPr marL="725668" indent="0">
              <a:buNone/>
              <a:defRPr sz="1400" b="1"/>
            </a:lvl3pPr>
            <a:lvl4pPr marL="1088502" indent="0">
              <a:buNone/>
              <a:defRPr sz="1300" b="1"/>
            </a:lvl4pPr>
            <a:lvl5pPr marL="1451336" indent="0">
              <a:buNone/>
              <a:defRPr sz="1300" b="1"/>
            </a:lvl5pPr>
            <a:lvl6pPr marL="1814170" indent="0">
              <a:buNone/>
              <a:defRPr sz="1300" b="1"/>
            </a:lvl6pPr>
            <a:lvl7pPr marL="2177004" indent="0">
              <a:buNone/>
              <a:defRPr sz="1300" b="1"/>
            </a:lvl7pPr>
            <a:lvl8pPr marL="2539837" indent="0">
              <a:buNone/>
              <a:defRPr sz="1300" b="1"/>
            </a:lvl8pPr>
            <a:lvl9pPr marL="2902671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27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1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3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7"/>
            <a:ext cx="5111750" cy="438983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62834" indent="0">
              <a:buNone/>
              <a:defRPr sz="1000"/>
            </a:lvl2pPr>
            <a:lvl3pPr marL="725668" indent="0">
              <a:buNone/>
              <a:defRPr sz="800"/>
            </a:lvl3pPr>
            <a:lvl4pPr marL="1088502" indent="0">
              <a:buNone/>
              <a:defRPr sz="700"/>
            </a:lvl4pPr>
            <a:lvl5pPr marL="1451336" indent="0">
              <a:buNone/>
              <a:defRPr sz="700"/>
            </a:lvl5pPr>
            <a:lvl6pPr marL="1814170" indent="0">
              <a:buNone/>
              <a:defRPr sz="700"/>
            </a:lvl6pPr>
            <a:lvl7pPr marL="2177004" indent="0">
              <a:buNone/>
              <a:defRPr sz="700"/>
            </a:lvl7pPr>
            <a:lvl8pPr marL="2539837" indent="0">
              <a:buNone/>
              <a:defRPr sz="700"/>
            </a:lvl8pPr>
            <a:lvl9pPr marL="2902671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37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500"/>
            </a:lvl1pPr>
            <a:lvl2pPr marL="362834" indent="0">
              <a:buNone/>
              <a:defRPr sz="2200"/>
            </a:lvl2pPr>
            <a:lvl3pPr marL="725668" indent="0">
              <a:buNone/>
              <a:defRPr sz="1900"/>
            </a:lvl3pPr>
            <a:lvl4pPr marL="1088502" indent="0">
              <a:buNone/>
              <a:defRPr sz="1600"/>
            </a:lvl4pPr>
            <a:lvl5pPr marL="1451336" indent="0">
              <a:buNone/>
              <a:defRPr sz="1600"/>
            </a:lvl5pPr>
            <a:lvl6pPr marL="1814170" indent="0">
              <a:buNone/>
              <a:defRPr sz="1600"/>
            </a:lvl6pPr>
            <a:lvl7pPr marL="2177004" indent="0">
              <a:buNone/>
              <a:defRPr sz="1600"/>
            </a:lvl7pPr>
            <a:lvl8pPr marL="2539837" indent="0">
              <a:buNone/>
              <a:defRPr sz="1600"/>
            </a:lvl8pPr>
            <a:lvl9pPr marL="2902671" indent="0">
              <a:buNone/>
              <a:defRPr sz="1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6"/>
          </a:xfrm>
        </p:spPr>
        <p:txBody>
          <a:bodyPr/>
          <a:lstStyle>
            <a:lvl1pPr marL="0" indent="0">
              <a:buNone/>
              <a:defRPr sz="1100"/>
            </a:lvl1pPr>
            <a:lvl2pPr marL="362834" indent="0">
              <a:buNone/>
              <a:defRPr sz="1000"/>
            </a:lvl2pPr>
            <a:lvl3pPr marL="725668" indent="0">
              <a:buNone/>
              <a:defRPr sz="800"/>
            </a:lvl3pPr>
            <a:lvl4pPr marL="1088502" indent="0">
              <a:buNone/>
              <a:defRPr sz="700"/>
            </a:lvl4pPr>
            <a:lvl5pPr marL="1451336" indent="0">
              <a:buNone/>
              <a:defRPr sz="700"/>
            </a:lvl5pPr>
            <a:lvl6pPr marL="1814170" indent="0">
              <a:buNone/>
              <a:defRPr sz="700"/>
            </a:lvl6pPr>
            <a:lvl7pPr marL="2177004" indent="0">
              <a:buNone/>
              <a:defRPr sz="700"/>
            </a:lvl7pPr>
            <a:lvl8pPr marL="2539837" indent="0">
              <a:buNone/>
              <a:defRPr sz="700"/>
            </a:lvl8pPr>
            <a:lvl9pPr marL="2902671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5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2567" tIns="36283" rIns="72567" bIns="3628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72567" tIns="36283" rIns="72567" bIns="3628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725668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2125" indent="-272125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9605" indent="-226771" algn="l" defTabSz="7256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7085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9919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587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420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1254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088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834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668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502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336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70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004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9837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671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Contabilidade Introdutória</a:t>
            </a:r>
            <a:endParaRPr lang="pt-BR" b="1" dirty="0"/>
          </a:p>
        </p:txBody>
      </p:sp>
      <p:sp>
        <p:nvSpPr>
          <p:cNvPr id="10" name="Subtítulo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Me. Diego Fernandes Emiliano Silva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253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Exemplo 5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/>
              <a:t>A empresa BETA tinha $ 60.000,00 em matéria-prima. A matéria-prima foi utilizada para a fabricação e venda de calculadoras no valor de $ 150.000,00. Pela venda, a empresa recebeu $ 30.000,00 à vista em conta corrente e o restante a prazo para 90 dias.</a:t>
            </a:r>
            <a:endParaRPr lang="pt-BR" sz="19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0822"/>
              </p:ext>
            </p:extLst>
          </p:nvPr>
        </p:nvGraphicFramePr>
        <p:xfrm>
          <a:off x="400339" y="3001747"/>
          <a:ext cx="3943077" cy="1741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5867"/>
                <a:gridCol w="2034788"/>
                <a:gridCol w="1042422"/>
              </a:tblGrid>
              <a:tr h="362893">
                <a:tc gridSpan="3"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Histórico 5.1: baixa de estoque</a:t>
                      </a:r>
                    </a:p>
                  </a:txBody>
                  <a:tcPr marL="72567" marR="72567" marT="36289" marB="36289"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  <a:tr h="362893"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D/C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Conta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Valor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</a:tr>
              <a:tr h="653207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Débito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Custo do produto vendido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60.000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Crédito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Estoque de MP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60.000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689521"/>
              </p:ext>
            </p:extLst>
          </p:nvPr>
        </p:nvGraphicFramePr>
        <p:xfrm>
          <a:off x="4629146" y="2971833"/>
          <a:ext cx="3943077" cy="1814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5867"/>
                <a:gridCol w="2034788"/>
                <a:gridCol w="1042422"/>
              </a:tblGrid>
              <a:tr h="362893">
                <a:tc gridSpan="3"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Histórico 5.2: venda mercadoria</a:t>
                      </a:r>
                    </a:p>
                  </a:txBody>
                  <a:tcPr marL="72567" marR="72567" marT="36289" marB="36289"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  <a:tr h="362893"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D/C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Conta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Valor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Débito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Banco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30.000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Débito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Clientes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120.000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Crédito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Receitas de vendas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150.000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39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Razonetes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Os razonetes representam cada conta contábil </a:t>
            </a:r>
            <a:r>
              <a:rPr lang="pt-BR" dirty="0" smtClean="0"/>
              <a:t>graficamente no </a:t>
            </a:r>
            <a:r>
              <a:rPr lang="pt-BR" dirty="0"/>
              <a:t>formato “T</a:t>
            </a:r>
            <a:r>
              <a:rPr lang="pt-BR" dirty="0" smtClean="0"/>
              <a:t>”.</a:t>
            </a:r>
          </a:p>
          <a:p>
            <a:endParaRPr lang="pt-BR" dirty="0"/>
          </a:p>
          <a:p>
            <a:r>
              <a:rPr lang="pt-BR" dirty="0" smtClean="0"/>
              <a:t>Eles demonstram todas as movimentações das contas contábeis num </a:t>
            </a:r>
            <a:r>
              <a:rPr lang="pt-BR" dirty="0"/>
              <a:t>determinado período, além de mostrar seu </a:t>
            </a:r>
            <a:r>
              <a:rPr lang="pt-BR" dirty="0" smtClean="0"/>
              <a:t>saldo inicial </a:t>
            </a:r>
            <a:r>
              <a:rPr lang="pt-BR" dirty="0"/>
              <a:t>e seu saldo final.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elaboração dos razonetes sucede </a:t>
            </a:r>
            <a:r>
              <a:rPr lang="pt-BR" dirty="0" smtClean="0"/>
              <a:t>os registros </a:t>
            </a:r>
            <a:r>
              <a:rPr lang="pt-BR" dirty="0"/>
              <a:t>contábeis.</a:t>
            </a:r>
          </a:p>
          <a:p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36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Representação do razonete</a:t>
            </a:r>
            <a:endParaRPr lang="pt-BR" sz="4400" b="1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12</a:t>
            </a:fld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713677"/>
              </p:ext>
            </p:extLst>
          </p:nvPr>
        </p:nvGraphicFramePr>
        <p:xfrm>
          <a:off x="1524000" y="1631556"/>
          <a:ext cx="6096000" cy="1669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62893">
                <a:tc gridSpan="2"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NOME DA CONTA</a:t>
                      </a:r>
                      <a:endParaRPr lang="pt-BR" sz="1900" b="1" dirty="0"/>
                    </a:p>
                  </a:txBody>
                  <a:tcPr marL="72567" marR="72567" marT="36289" marB="362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</a:tr>
              <a:tr h="943521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Registro a Débito</a:t>
                      </a:r>
                      <a:endParaRPr lang="pt-BR" sz="1900" dirty="0"/>
                    </a:p>
                  </a:txBody>
                  <a:tcPr marL="72567" marR="72567" marT="36289" marB="3628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Registro a Crédito</a:t>
                      </a:r>
                    </a:p>
                    <a:p>
                      <a:endParaRPr lang="pt-BR" sz="1900" dirty="0" smtClean="0"/>
                    </a:p>
                    <a:p>
                      <a:endParaRPr lang="pt-BR" sz="19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2893">
                <a:tc>
                  <a:txBody>
                    <a:bodyPr/>
                    <a:lstStyle/>
                    <a:p>
                      <a:r>
                        <a:rPr lang="pt-BR" sz="1900" b="1" dirty="0" smtClean="0"/>
                        <a:t>Saldo devedor</a:t>
                      </a:r>
                      <a:endParaRPr lang="pt-BR" sz="1900" b="1" dirty="0"/>
                    </a:p>
                  </a:txBody>
                  <a:tcPr marL="72567" marR="72567" marT="36289" marB="3628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900" b="1" dirty="0" smtClean="0"/>
                        <a:t>Saldo credor</a:t>
                      </a:r>
                      <a:endParaRPr lang="pt-BR" sz="19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39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 rot="16200000">
            <a:off x="-1696119" y="2143125"/>
            <a:ext cx="4896544" cy="857250"/>
          </a:xfrm>
          <a:noFill/>
        </p:spPr>
        <p:txBody>
          <a:bodyPr vert="horz">
            <a:noAutofit/>
          </a:bodyPr>
          <a:lstStyle/>
          <a:p>
            <a:pPr algn="l"/>
            <a:r>
              <a:rPr lang="pt-BR" sz="4400" b="1" dirty="0" smtClean="0"/>
              <a:t>Razonetes: </a:t>
            </a:r>
            <a:br>
              <a:rPr lang="pt-BR" sz="4400" b="1" dirty="0" smtClean="0"/>
            </a:br>
            <a:r>
              <a:rPr lang="pt-BR" sz="4400" b="1" dirty="0" smtClean="0"/>
              <a:t>exemplos  de 1 até 5</a:t>
            </a:r>
            <a:endParaRPr lang="pt-BR" sz="4400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13</a:t>
            </a:fld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405" y="56938"/>
            <a:ext cx="7257549" cy="502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43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Balancete de verificação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 </a:t>
            </a:r>
            <a:r>
              <a:rPr lang="pt-BR" b="1" dirty="0"/>
              <a:t>b</a:t>
            </a:r>
            <a:r>
              <a:rPr lang="pt-BR" b="1" dirty="0" smtClean="0"/>
              <a:t>alancete</a:t>
            </a:r>
            <a:r>
              <a:rPr lang="pt-BR" dirty="0"/>
              <a:t>, que tem como finalidade verificar se os saldos das </a:t>
            </a:r>
            <a:r>
              <a:rPr lang="pt-BR" dirty="0" smtClean="0"/>
              <a:t>contas contábeis </a:t>
            </a:r>
            <a:r>
              <a:rPr lang="pt-BR" dirty="0"/>
              <a:t>(débitos e créditos) estão iguais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O </a:t>
            </a:r>
            <a:r>
              <a:rPr lang="pt-BR" dirty="0" smtClean="0"/>
              <a:t>balancete </a:t>
            </a:r>
            <a:r>
              <a:rPr lang="pt-BR" dirty="0"/>
              <a:t>também é conhecido como </a:t>
            </a:r>
            <a:r>
              <a:rPr lang="pt-BR" b="1" dirty="0"/>
              <a:t>Balancete </a:t>
            </a:r>
            <a:r>
              <a:rPr lang="pt-BR" b="1" dirty="0" smtClean="0"/>
              <a:t>de Verificação</a:t>
            </a:r>
            <a:r>
              <a:rPr lang="pt-BR" dirty="0"/>
              <a:t>, ele demonstra o saldo final de cada conta </a:t>
            </a:r>
            <a:r>
              <a:rPr lang="pt-BR" dirty="0" smtClean="0"/>
              <a:t>contábil.</a:t>
            </a:r>
          </a:p>
          <a:p>
            <a:endParaRPr lang="pt-BR" dirty="0"/>
          </a:p>
          <a:p>
            <a:r>
              <a:rPr lang="pt-BR" dirty="0" smtClean="0"/>
              <a:t>O Balancete é elaborado com base nos resultados dos saldos dos razonetes.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7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Balancete de verificação</a:t>
            </a:r>
            <a:endParaRPr lang="pt-BR" sz="44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15</a:t>
            </a:fld>
            <a:endParaRPr lang="pt-B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152" y="1085725"/>
            <a:ext cx="6459696" cy="3846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Balancete de verificação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 o resultado do balancete não for igual no saldo devedor e credor, isso significa que algum lançamento foi feito errado.</a:t>
            </a:r>
          </a:p>
          <a:p>
            <a:endParaRPr lang="pt-BR" dirty="0"/>
          </a:p>
          <a:p>
            <a:r>
              <a:rPr lang="pt-BR" dirty="0" smtClean="0"/>
              <a:t>Dessa forma, ele deve ser revisto.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12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Atividade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 base nos registros contábeis da empresa Biju </a:t>
            </a:r>
            <a:r>
              <a:rPr lang="pt-BR" dirty="0" err="1" smtClean="0"/>
              <a:t>Bella</a:t>
            </a:r>
            <a:r>
              <a:rPr lang="pt-BR" dirty="0" smtClean="0"/>
              <a:t>, disponíveis nas páginas 103, 104 e 105 do livro institucional, pede-se:</a:t>
            </a:r>
          </a:p>
          <a:p>
            <a:endParaRPr lang="pt-BR" dirty="0"/>
          </a:p>
          <a:p>
            <a:pPr lvl="1"/>
            <a:r>
              <a:rPr lang="pt-BR" dirty="0" smtClean="0"/>
              <a:t>Fazer os lançamentos contábeis</a:t>
            </a:r>
          </a:p>
          <a:p>
            <a:pPr lvl="1"/>
            <a:r>
              <a:rPr lang="pt-BR" dirty="0" smtClean="0"/>
              <a:t>Elaborar os razonetes</a:t>
            </a:r>
          </a:p>
          <a:p>
            <a:pPr lvl="1"/>
            <a:r>
              <a:rPr lang="pt-BR" dirty="0" smtClean="0"/>
              <a:t>Elaborar o balancete de verificação</a:t>
            </a:r>
            <a:endParaRPr lang="pt-BR" dirty="0"/>
          </a:p>
          <a:p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25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Apuração do resultado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3.2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379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b="1" dirty="0" smtClean="0"/>
              <a:t>Apuração do Resultado do Exercício (ARE)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/>
              <a:t>A </a:t>
            </a:r>
            <a:r>
              <a:rPr lang="pt-BR" sz="2200" b="1" dirty="0"/>
              <a:t>ARE</a:t>
            </a:r>
            <a:r>
              <a:rPr lang="pt-BR" sz="2200" dirty="0"/>
              <a:t>:</a:t>
            </a:r>
          </a:p>
          <a:p>
            <a:pPr lvl="1"/>
            <a:r>
              <a:rPr lang="pt-BR" sz="1900" dirty="0"/>
              <a:t>Acontece </a:t>
            </a:r>
            <a:r>
              <a:rPr lang="pt-BR" sz="1900" dirty="0"/>
              <a:t>no último dia </a:t>
            </a:r>
            <a:r>
              <a:rPr lang="pt-BR" sz="1900" dirty="0"/>
              <a:t>do exercício social (geralmente no dia 31/12).</a:t>
            </a:r>
          </a:p>
          <a:p>
            <a:pPr lvl="1"/>
            <a:r>
              <a:rPr lang="pt-BR" sz="1900" dirty="0"/>
              <a:t>As </a:t>
            </a:r>
            <a:r>
              <a:rPr lang="pt-BR" sz="1900" dirty="0"/>
              <a:t>contas de </a:t>
            </a:r>
            <a:r>
              <a:rPr lang="pt-BR" sz="1900" dirty="0"/>
              <a:t>resultado (receitas, custos e despesas) </a:t>
            </a:r>
            <a:r>
              <a:rPr lang="pt-BR" sz="1900" dirty="0"/>
              <a:t>são base </a:t>
            </a:r>
            <a:r>
              <a:rPr lang="pt-BR" sz="1900" dirty="0"/>
              <a:t>da apuração. </a:t>
            </a:r>
          </a:p>
          <a:p>
            <a:pPr lvl="1"/>
            <a:r>
              <a:rPr lang="pt-BR" sz="1900" dirty="0"/>
              <a:t>As contas patrimoniais não fazem parte desse processo.</a:t>
            </a:r>
          </a:p>
          <a:p>
            <a:pPr lvl="1"/>
            <a:r>
              <a:rPr lang="pt-BR" sz="1900" dirty="0"/>
              <a:t>Tem </a:t>
            </a:r>
            <a:r>
              <a:rPr lang="pt-BR" sz="1900" dirty="0"/>
              <a:t>a finalidade de </a:t>
            </a:r>
            <a:r>
              <a:rPr lang="pt-BR" sz="1900" dirty="0"/>
              <a:t>apurar o resultado final (lucro ou prejuízo) de uma empresa.</a:t>
            </a:r>
          </a:p>
          <a:p>
            <a:pPr lvl="1"/>
            <a:endParaRPr lang="pt-BR" sz="1900" dirty="0"/>
          </a:p>
          <a:p>
            <a:r>
              <a:rPr lang="pt-BR" dirty="0" smtClean="0"/>
              <a:t>Para apurar o resultados, os seguintes passos devem ser seguidos: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8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Escrituração contábil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3.1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866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Empresa XYZ para o exercício de 31/12/2016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Exemplo (mostrado no livro institucional)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20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29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b="1" dirty="0" smtClean="0"/>
              <a:t>Passo 1: Apresentar SF dos razonetes 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21</a:t>
            </a:fld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58" y="961414"/>
            <a:ext cx="7189684" cy="4052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18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000" b="1" dirty="0" smtClean="0"/>
              <a:t>Passo 1: Apresentar o balancete </a:t>
            </a:r>
            <a:endParaRPr lang="pt-BR" sz="4000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22</a:t>
            </a:fld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47" y="1200034"/>
            <a:ext cx="8293307" cy="32006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89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b="1" dirty="0" smtClean="0"/>
              <a:t>Passo 2: Identificar as contas de resultados 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23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61" y="961414"/>
            <a:ext cx="7187878" cy="4051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67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b="1" dirty="0" smtClean="0"/>
              <a:t>Passo 2: Identificar as contas de resultados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24</a:t>
            </a:fld>
            <a:endParaRPr lang="pt-B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2" y="1339427"/>
            <a:ext cx="8292376" cy="32003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6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pt-BR" sz="2800" b="1" dirty="0"/>
              <a:t>Passo 3: Realizar o encerramento das contas (ARE)</a:t>
            </a:r>
            <a:endParaRPr lang="pt-BR" sz="2800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25</a:t>
            </a:fld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205" y="1885969"/>
            <a:ext cx="4270896" cy="26536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58" y="1885969"/>
            <a:ext cx="4270896" cy="26536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Seta em curva para baixo 5"/>
          <p:cNvSpPr/>
          <p:nvPr/>
        </p:nvSpPr>
        <p:spPr>
          <a:xfrm>
            <a:off x="2343303" y="1085725"/>
            <a:ext cx="4571685" cy="7430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pt-BR" sz="3200" b="1" dirty="0"/>
              <a:t>Passo 4: Apurar resultado e encerrar conta ARE</a:t>
            </a:r>
            <a:endParaRPr lang="pt-BR" sz="3200" b="1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26</a:t>
            </a:fld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91" y="1428653"/>
            <a:ext cx="1665648" cy="20573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43192" y="4172084"/>
                <a:ext cx="2491133" cy="293149"/>
              </a:xfrm>
              <a:prstGeom prst="rect">
                <a:avLst/>
              </a:prstGeom>
              <a:noFill/>
            </p:spPr>
            <p:txBody>
              <a:bodyPr wrap="none" lIns="72567" tIns="36283" rIns="72567" bIns="36283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256.700−208.700=48.000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45" y="5256311"/>
                <a:ext cx="313900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eta para baixo 2"/>
          <p:cNvSpPr/>
          <p:nvPr/>
        </p:nvSpPr>
        <p:spPr>
          <a:xfrm>
            <a:off x="1057517" y="3600536"/>
            <a:ext cx="228584" cy="457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pt-BR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04" y="1428653"/>
            <a:ext cx="1499747" cy="20573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Seta para baixo 15"/>
          <p:cNvSpPr/>
          <p:nvPr/>
        </p:nvSpPr>
        <p:spPr>
          <a:xfrm rot="12892182">
            <a:off x="2680288" y="3627082"/>
            <a:ext cx="228584" cy="457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pt-BR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769" y="1508511"/>
            <a:ext cx="1499747" cy="20573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356" y="2344396"/>
            <a:ext cx="1383317" cy="3855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Mais 9"/>
          <p:cNvSpPr/>
          <p:nvPr/>
        </p:nvSpPr>
        <p:spPr>
          <a:xfrm>
            <a:off x="4106515" y="2377011"/>
            <a:ext cx="342876" cy="3203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pt-BR"/>
          </a:p>
        </p:txBody>
      </p:sp>
      <p:sp>
        <p:nvSpPr>
          <p:cNvPr id="11" name="Igual 10"/>
          <p:cNvSpPr/>
          <p:nvPr/>
        </p:nvSpPr>
        <p:spPr>
          <a:xfrm>
            <a:off x="6430637" y="2377010"/>
            <a:ext cx="457168" cy="32034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552063" y="3429072"/>
            <a:ext cx="1796334" cy="293149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dirty="0" smtClean="0"/>
              <a:t>Razonete das reservas</a:t>
            </a:r>
            <a:endParaRPr lang="pt-BR" dirty="0"/>
          </a:p>
        </p:txBody>
      </p:sp>
      <p:sp>
        <p:nvSpPr>
          <p:cNvPr id="24" name="Seta para baixo 23"/>
          <p:cNvSpPr/>
          <p:nvPr/>
        </p:nvSpPr>
        <p:spPr>
          <a:xfrm rot="10800000">
            <a:off x="5325722" y="2881828"/>
            <a:ext cx="228584" cy="457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5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pt-BR" sz="2800" b="1" dirty="0"/>
              <a:t>Passo 5: Balancete de verificação após </a:t>
            </a:r>
            <a:br>
              <a:rPr lang="pt-BR" sz="2800" b="1" dirty="0"/>
            </a:br>
            <a:r>
              <a:rPr lang="pt-BR" sz="2800" b="1" dirty="0"/>
              <a:t>o encerramento das contas de resultado</a:t>
            </a:r>
            <a:endParaRPr lang="pt-BR" sz="2800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27</a:t>
            </a:fld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2" y="1339427"/>
            <a:ext cx="8292376" cy="32003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69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pt-BR" sz="2800" b="1" dirty="0"/>
              <a:t>Passo 6: Elaboração do BP da XYZ em 31/12/2016</a:t>
            </a:r>
            <a:endParaRPr lang="pt-BR" sz="28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28</a:t>
            </a:fld>
            <a:endParaRPr lang="pt-B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996" y="1085724"/>
            <a:ext cx="5794008" cy="32003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23172" y="4572168"/>
            <a:ext cx="7097656" cy="317579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sz="1600" b="1" dirty="0"/>
              <a:t>Perceba que o Balanço Patrimonial é elaborado após o encerramento do exercício!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287916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pt-BR" sz="2800" b="1" dirty="0"/>
              <a:t>Passo 7: Elaboração do DRE da XYZ em 31/12/2016</a:t>
            </a:r>
            <a:endParaRPr lang="pt-BR" sz="2800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29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119" y="1257189"/>
            <a:ext cx="3233761" cy="34273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85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Partidas dobradas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O método </a:t>
            </a:r>
            <a:r>
              <a:rPr lang="pt-BR" dirty="0"/>
              <a:t>das </a:t>
            </a:r>
            <a:r>
              <a:rPr lang="pt-BR" b="1" dirty="0"/>
              <a:t>partidas dobradas </a:t>
            </a:r>
            <a:r>
              <a:rPr lang="pt-BR" dirty="0"/>
              <a:t>é um método de registro dos </a:t>
            </a:r>
            <a:r>
              <a:rPr lang="pt-BR" dirty="0" smtClean="0"/>
              <a:t>fatos contábeis </a:t>
            </a:r>
            <a:r>
              <a:rPr lang="pt-BR" dirty="0"/>
              <a:t>por meio dos lançamentos a débito e a </a:t>
            </a:r>
            <a:r>
              <a:rPr lang="pt-BR" dirty="0" smtClean="0"/>
              <a:t>crédito.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/>
              <a:t>Este método afirma que sempre haverá uma </a:t>
            </a:r>
            <a:r>
              <a:rPr lang="pt-BR" b="1" dirty="0" smtClean="0"/>
              <a:t>contrapartida</a:t>
            </a:r>
            <a:r>
              <a:rPr lang="pt-BR" dirty="0" smtClean="0"/>
              <a:t> num </a:t>
            </a:r>
            <a:r>
              <a:rPr lang="pt-BR" dirty="0"/>
              <a:t>registro </a:t>
            </a:r>
            <a:r>
              <a:rPr lang="pt-BR" dirty="0" smtClean="0"/>
              <a:t>contábil.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Exemplo: Compra de mercadorias </a:t>
            </a:r>
            <a:r>
              <a:rPr lang="pt-BR" dirty="0"/>
              <a:t>a prazo</a:t>
            </a:r>
            <a:r>
              <a:rPr lang="pt-BR" dirty="0" smtClean="0"/>
              <a:t>, envolve a </a:t>
            </a:r>
            <a:r>
              <a:rPr lang="pt-BR" dirty="0"/>
              <a:t>conta de estoque de </a:t>
            </a:r>
            <a:r>
              <a:rPr lang="pt-BR" dirty="0" smtClean="0"/>
              <a:t>mercadorias e a conta de fornecedores.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Entendemos por </a:t>
            </a:r>
            <a:r>
              <a:rPr lang="pt-BR" b="1" dirty="0" smtClean="0"/>
              <a:t>registro contábil </a:t>
            </a:r>
            <a:r>
              <a:rPr lang="pt-BR" dirty="0" smtClean="0"/>
              <a:t>todos os registros de todos os fatos contábeis que alteram de forma qualitativa ou quantitativa o patrimônio da empresa.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85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Atividade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8188" indent="-408188">
              <a:buFont typeface="+mj-lt"/>
              <a:buAutoNum type="arabicParenR"/>
            </a:pPr>
            <a:r>
              <a:rPr lang="pt-BR" dirty="0" smtClean="0"/>
              <a:t>Com base nos dados da seção </a:t>
            </a:r>
            <a:r>
              <a:rPr lang="pt-BR" b="1" dirty="0" smtClean="0"/>
              <a:t>Sem medo de errar</a:t>
            </a:r>
            <a:r>
              <a:rPr lang="pt-BR" dirty="0" smtClean="0"/>
              <a:t>, disponível no livro institucional na página 141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Realizar os passos realizados na aula (de 1 a 7);</a:t>
            </a:r>
          </a:p>
          <a:p>
            <a:pPr lvl="1"/>
            <a:r>
              <a:rPr lang="pt-BR" dirty="0" smtClean="0"/>
              <a:t>Após realização, checar os resultados apresentados no livro para verificar se acertou o exercício.</a:t>
            </a:r>
          </a:p>
          <a:p>
            <a:pPr marL="362834" lvl="1" indent="0">
              <a:buNone/>
            </a:pP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73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do estoque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3.3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833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Objetivos da seção 3.3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Importância do estoque</a:t>
            </a:r>
          </a:p>
          <a:p>
            <a:endParaRPr lang="pt-BR" dirty="0" smtClean="0"/>
          </a:p>
          <a:p>
            <a:r>
              <a:rPr lang="pt-BR" dirty="0" smtClean="0"/>
              <a:t>Calcular</a:t>
            </a:r>
          </a:p>
          <a:p>
            <a:pPr lvl="1"/>
            <a:r>
              <a:rPr lang="pt-BR" dirty="0" smtClean="0"/>
              <a:t>Custo da Mercadoria Vendida</a:t>
            </a:r>
          </a:p>
          <a:p>
            <a:pPr lvl="1"/>
            <a:r>
              <a:rPr lang="pt-BR" dirty="0" smtClean="0"/>
              <a:t>Compras Líquidas</a:t>
            </a:r>
          </a:p>
          <a:p>
            <a:pPr lvl="1"/>
            <a:endParaRPr lang="pt-BR" dirty="0"/>
          </a:p>
          <a:p>
            <a:r>
              <a:rPr lang="pt-BR" dirty="0" smtClean="0"/>
              <a:t>Calcular estoque</a:t>
            </a:r>
          </a:p>
          <a:p>
            <a:pPr lvl="1"/>
            <a:r>
              <a:rPr lang="pt-BR" dirty="0" smtClean="0"/>
              <a:t>PEPS</a:t>
            </a:r>
          </a:p>
          <a:p>
            <a:pPr lvl="1"/>
            <a:r>
              <a:rPr lang="pt-BR" dirty="0" smtClean="0"/>
              <a:t>UEPS</a:t>
            </a:r>
          </a:p>
          <a:p>
            <a:pPr lvl="1"/>
            <a:r>
              <a:rPr lang="pt-BR" dirty="0" smtClean="0"/>
              <a:t>Média Ponderada</a:t>
            </a: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77693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Controle de estoque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controle das mercadorias ou produtos estocados é </a:t>
            </a:r>
            <a:r>
              <a:rPr lang="pt-BR" dirty="0" smtClean="0"/>
              <a:t>fundamental para </a:t>
            </a:r>
            <a:r>
              <a:rPr lang="pt-BR" dirty="0"/>
              <a:t>a análise financeira e econômica das entidades.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Existem duas formas </a:t>
            </a:r>
            <a:r>
              <a:rPr lang="pt-BR" dirty="0"/>
              <a:t>de realizar esse controle: </a:t>
            </a:r>
            <a:endParaRPr lang="pt-BR" dirty="0" smtClean="0"/>
          </a:p>
          <a:p>
            <a:pPr lvl="1"/>
            <a:r>
              <a:rPr lang="pt-BR" dirty="0" smtClean="0"/>
              <a:t>Sistema </a:t>
            </a:r>
            <a:r>
              <a:rPr lang="pt-BR" dirty="0"/>
              <a:t>de inventário </a:t>
            </a:r>
            <a:r>
              <a:rPr lang="pt-BR" dirty="0" smtClean="0"/>
              <a:t>periódico</a:t>
            </a:r>
          </a:p>
          <a:p>
            <a:pPr lvl="1"/>
            <a:r>
              <a:rPr lang="pt-BR" dirty="0" smtClean="0"/>
              <a:t>Sistema de inventário permanente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33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9965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Sistema de inventário periódico</a:t>
            </a:r>
            <a:endParaRPr lang="pt-BR" sz="4400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Sistema de inventário periódico</a:t>
            </a:r>
          </a:p>
          <a:p>
            <a:pPr lvl="1"/>
            <a:r>
              <a:rPr lang="pt-BR" dirty="0" smtClean="0"/>
              <a:t>É realizado uma </a:t>
            </a:r>
            <a:r>
              <a:rPr lang="pt-BR" dirty="0"/>
              <a:t>vez </a:t>
            </a:r>
            <a:r>
              <a:rPr lang="pt-BR" dirty="0" smtClean="0"/>
              <a:t>no ano, no </a:t>
            </a:r>
            <a:r>
              <a:rPr lang="pt-BR" dirty="0"/>
              <a:t>encerramento do </a:t>
            </a:r>
            <a:r>
              <a:rPr lang="pt-BR" dirty="0" smtClean="0"/>
              <a:t>exercício.</a:t>
            </a:r>
          </a:p>
          <a:p>
            <a:pPr lvl="1"/>
            <a:r>
              <a:rPr lang="pt-BR" dirty="0" smtClean="0"/>
              <a:t>Ele ocorre através </a:t>
            </a:r>
            <a:r>
              <a:rPr lang="pt-BR" dirty="0"/>
              <a:t>do </a:t>
            </a:r>
            <a:r>
              <a:rPr lang="pt-BR" dirty="0" smtClean="0"/>
              <a:t>levantamento físico </a:t>
            </a:r>
            <a:r>
              <a:rPr lang="pt-BR" dirty="0"/>
              <a:t>dos itens </a:t>
            </a:r>
            <a:r>
              <a:rPr lang="pt-BR" dirty="0" smtClean="0"/>
              <a:t>estocados.</a:t>
            </a:r>
          </a:p>
          <a:p>
            <a:pPr lvl="1"/>
            <a:r>
              <a:rPr lang="pt-BR" dirty="0" smtClean="0"/>
              <a:t>Trata-se de um método simples e pouco custoso.</a:t>
            </a:r>
          </a:p>
          <a:p>
            <a:pPr lvl="1"/>
            <a:r>
              <a:rPr lang="pt-BR" dirty="0" smtClean="0"/>
              <a:t>Tem a desvantagem de</a:t>
            </a:r>
            <a:r>
              <a:rPr lang="pt-BR" b="1" dirty="0" smtClean="0"/>
              <a:t> </a:t>
            </a:r>
            <a:r>
              <a:rPr lang="pt-BR" dirty="0" smtClean="0"/>
              <a:t>não possibilitar grandes análises do </a:t>
            </a:r>
            <a:r>
              <a:rPr lang="pt-BR" dirty="0"/>
              <a:t>estoque durante o período, pois a informação referente </a:t>
            </a:r>
            <a:r>
              <a:rPr lang="pt-BR" dirty="0" smtClean="0"/>
              <a:t>às mercadorias </a:t>
            </a:r>
            <a:r>
              <a:rPr lang="pt-BR" dirty="0"/>
              <a:t>ou produtos só acontece uma única vez.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34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17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Sistema de inventário periódico - cálculo</a:t>
            </a:r>
            <a:endParaRPr lang="pt-BR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ço Reservado para Conteúdo 6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0"/>
                <a:ext cx="8229600" cy="205745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sz="1900" b="1" dirty="0"/>
                  <a:t>Custo da mercadoria vendida (CMV)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𝐶𝑀𝑉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r>
                        <a:rPr lang="pt-BR" sz="1900" i="1">
                          <a:latin typeface="Cambria Math"/>
                        </a:rPr>
                        <m:t>𝐸𝐼</m:t>
                      </m:r>
                      <m:r>
                        <a:rPr lang="pt-BR" sz="1900" i="1">
                          <a:latin typeface="Cambria Math"/>
                        </a:rPr>
                        <m:t>+</m:t>
                      </m:r>
                      <m:r>
                        <a:rPr lang="pt-BR" sz="1900" i="1">
                          <a:latin typeface="Cambria Math"/>
                        </a:rPr>
                        <m:t>𝐶𝐿</m:t>
                      </m:r>
                      <m:r>
                        <a:rPr lang="pt-BR" sz="1900" i="1">
                          <a:latin typeface="Cambria Math"/>
                        </a:rPr>
                        <m:t>−</m:t>
                      </m:r>
                      <m:r>
                        <a:rPr lang="pt-BR" sz="1900" i="1">
                          <a:latin typeface="Cambria Math"/>
                        </a:rPr>
                        <m:t>𝐸𝐹</m:t>
                      </m:r>
                    </m:oMath>
                  </m:oMathPara>
                </a14:m>
                <a:endParaRPr lang="pt-BR" sz="1900" dirty="0"/>
              </a:p>
              <a:p>
                <a:pPr marL="0" indent="0">
                  <a:buNone/>
                </a:pPr>
                <a:endParaRPr lang="pt-BR" sz="1900" dirty="0"/>
              </a:p>
              <a:p>
                <a:pPr marL="0" indent="0">
                  <a:buNone/>
                </a:pPr>
                <a:r>
                  <a:rPr lang="pt-BR" sz="1900" b="1" dirty="0"/>
                  <a:t>Compras líquidas (CL)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𝐶𝐿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r>
                        <a:rPr lang="pt-BR" sz="1900" i="1">
                          <a:latin typeface="Cambria Math"/>
                        </a:rPr>
                        <m:t>𝐶</m:t>
                      </m:r>
                      <m:r>
                        <a:rPr lang="pt-BR" sz="1900" i="1">
                          <a:latin typeface="Cambria Math"/>
                        </a:rPr>
                        <m:t>+</m:t>
                      </m:r>
                      <m:r>
                        <a:rPr lang="pt-BR" sz="1900" i="1">
                          <a:latin typeface="Cambria Math"/>
                        </a:rPr>
                        <m:t>𝐼𝑃𝐼</m:t>
                      </m:r>
                      <m:r>
                        <a:rPr lang="pt-BR" sz="1900" i="1">
                          <a:latin typeface="Cambria Math"/>
                        </a:rPr>
                        <m:t>−</m:t>
                      </m:r>
                      <m:r>
                        <a:rPr lang="pt-BR" sz="1900" i="1">
                          <a:latin typeface="Cambria Math"/>
                        </a:rPr>
                        <m:t>𝐼𝑀𝑃</m:t>
                      </m:r>
                      <m:r>
                        <a:rPr lang="pt-BR" sz="1900" i="1">
                          <a:latin typeface="Cambria Math"/>
                        </a:rPr>
                        <m:t>+</m:t>
                      </m:r>
                      <m:r>
                        <a:rPr lang="pt-BR" sz="1900" i="1">
                          <a:latin typeface="Cambria Math"/>
                        </a:rPr>
                        <m:t>𝐹𝑅</m:t>
                      </m:r>
                      <m:r>
                        <a:rPr lang="pt-BR" sz="1900" i="1">
                          <a:latin typeface="Cambria Math"/>
                        </a:rPr>
                        <m:t>+</m:t>
                      </m:r>
                      <m:r>
                        <a:rPr lang="pt-BR" sz="1900" i="1">
                          <a:latin typeface="Cambria Math"/>
                        </a:rPr>
                        <m:t>𝑆𝐸𝐺</m:t>
                      </m:r>
                      <m:r>
                        <a:rPr lang="pt-BR" sz="1900" i="1">
                          <a:latin typeface="Cambria Math"/>
                        </a:rPr>
                        <m:t>−</m:t>
                      </m:r>
                      <m:r>
                        <a:rPr lang="pt-BR" sz="1900" i="1">
                          <a:latin typeface="Cambria Math"/>
                        </a:rPr>
                        <m:t>𝐷𝐸𝐷</m:t>
                      </m:r>
                    </m:oMath>
                  </m:oMathPara>
                </a14:m>
                <a:endParaRPr lang="pt-BR" sz="1900" dirty="0"/>
              </a:p>
            </p:txBody>
          </p:sp>
        </mc:Choice>
        <mc:Fallback xmlns="">
          <p:sp>
            <p:nvSpPr>
              <p:cNvPr id="7" name="Espaço Reservado para Conteúdo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104" y="1512041"/>
                <a:ext cx="10369868" cy="2592142"/>
              </a:xfrm>
              <a:blipFill rotWithShape="1">
                <a:blip r:embed="rId2"/>
                <a:stretch>
                  <a:fillRect l="-941" t="-18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847492"/>
              </p:ext>
            </p:extLst>
          </p:nvPr>
        </p:nvGraphicFramePr>
        <p:xfrm>
          <a:off x="900366" y="3257607"/>
          <a:ext cx="7343268" cy="1294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7756"/>
                <a:gridCol w="2447756"/>
                <a:gridCol w="2447756"/>
              </a:tblGrid>
              <a:tr h="294346">
                <a:tc gridSpan="3">
                  <a:txBody>
                    <a:bodyPr/>
                    <a:lstStyle/>
                    <a:p>
                      <a:r>
                        <a:rPr lang="pt-BR" sz="1100" b="1" dirty="0" smtClean="0"/>
                        <a:t>Legendas: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EI: estoque inicial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FR: Frete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SEG: Seguros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EF: estoque final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C: compras do período</a:t>
                      </a:r>
                    </a:p>
                  </a:txBody>
                  <a:tcPr marL="72567" marR="72567" marT="36289" marB="36289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DED: Deduções de compras (devoluções, abatimentos e descontos obtidos)</a:t>
                      </a:r>
                    </a:p>
                  </a:txBody>
                  <a:tcPr marL="72567" marR="72567" marT="36289" marB="36289"/>
                </a:tc>
              </a:tr>
              <a:tr h="411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IMP: Impostos (ICMS, PIS e </a:t>
                      </a:r>
                      <a:r>
                        <a:rPr lang="pt-BR" sz="1100" dirty="0" err="1" smtClean="0"/>
                        <a:t>Cofins</a:t>
                      </a:r>
                      <a:r>
                        <a:rPr lang="pt-BR" sz="1100" dirty="0" smtClean="0"/>
                        <a:t>)</a:t>
                      </a: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IPI: Impostos sobre produtos</a:t>
                      </a:r>
                      <a:r>
                        <a:rPr lang="pt-BR" sz="1100" baseline="0" dirty="0" smtClean="0"/>
                        <a:t> industrializados</a:t>
                      </a:r>
                      <a:endParaRPr lang="pt-BR" sz="1100" dirty="0" smtClean="0"/>
                    </a:p>
                  </a:txBody>
                  <a:tcPr marL="72567" marR="72567" marT="36289" marB="36289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8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Exemplo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148590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Dados: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dirty="0" smtClean="0"/>
              <a:t>Calcular o CMV para os seguintes dados apresentados por uma empresa durante determinado período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pt-BR" b="1" dirty="0" smtClean="0"/>
                  <a:t>Resolução:</a:t>
                </a:r>
              </a:p>
              <a:p>
                <a:pPr marL="0" indent="0">
                  <a:buNone/>
                </a:pPr>
                <a:endParaRPr lang="pt-BR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𝐶𝐿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r>
                        <a:rPr lang="pt-BR" i="1" smtClean="0">
                          <a:latin typeface="Cambria Math"/>
                        </a:rPr>
                        <m:t>𝐶</m:t>
                      </m:r>
                      <m:r>
                        <a:rPr lang="pt-BR" i="1" smtClean="0">
                          <a:latin typeface="Cambria Math"/>
                        </a:rPr>
                        <m:t>+</m:t>
                      </m:r>
                      <m:r>
                        <a:rPr lang="pt-BR" i="1" smtClean="0">
                          <a:latin typeface="Cambria Math"/>
                        </a:rPr>
                        <m:t>𝐼𝑃𝐼</m:t>
                      </m:r>
                      <m:r>
                        <a:rPr lang="pt-BR" i="1" smtClean="0">
                          <a:latin typeface="Cambria Math"/>
                        </a:rPr>
                        <m:t>−</m:t>
                      </m:r>
                      <m:r>
                        <a:rPr lang="pt-BR" i="1" smtClean="0">
                          <a:latin typeface="Cambria Math"/>
                        </a:rPr>
                        <m:t>𝐼𝑀𝑃</m:t>
                      </m:r>
                      <m:r>
                        <a:rPr lang="pt-BR" i="1" smtClean="0">
                          <a:latin typeface="Cambria Math"/>
                        </a:rPr>
                        <m:t>+</m:t>
                      </m:r>
                      <m:r>
                        <a:rPr lang="pt-BR" i="1" smtClean="0">
                          <a:latin typeface="Cambria Math"/>
                        </a:rPr>
                        <m:t>𝐹𝑅</m:t>
                      </m:r>
                      <m:r>
                        <a:rPr lang="pt-BR" i="1" smtClean="0">
                          <a:latin typeface="Cambria Math"/>
                        </a:rPr>
                        <m:t>+</m:t>
                      </m:r>
                      <m:r>
                        <a:rPr lang="pt-BR" i="1" smtClean="0">
                          <a:latin typeface="Cambria Math"/>
                        </a:rPr>
                        <m:t>𝑆𝐸𝐺</m:t>
                      </m:r>
                      <m:r>
                        <a:rPr lang="pt-BR" i="1" smtClean="0">
                          <a:latin typeface="Cambria Math"/>
                        </a:rPr>
                        <m:t>−</m:t>
                      </m:r>
                      <m:r>
                        <a:rPr lang="pt-BR" i="1" smtClean="0">
                          <a:latin typeface="Cambria Math"/>
                        </a:rPr>
                        <m:t>𝐷𝐸𝐷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𝐶𝐿</m:t>
                      </m:r>
                      <m:r>
                        <a:rPr lang="pt-BR" b="0" i="1" smtClean="0">
                          <a:latin typeface="Cambria Math"/>
                        </a:rPr>
                        <m:t>=385.000+8.500−26.700+9.100+4.500−16.300−6.100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𝑪𝑳</m:t>
                      </m:r>
                      <m:r>
                        <a:rPr lang="pt-BR" b="1" i="1" smtClean="0">
                          <a:latin typeface="Cambria Math"/>
                        </a:rPr>
                        <m:t>=$ </m:t>
                      </m:r>
                      <m:r>
                        <a:rPr lang="pt-BR" b="1" i="1" smtClean="0">
                          <a:latin typeface="Cambria Math"/>
                        </a:rPr>
                        <m:t>𝟑𝟓𝟖</m:t>
                      </m:r>
                      <m:r>
                        <a:rPr lang="pt-BR" b="1" i="1" smtClean="0">
                          <a:latin typeface="Cambria Math"/>
                        </a:rPr>
                        <m:t>.</m:t>
                      </m:r>
                      <m:r>
                        <a:rPr lang="pt-BR" b="1" i="1" smtClean="0">
                          <a:latin typeface="Cambria Math"/>
                        </a:rPr>
                        <m:t>𝟎𝟎𝟎</m:t>
                      </m:r>
                      <m:r>
                        <a:rPr lang="pt-BR" b="1" i="1" smtClean="0">
                          <a:latin typeface="Cambria Math"/>
                        </a:rPr>
                        <m:t>,</m:t>
                      </m:r>
                      <m:r>
                        <a:rPr lang="pt-BR" b="1" i="1" smtClean="0">
                          <a:latin typeface="Cambria Math"/>
                        </a:rPr>
                        <m:t>𝟎𝟎</m:t>
                      </m:r>
                    </m:oMath>
                  </m:oMathPara>
                </a14:m>
                <a:endParaRPr lang="pt-BR" b="1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𝐶𝑀𝑉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𝐸𝐼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𝐶𝐿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𝐸𝐹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𝐶𝑀𝑉</m:t>
                      </m:r>
                      <m:r>
                        <a:rPr lang="pt-BR" b="0" i="1" smtClean="0">
                          <a:latin typeface="Cambria Math"/>
                        </a:rPr>
                        <m:t>=150.000+358.000−98.700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𝑪𝑴𝑽</m:t>
                      </m:r>
                      <m:r>
                        <a:rPr lang="pt-BR" b="1" i="1" smtClean="0">
                          <a:latin typeface="Cambria Math"/>
                        </a:rPr>
                        <m:t>=$ </m:t>
                      </m:r>
                      <m:r>
                        <a:rPr lang="pt-BR" b="1" i="1" smtClean="0">
                          <a:latin typeface="Cambria Math"/>
                        </a:rPr>
                        <m:t>𝟒𝟎𝟗</m:t>
                      </m:r>
                      <m:r>
                        <a:rPr lang="pt-BR" b="1" i="1" smtClean="0">
                          <a:latin typeface="Cambria Math"/>
                        </a:rPr>
                        <m:t>.</m:t>
                      </m:r>
                      <m:r>
                        <a:rPr lang="pt-BR" b="1" i="1" smtClean="0">
                          <a:latin typeface="Cambria Math"/>
                        </a:rPr>
                        <m:t>𝟑𝟎𝟎</m:t>
                      </m:r>
                      <m:r>
                        <a:rPr lang="pt-BR" b="1" i="1" smtClean="0">
                          <a:latin typeface="Cambria Math"/>
                        </a:rPr>
                        <m:t>,</m:t>
                      </m:r>
                      <m:r>
                        <a:rPr lang="pt-BR" b="1" i="1" smtClean="0">
                          <a:latin typeface="Cambria Math"/>
                        </a:rPr>
                        <m:t>𝟎𝟎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557" t="-22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36</a:t>
            </a:fld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14" y="2598939"/>
            <a:ext cx="3114352" cy="19732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7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Exercício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14859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 smtClean="0"/>
              <a:t>Dados: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sz="1900" dirty="0"/>
              <a:t>Calcular o CMV para os seguintes dados apresentados por uma empresa durante determinado período</a:t>
            </a:r>
            <a:endParaRPr lang="pt-BR" sz="19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 smtClean="0"/>
              <a:t>Resolução:</a:t>
            </a:r>
          </a:p>
          <a:p>
            <a:pPr marL="0" indent="0">
              <a:buNone/>
            </a:pPr>
            <a:endParaRPr lang="pt-BR" b="1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37</a:t>
            </a:fld>
            <a:endParaRPr lang="pt-BR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68" y="2770404"/>
            <a:ext cx="3114352" cy="19732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09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Exercício - resolução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148590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Dados: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sz="1900" dirty="0"/>
              <a:t>Calcular o CMV para os seguintes dados apresentados por uma empresa durante determinado período</a:t>
            </a:r>
            <a:endParaRPr lang="pt-BR" sz="19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pt-BR" b="1" dirty="0" smtClean="0"/>
                  <a:t>Resolução:</a:t>
                </a:r>
              </a:p>
              <a:p>
                <a:pPr marL="0" indent="0">
                  <a:buNone/>
                </a:pPr>
                <a:endParaRPr lang="pt-BR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𝐶𝐿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</a:rPr>
                        <m:t>𝐶</m:t>
                      </m:r>
                      <m:r>
                        <a:rPr lang="pt-BR" i="1">
                          <a:latin typeface="Cambria Math"/>
                        </a:rPr>
                        <m:t>+</m:t>
                      </m:r>
                      <m:r>
                        <a:rPr lang="pt-BR" i="1">
                          <a:latin typeface="Cambria Math"/>
                        </a:rPr>
                        <m:t>𝐼𝑃𝐼</m:t>
                      </m:r>
                      <m:r>
                        <a:rPr lang="pt-BR" i="1">
                          <a:latin typeface="Cambria Math"/>
                        </a:rPr>
                        <m:t>−</m:t>
                      </m:r>
                      <m:r>
                        <a:rPr lang="pt-BR" i="1">
                          <a:latin typeface="Cambria Math"/>
                        </a:rPr>
                        <m:t>𝐼𝑀𝑃</m:t>
                      </m:r>
                      <m:r>
                        <a:rPr lang="pt-BR" i="1">
                          <a:latin typeface="Cambria Math"/>
                        </a:rPr>
                        <m:t>+</m:t>
                      </m:r>
                      <m:r>
                        <a:rPr lang="pt-BR" i="1">
                          <a:latin typeface="Cambria Math"/>
                        </a:rPr>
                        <m:t>𝐹𝑅</m:t>
                      </m:r>
                      <m:r>
                        <a:rPr lang="pt-BR" i="1">
                          <a:latin typeface="Cambria Math"/>
                        </a:rPr>
                        <m:t>+</m:t>
                      </m:r>
                      <m:r>
                        <a:rPr lang="pt-BR" i="1">
                          <a:latin typeface="Cambria Math"/>
                        </a:rPr>
                        <m:t>𝑆𝐸𝐺</m:t>
                      </m:r>
                      <m:r>
                        <a:rPr lang="pt-BR" i="1">
                          <a:latin typeface="Cambria Math"/>
                        </a:rPr>
                        <m:t>−</m:t>
                      </m:r>
                      <m:r>
                        <a:rPr lang="pt-BR" i="1">
                          <a:latin typeface="Cambria Math"/>
                        </a:rPr>
                        <m:t>𝐷𝐸𝐷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𝐶𝐿</m:t>
                      </m:r>
                      <m:r>
                        <a:rPr lang="pt-BR" i="1">
                          <a:latin typeface="Cambria Math"/>
                        </a:rPr>
                        <m:t>=120.000+4.250−13.000+4.4</m:t>
                      </m:r>
                      <m:r>
                        <a:rPr lang="pt-BR" b="0" i="1" smtClean="0">
                          <a:latin typeface="Cambria Math"/>
                        </a:rPr>
                        <m:t>00+2.200−8.100−3.000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1" i="1">
                          <a:latin typeface="Cambria Math"/>
                        </a:rPr>
                        <m:t>𝑪𝑳</m:t>
                      </m:r>
                      <m:r>
                        <a:rPr lang="pt-BR" b="1" i="1">
                          <a:latin typeface="Cambria Math"/>
                        </a:rPr>
                        <m:t>=$ </m:t>
                      </m:r>
                      <m:r>
                        <a:rPr lang="pt-BR" b="1" i="1" smtClean="0">
                          <a:latin typeface="Cambria Math"/>
                        </a:rPr>
                        <m:t>𝟏𝟎𝟔</m:t>
                      </m:r>
                      <m:r>
                        <a:rPr lang="pt-BR" b="1" i="1">
                          <a:latin typeface="Cambria Math"/>
                        </a:rPr>
                        <m:t>.</m:t>
                      </m:r>
                      <m:r>
                        <a:rPr lang="pt-BR" b="1" i="1" smtClean="0">
                          <a:latin typeface="Cambria Math"/>
                        </a:rPr>
                        <m:t>𝟕𝟓𝟎</m:t>
                      </m:r>
                      <m:r>
                        <a:rPr lang="pt-BR" b="1" i="1">
                          <a:latin typeface="Cambria Math"/>
                        </a:rPr>
                        <m:t>,</m:t>
                      </m:r>
                      <m:r>
                        <a:rPr lang="pt-BR" b="1" i="1">
                          <a:latin typeface="Cambria Math"/>
                        </a:rPr>
                        <m:t>𝟎𝟎</m:t>
                      </m:r>
                    </m:oMath>
                  </m:oMathPara>
                </a14:m>
                <a:endParaRPr lang="pt-BR" b="1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𝐶𝑀𝑉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</a:rPr>
                        <m:t>𝐸𝐼</m:t>
                      </m:r>
                      <m:r>
                        <a:rPr lang="pt-BR" i="1">
                          <a:latin typeface="Cambria Math"/>
                        </a:rPr>
                        <m:t>+</m:t>
                      </m:r>
                      <m:r>
                        <a:rPr lang="pt-BR" i="1">
                          <a:latin typeface="Cambria Math"/>
                        </a:rPr>
                        <m:t>𝐶𝐿</m:t>
                      </m:r>
                      <m:r>
                        <a:rPr lang="pt-BR" i="1">
                          <a:latin typeface="Cambria Math"/>
                        </a:rPr>
                        <m:t>−</m:t>
                      </m:r>
                      <m:r>
                        <a:rPr lang="pt-BR" i="1">
                          <a:latin typeface="Cambria Math"/>
                        </a:rPr>
                        <m:t>𝐸𝐹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𝐶𝑀𝑉</m:t>
                      </m:r>
                      <m:r>
                        <a:rPr lang="pt-BR" i="1">
                          <a:latin typeface="Cambria Math"/>
                        </a:rPr>
                        <m:t>=75.000+106.750−49.000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1" i="1">
                          <a:latin typeface="Cambria Math"/>
                        </a:rPr>
                        <m:t>𝑪𝑴𝑽</m:t>
                      </m:r>
                      <m:r>
                        <a:rPr lang="pt-BR" b="1" i="1">
                          <a:latin typeface="Cambria Math"/>
                        </a:rPr>
                        <m:t>=$ </m:t>
                      </m:r>
                      <m:r>
                        <a:rPr lang="pt-BR" b="1" i="1" smtClean="0">
                          <a:latin typeface="Cambria Math"/>
                        </a:rPr>
                        <m:t>𝟏𝟑𝟐</m:t>
                      </m:r>
                      <m:r>
                        <a:rPr lang="pt-BR" b="1" i="1">
                          <a:latin typeface="Cambria Math"/>
                        </a:rPr>
                        <m:t>.</m:t>
                      </m:r>
                      <m:r>
                        <a:rPr lang="pt-BR" b="1" i="1" smtClean="0">
                          <a:latin typeface="Cambria Math"/>
                        </a:rPr>
                        <m:t>𝟕𝟓𝟎</m:t>
                      </m:r>
                      <m:r>
                        <a:rPr lang="pt-BR" b="1" i="1">
                          <a:latin typeface="Cambria Math"/>
                        </a:rPr>
                        <m:t>,</m:t>
                      </m:r>
                      <m:r>
                        <a:rPr lang="pt-BR" b="1" i="1">
                          <a:latin typeface="Cambria Math"/>
                        </a:rPr>
                        <m:t>𝟎𝟎</m:t>
                      </m:r>
                    </m:oMath>
                  </m:oMathPara>
                </a14:m>
                <a:endParaRPr lang="pt-BR" b="1" dirty="0"/>
              </a:p>
              <a:p>
                <a:pPr marL="0" indent="0">
                  <a:buNone/>
                </a:pPr>
                <a:endParaRPr lang="pt-BR" b="1" dirty="0" smtClean="0"/>
              </a:p>
              <a:p>
                <a:pPr marL="0" indent="0">
                  <a:buNone/>
                </a:pPr>
                <a:endParaRPr lang="pt-BR" b="1" dirty="0" smtClean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557" t="-22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38</a:t>
            </a:fld>
            <a:endParaRPr lang="pt-BR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68" y="2770404"/>
            <a:ext cx="3114352" cy="19732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Sistema de inventário permanente</a:t>
            </a:r>
            <a:endParaRPr lang="pt-BR" sz="4400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O sistema de inventário permanente demonstra toda </a:t>
            </a:r>
            <a:r>
              <a:rPr lang="pt-BR" dirty="0" smtClean="0"/>
              <a:t>a movimentação </a:t>
            </a:r>
            <a:r>
              <a:rPr lang="pt-BR" dirty="0"/>
              <a:t>do estoque por meio de tabelas ou </a:t>
            </a:r>
            <a:r>
              <a:rPr lang="pt-BR" dirty="0" smtClean="0"/>
              <a:t>fichas de estoques.</a:t>
            </a:r>
          </a:p>
          <a:p>
            <a:pPr lvl="1"/>
            <a:r>
              <a:rPr lang="pt-BR" dirty="0" smtClean="0"/>
              <a:t>Esse controle é feito geralmente por meio </a:t>
            </a:r>
            <a:r>
              <a:rPr lang="pt-BR" dirty="0"/>
              <a:t>de sistemas </a:t>
            </a:r>
            <a:r>
              <a:rPr lang="pt-BR" dirty="0" smtClean="0"/>
              <a:t>de informações contábeis. </a:t>
            </a:r>
          </a:p>
          <a:p>
            <a:pPr lvl="1"/>
            <a:r>
              <a:rPr lang="pt-BR" dirty="0" smtClean="0"/>
              <a:t>Essas </a:t>
            </a:r>
            <a:r>
              <a:rPr lang="pt-BR" dirty="0"/>
              <a:t>tabelas são atualizadas a </a:t>
            </a:r>
            <a:r>
              <a:rPr lang="pt-BR" dirty="0" smtClean="0"/>
              <a:t>cada compra</a:t>
            </a:r>
            <a:r>
              <a:rPr lang="pt-BR" dirty="0"/>
              <a:t>, venda e devoluções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Como sempre estamos apurando o saldo </a:t>
            </a:r>
            <a:r>
              <a:rPr lang="pt-BR" dirty="0"/>
              <a:t>em valor das </a:t>
            </a:r>
            <a:r>
              <a:rPr lang="pt-BR" dirty="0" smtClean="0"/>
              <a:t>movimentações, temos permanentemente o valor </a:t>
            </a:r>
            <a:r>
              <a:rPr lang="pt-BR" dirty="0"/>
              <a:t>final dos itens em </a:t>
            </a:r>
            <a:r>
              <a:rPr lang="pt-BR" dirty="0" smtClean="0"/>
              <a:t>estoque.</a:t>
            </a:r>
          </a:p>
          <a:p>
            <a:endParaRPr lang="pt-BR" dirty="0"/>
          </a:p>
          <a:p>
            <a:r>
              <a:rPr lang="pt-BR" dirty="0" smtClean="0"/>
              <a:t>O controle é feito através de três opções: </a:t>
            </a:r>
          </a:p>
          <a:p>
            <a:pPr lvl="1"/>
            <a:r>
              <a:rPr lang="pt-BR" b="1" dirty="0" smtClean="0"/>
              <a:t>PEPS: </a:t>
            </a:r>
            <a:r>
              <a:rPr lang="pt-BR" dirty="0"/>
              <a:t>Primeiro que entra, Primeiro que sai (em inglês FIFO - </a:t>
            </a:r>
            <a:r>
              <a:rPr lang="pt-BR" i="1" dirty="0" err="1"/>
              <a:t>First</a:t>
            </a:r>
            <a:r>
              <a:rPr lang="pt-BR" i="1" dirty="0"/>
              <a:t> in, </a:t>
            </a:r>
            <a:r>
              <a:rPr lang="pt-BR" i="1" dirty="0" err="1"/>
              <a:t>First</a:t>
            </a:r>
            <a:r>
              <a:rPr lang="pt-BR" i="1" dirty="0"/>
              <a:t> </a:t>
            </a:r>
            <a:r>
              <a:rPr lang="pt-BR" i="1" dirty="0" smtClean="0"/>
              <a:t>out</a:t>
            </a:r>
            <a:r>
              <a:rPr lang="pt-BR" dirty="0" smtClean="0"/>
              <a:t>)</a:t>
            </a:r>
            <a:r>
              <a:rPr lang="pt-BR" i="1" dirty="0" smtClean="0"/>
              <a:t>.</a:t>
            </a:r>
            <a:endParaRPr lang="pt-BR" dirty="0" smtClean="0"/>
          </a:p>
          <a:p>
            <a:pPr lvl="1"/>
            <a:r>
              <a:rPr lang="pt-BR" b="1" dirty="0" smtClean="0"/>
              <a:t>UEPS: </a:t>
            </a:r>
            <a:r>
              <a:rPr lang="pt-BR" dirty="0" smtClean="0"/>
              <a:t>Último que entra, Primeiro que sai (em inglês LIFO – </a:t>
            </a:r>
            <a:r>
              <a:rPr lang="pt-BR" i="1" dirty="0" err="1" smtClean="0"/>
              <a:t>Last</a:t>
            </a:r>
            <a:r>
              <a:rPr lang="pt-BR" i="1" dirty="0" smtClean="0"/>
              <a:t> in, </a:t>
            </a:r>
            <a:r>
              <a:rPr lang="pt-BR" i="1" dirty="0" err="1" smtClean="0"/>
              <a:t>First</a:t>
            </a:r>
            <a:r>
              <a:rPr lang="pt-BR" i="1" dirty="0" smtClean="0"/>
              <a:t> out</a:t>
            </a:r>
            <a:r>
              <a:rPr lang="pt-BR" dirty="0" smtClean="0"/>
              <a:t>).</a:t>
            </a:r>
          </a:p>
          <a:p>
            <a:pPr lvl="1"/>
            <a:r>
              <a:rPr lang="pt-BR" b="1" dirty="0" smtClean="0"/>
              <a:t>CM: </a:t>
            </a:r>
            <a:r>
              <a:rPr lang="pt-BR" dirty="0" smtClean="0"/>
              <a:t>Custo Médio Ponderado.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39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9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Regra patrimonial</a:t>
            </a:r>
            <a:endParaRPr lang="pt-BR" sz="44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</a:t>
            </a:fld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915287" y="1085725"/>
            <a:ext cx="2856985" cy="85732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Aumento do ativo</a:t>
            </a:r>
            <a:endParaRPr lang="pt-BR" sz="2500" dirty="0"/>
          </a:p>
        </p:txBody>
      </p:sp>
      <p:sp>
        <p:nvSpPr>
          <p:cNvPr id="9" name="Retângulo 8"/>
          <p:cNvSpPr/>
          <p:nvPr/>
        </p:nvSpPr>
        <p:spPr>
          <a:xfrm>
            <a:off x="915287" y="2085689"/>
            <a:ext cx="2856985" cy="85732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Diminuição do ativo</a:t>
            </a:r>
            <a:endParaRPr lang="pt-BR" sz="2500" dirty="0"/>
          </a:p>
        </p:txBody>
      </p:sp>
      <p:sp>
        <p:nvSpPr>
          <p:cNvPr id="10" name="Retângulo 9"/>
          <p:cNvSpPr/>
          <p:nvPr/>
        </p:nvSpPr>
        <p:spPr>
          <a:xfrm>
            <a:off x="915287" y="3085652"/>
            <a:ext cx="2856985" cy="85722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Aumento do passivo e do PL</a:t>
            </a:r>
            <a:endParaRPr lang="pt-BR" sz="2500" dirty="0"/>
          </a:p>
        </p:txBody>
      </p:sp>
      <p:sp>
        <p:nvSpPr>
          <p:cNvPr id="11" name="Retângulo 10"/>
          <p:cNvSpPr/>
          <p:nvPr/>
        </p:nvSpPr>
        <p:spPr>
          <a:xfrm>
            <a:off x="915287" y="4085522"/>
            <a:ext cx="2856985" cy="85722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Diminuição do passivo e do PL</a:t>
            </a:r>
            <a:endParaRPr lang="pt-BR" sz="2500" dirty="0"/>
          </a:p>
        </p:txBody>
      </p:sp>
      <p:sp>
        <p:nvSpPr>
          <p:cNvPr id="12" name="Retângulo 11"/>
          <p:cNvSpPr/>
          <p:nvPr/>
        </p:nvSpPr>
        <p:spPr>
          <a:xfrm>
            <a:off x="5257752" y="1085725"/>
            <a:ext cx="2856985" cy="8573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DÉBITO</a:t>
            </a:r>
            <a:endParaRPr lang="pt-BR" sz="2500" dirty="0"/>
          </a:p>
        </p:txBody>
      </p:sp>
      <p:sp>
        <p:nvSpPr>
          <p:cNvPr id="13" name="Retângulo 12"/>
          <p:cNvSpPr/>
          <p:nvPr/>
        </p:nvSpPr>
        <p:spPr>
          <a:xfrm>
            <a:off x="5257752" y="2085689"/>
            <a:ext cx="2856985" cy="85732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CRÉDITO</a:t>
            </a:r>
            <a:endParaRPr lang="pt-BR" sz="2500" dirty="0"/>
          </a:p>
        </p:txBody>
      </p:sp>
      <p:sp>
        <p:nvSpPr>
          <p:cNvPr id="14" name="Retângulo 13"/>
          <p:cNvSpPr/>
          <p:nvPr/>
        </p:nvSpPr>
        <p:spPr>
          <a:xfrm>
            <a:off x="5257752" y="3085652"/>
            <a:ext cx="2856985" cy="85722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CRÉDITO</a:t>
            </a:r>
            <a:endParaRPr lang="pt-BR" sz="2500" dirty="0"/>
          </a:p>
        </p:txBody>
      </p:sp>
      <p:sp>
        <p:nvSpPr>
          <p:cNvPr id="15" name="Retângulo 14"/>
          <p:cNvSpPr/>
          <p:nvPr/>
        </p:nvSpPr>
        <p:spPr>
          <a:xfrm>
            <a:off x="5257752" y="4085522"/>
            <a:ext cx="2856985" cy="85722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DÉBITO</a:t>
            </a:r>
            <a:endParaRPr lang="pt-BR" sz="2500" dirty="0"/>
          </a:p>
        </p:txBody>
      </p:sp>
      <p:sp>
        <p:nvSpPr>
          <p:cNvPr id="8" name="Igual 7"/>
          <p:cNvSpPr/>
          <p:nvPr/>
        </p:nvSpPr>
        <p:spPr>
          <a:xfrm>
            <a:off x="4229123" y="1342133"/>
            <a:ext cx="571778" cy="428661"/>
          </a:xfrm>
          <a:prstGeom prst="mathEqua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7" name="Igual 16"/>
          <p:cNvSpPr/>
          <p:nvPr/>
        </p:nvSpPr>
        <p:spPr>
          <a:xfrm>
            <a:off x="4228965" y="2300019"/>
            <a:ext cx="571778" cy="428661"/>
          </a:xfrm>
          <a:prstGeom prst="mathEqua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8" name="Igual 17"/>
          <p:cNvSpPr/>
          <p:nvPr/>
        </p:nvSpPr>
        <p:spPr>
          <a:xfrm>
            <a:off x="4229123" y="3299935"/>
            <a:ext cx="571778" cy="428661"/>
          </a:xfrm>
          <a:prstGeom prst="mathEqua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Igual 18"/>
          <p:cNvSpPr/>
          <p:nvPr/>
        </p:nvSpPr>
        <p:spPr>
          <a:xfrm>
            <a:off x="4228965" y="4299805"/>
            <a:ext cx="571778" cy="428661"/>
          </a:xfrm>
          <a:prstGeom prst="mathEqua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4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Exemplo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/>
              <a:t>Uma empresa registrou as seguintes movimentações no estoque:</a:t>
            </a:r>
          </a:p>
          <a:p>
            <a:pPr lvl="1"/>
            <a:r>
              <a:rPr lang="pt-BR" dirty="0" smtClean="0"/>
              <a:t>01/01/17: Estoque inicial de 50 mercadorias pelo custo unitário de $ 9,00</a:t>
            </a:r>
          </a:p>
          <a:p>
            <a:pPr lvl="1"/>
            <a:r>
              <a:rPr lang="pt-BR" dirty="0" smtClean="0"/>
              <a:t>02/01/17: Compra de 100 mercadorias pelo custo unitário de R$ 10,00</a:t>
            </a:r>
          </a:p>
          <a:p>
            <a:pPr lvl="1"/>
            <a:r>
              <a:rPr lang="pt-BR" dirty="0" smtClean="0"/>
              <a:t>05/01/17: Compra de 100 mercadorias pelo custo unitário de R$ 10,30</a:t>
            </a:r>
          </a:p>
          <a:p>
            <a:pPr lvl="1"/>
            <a:r>
              <a:rPr lang="pt-BR" dirty="0" smtClean="0"/>
              <a:t>08/01/17: Venda de 80 mercadorias pelo valor unitário de R$ 12,00</a:t>
            </a:r>
          </a:p>
          <a:p>
            <a:pPr lvl="1"/>
            <a:r>
              <a:rPr lang="pt-BR" dirty="0" smtClean="0"/>
              <a:t>15/01/17: Compra de 50 mercadorias pelo custo unitário de R$ 10,50</a:t>
            </a:r>
          </a:p>
          <a:p>
            <a:pPr lvl="1"/>
            <a:r>
              <a:rPr lang="pt-BR" dirty="0" smtClean="0"/>
              <a:t>16/01/17: Devolução de 10 mercadorias adquiridas em 15/01</a:t>
            </a:r>
          </a:p>
          <a:p>
            <a:pPr lvl="1"/>
            <a:r>
              <a:rPr lang="pt-BR" dirty="0" smtClean="0"/>
              <a:t>20/01/17: Venda de 70 mercadorias pelo valor unitário de R$ 12,20</a:t>
            </a:r>
          </a:p>
          <a:p>
            <a:pPr lvl="1"/>
            <a:r>
              <a:rPr lang="pt-BR" dirty="0" smtClean="0"/>
              <a:t>25/01/17: Venda de 50 mercadorias pelo valor unitário de R$ 12,30</a:t>
            </a:r>
          </a:p>
          <a:p>
            <a:pPr lvl="1"/>
            <a:r>
              <a:rPr lang="pt-BR" dirty="0" smtClean="0"/>
              <a:t>26/01/17: Devolução de 10 mercadorias vendidas em 25/01</a:t>
            </a:r>
          </a:p>
          <a:p>
            <a:pPr lvl="1"/>
            <a:endParaRPr lang="pt-BR" dirty="0"/>
          </a:p>
          <a:p>
            <a:pPr marL="0" indent="0">
              <a:buNone/>
            </a:pPr>
            <a:r>
              <a:rPr lang="pt-BR" dirty="0" smtClean="0"/>
              <a:t>Com base nas movimentações, calcular o estoque pelo PEPS, o UEPS e o CM.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40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6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Resolução exemplo – PEPS </a:t>
            </a:r>
            <a:endParaRPr lang="pt-BR" sz="4400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840532"/>
              </p:ext>
            </p:extLst>
          </p:nvPr>
        </p:nvGraphicFramePr>
        <p:xfrm>
          <a:off x="457326" y="1142880"/>
          <a:ext cx="8229350" cy="3706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764"/>
                <a:gridCol w="1017106"/>
                <a:gridCol w="822935"/>
                <a:gridCol w="822935"/>
                <a:gridCol w="822935"/>
                <a:gridCol w="822935"/>
                <a:gridCol w="822935"/>
                <a:gridCol w="822935"/>
                <a:gridCol w="822935"/>
                <a:gridCol w="822935"/>
              </a:tblGrid>
              <a:tr h="294346">
                <a:tc rowSpan="2">
                  <a:txBody>
                    <a:bodyPr/>
                    <a:lstStyle/>
                    <a:p>
                      <a:pPr algn="l"/>
                      <a:r>
                        <a:rPr lang="pt-BR" sz="1300" b="1" dirty="0" smtClean="0"/>
                        <a:t>Data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pt-BR" sz="1300" b="1" dirty="0" smtClean="0"/>
                        <a:t>Histórico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ENTRADAS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SAÍDAS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SALDO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</a:tr>
              <a:tr h="294346">
                <a:tc v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R$ </a:t>
                      </a:r>
                      <a:r>
                        <a:rPr lang="pt-BR" sz="1300" b="1" dirty="0" err="1" smtClean="0"/>
                        <a:t>unit</a:t>
                      </a:r>
                      <a:r>
                        <a:rPr lang="pt-BR" sz="1300" b="1" dirty="0" smtClean="0"/>
                        <a:t>.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R$ </a:t>
                      </a:r>
                      <a:r>
                        <a:rPr lang="pt-BR" sz="1300" b="1" dirty="0" err="1" smtClean="0"/>
                        <a:t>unit</a:t>
                      </a:r>
                      <a:r>
                        <a:rPr lang="pt-BR" sz="1300" b="1" dirty="0" smtClean="0"/>
                        <a:t>.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01/01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SI</a:t>
                      </a:r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450,00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02/01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Compra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1.000,00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1.450,00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05/01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Compra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1.030,00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2.480,00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9664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08/01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50</a:t>
                      </a:r>
                    </a:p>
                    <a:p>
                      <a:pPr algn="ctr"/>
                      <a:r>
                        <a:rPr lang="pt-BR" sz="1300" dirty="0" smtClean="0"/>
                        <a:t>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9,00</a:t>
                      </a:r>
                    </a:p>
                    <a:p>
                      <a:pPr algn="r"/>
                      <a:r>
                        <a:rPr lang="pt-BR" sz="1300" dirty="0" smtClean="0"/>
                        <a:t>10,00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450,00</a:t>
                      </a:r>
                    </a:p>
                    <a:p>
                      <a:pPr algn="r"/>
                      <a:r>
                        <a:rPr lang="pt-BR" sz="1300" dirty="0" smtClean="0"/>
                        <a:t>300,00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170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1.730,00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15/01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Compra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525,00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220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2.255,00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16/01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Devolução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-10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-105,00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2.150,00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20/01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70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700,00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140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1.450,00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25/01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515,00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90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935,00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26/01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Devolução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-10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-103,00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1.038,00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 gridSpan="2">
                  <a:txBody>
                    <a:bodyPr/>
                    <a:lstStyle/>
                    <a:p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240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2.450,00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190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1.862,00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100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1.038,00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39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Resolução exemplo – UEPS </a:t>
            </a:r>
            <a:endParaRPr lang="pt-BR" sz="4400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611752"/>
              </p:ext>
            </p:extLst>
          </p:nvPr>
        </p:nvGraphicFramePr>
        <p:xfrm>
          <a:off x="457484" y="1024081"/>
          <a:ext cx="8229350" cy="3904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764"/>
                <a:gridCol w="1017106"/>
                <a:gridCol w="822935"/>
                <a:gridCol w="822935"/>
                <a:gridCol w="822935"/>
                <a:gridCol w="822935"/>
                <a:gridCol w="822935"/>
                <a:gridCol w="822935"/>
                <a:gridCol w="822935"/>
                <a:gridCol w="822935"/>
              </a:tblGrid>
              <a:tr h="294346">
                <a:tc rowSpan="2">
                  <a:txBody>
                    <a:bodyPr/>
                    <a:lstStyle/>
                    <a:p>
                      <a:pPr algn="l"/>
                      <a:r>
                        <a:rPr lang="pt-BR" sz="1300" b="1" dirty="0" smtClean="0"/>
                        <a:t>Data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pt-BR" sz="1300" b="1" dirty="0" smtClean="0"/>
                        <a:t>Histórico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ENTRADAS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SAÍDAS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SALDO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</a:tr>
              <a:tr h="294346">
                <a:tc v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R$ </a:t>
                      </a:r>
                      <a:r>
                        <a:rPr lang="pt-BR" sz="1300" b="1" dirty="0" err="1" smtClean="0"/>
                        <a:t>unit</a:t>
                      </a:r>
                      <a:r>
                        <a:rPr lang="pt-BR" sz="1300" b="1" dirty="0" smtClean="0"/>
                        <a:t>.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R$ </a:t>
                      </a:r>
                      <a:r>
                        <a:rPr lang="pt-BR" sz="1300" b="1" dirty="0" err="1" smtClean="0"/>
                        <a:t>unit</a:t>
                      </a:r>
                      <a:r>
                        <a:rPr lang="pt-BR" sz="1300" b="1" dirty="0" smtClean="0"/>
                        <a:t>.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01/01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SI</a:t>
                      </a:r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450,00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02/01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Compra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1.000,00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1.450,00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05/01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Compra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1.030,00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2.480,00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08/01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80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824,00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170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1.656,00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15/01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Compra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525,00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220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2.181,00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16/01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Devolução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-10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-105,00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2.076,00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3207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20/01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40</a:t>
                      </a:r>
                    </a:p>
                    <a:p>
                      <a:pPr algn="ctr"/>
                      <a:r>
                        <a:rPr lang="pt-BR" sz="1300" dirty="0" smtClean="0"/>
                        <a:t>20</a:t>
                      </a:r>
                    </a:p>
                    <a:p>
                      <a:pPr algn="ctr"/>
                      <a:r>
                        <a:rPr lang="pt-BR" sz="1300" dirty="0" smtClean="0"/>
                        <a:t>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10,50</a:t>
                      </a:r>
                    </a:p>
                    <a:p>
                      <a:pPr algn="r"/>
                      <a:r>
                        <a:rPr lang="pt-BR" sz="1300" dirty="0" smtClean="0"/>
                        <a:t>10,30</a:t>
                      </a:r>
                    </a:p>
                    <a:p>
                      <a:pPr algn="r"/>
                      <a:r>
                        <a:rPr lang="pt-BR" sz="1300" dirty="0" smtClean="0"/>
                        <a:t>10,00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420,00</a:t>
                      </a:r>
                    </a:p>
                    <a:p>
                      <a:pPr algn="r"/>
                      <a:r>
                        <a:rPr lang="pt-BR" sz="1300" dirty="0" smtClean="0"/>
                        <a:t>206,00</a:t>
                      </a:r>
                    </a:p>
                    <a:p>
                      <a:pPr algn="r"/>
                      <a:r>
                        <a:rPr lang="pt-BR" sz="1300" dirty="0" smtClean="0"/>
                        <a:t>100,00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140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1.350,00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25/01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500,00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90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850,00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26/01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Devolução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-10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-100,00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950,00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 gridSpan="2">
                  <a:txBody>
                    <a:bodyPr/>
                    <a:lstStyle/>
                    <a:p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240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2.450,00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190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1.950,00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100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950,00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63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 smtClean="0"/>
              <a:t>Resolução exemplo – CM ponderado</a:t>
            </a:r>
            <a:endParaRPr lang="pt-BR" sz="4000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597259"/>
              </p:ext>
            </p:extLst>
          </p:nvPr>
        </p:nvGraphicFramePr>
        <p:xfrm>
          <a:off x="457484" y="1024080"/>
          <a:ext cx="8229350" cy="3532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764"/>
                <a:gridCol w="1017106"/>
                <a:gridCol w="822935"/>
                <a:gridCol w="822935"/>
                <a:gridCol w="822935"/>
                <a:gridCol w="822935"/>
                <a:gridCol w="822935"/>
                <a:gridCol w="822935"/>
                <a:gridCol w="822935"/>
                <a:gridCol w="822935"/>
              </a:tblGrid>
              <a:tr h="294346">
                <a:tc rowSpan="2">
                  <a:txBody>
                    <a:bodyPr/>
                    <a:lstStyle/>
                    <a:p>
                      <a:pPr algn="l"/>
                      <a:r>
                        <a:rPr lang="pt-BR" sz="1300" b="1" dirty="0" smtClean="0"/>
                        <a:t>Data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pt-BR" sz="1300" b="1" dirty="0" smtClean="0"/>
                        <a:t>Histórico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ENTRADAS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SAÍDAS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SALDO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</a:tr>
              <a:tr h="294346">
                <a:tc v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R$ </a:t>
                      </a:r>
                      <a:r>
                        <a:rPr lang="pt-BR" sz="1300" b="1" dirty="0" err="1" smtClean="0"/>
                        <a:t>unit</a:t>
                      </a:r>
                      <a:r>
                        <a:rPr lang="pt-BR" sz="1300" b="1" dirty="0" smtClean="0"/>
                        <a:t>.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R$ </a:t>
                      </a:r>
                      <a:r>
                        <a:rPr lang="pt-BR" sz="1300" b="1" dirty="0" err="1" smtClean="0"/>
                        <a:t>unit</a:t>
                      </a:r>
                      <a:r>
                        <a:rPr lang="pt-BR" sz="1300" b="1" dirty="0" smtClean="0"/>
                        <a:t>.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01/01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SI</a:t>
                      </a:r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450,00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02/01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Compra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1.000,00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1.450,00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05/01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Compra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1.030,00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2.480,00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08/01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80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9,92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793,60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170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1.686,40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15/01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Compra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525,00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220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2.211,40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16/01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Devolução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-10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-105,00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2.106,40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20/01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70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10,03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702,10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140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1.404,30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25/01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10,03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501,50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90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902,80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26/01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Devolução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-10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10,03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-100,30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1.003,10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 gridSpan="2">
                  <a:txBody>
                    <a:bodyPr/>
                    <a:lstStyle/>
                    <a:p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240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2.450,00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190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1.896,90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100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1.003,10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14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Considerações – PEPS, UEPS e CM</a:t>
            </a:r>
            <a:endParaRPr lang="pt-BR" sz="44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44</a:t>
            </a:fld>
            <a:endParaRPr lang="pt-BR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19" y="1716067"/>
            <a:ext cx="4255246" cy="11414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628922" y="3829156"/>
            <a:ext cx="2709816" cy="5130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567" tIns="36283" rIns="72567" bIns="36283" rtlCol="0">
            <a:spAutoFit/>
          </a:bodyPr>
          <a:lstStyle/>
          <a:p>
            <a:r>
              <a:rPr lang="pt-BR" b="1" dirty="0" smtClean="0"/>
              <a:t>Entradas (E)</a:t>
            </a:r>
          </a:p>
          <a:p>
            <a:r>
              <a:rPr lang="pt-BR" dirty="0" smtClean="0"/>
              <a:t>Registro de todas as aquisições</a:t>
            </a:r>
            <a:endParaRPr lang="pt-BR" dirty="0"/>
          </a:p>
        </p:txBody>
      </p:sp>
      <p:cxnSp>
        <p:nvCxnSpPr>
          <p:cNvPr id="9" name="Conector de seta reta 8"/>
          <p:cNvCxnSpPr>
            <a:endCxn id="7" idx="0"/>
          </p:cNvCxnSpPr>
          <p:nvPr/>
        </p:nvCxnSpPr>
        <p:spPr>
          <a:xfrm flipH="1">
            <a:off x="1983829" y="2857523"/>
            <a:ext cx="359474" cy="971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4400561" y="3829156"/>
            <a:ext cx="2857303" cy="732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567" tIns="36283" rIns="72567" bIns="36283" rtlCol="0">
            <a:spAutoFit/>
          </a:bodyPr>
          <a:lstStyle/>
          <a:p>
            <a:r>
              <a:rPr lang="pt-BR" b="1" dirty="0" smtClean="0"/>
              <a:t>Saídas (S)</a:t>
            </a:r>
          </a:p>
          <a:p>
            <a:r>
              <a:rPr lang="pt-BR" dirty="0" smtClean="0"/>
              <a:t>Registro de todas as vendas</a:t>
            </a:r>
          </a:p>
          <a:p>
            <a:r>
              <a:rPr lang="pt-BR" dirty="0" smtClean="0"/>
              <a:t>Esse valor corresponde ao CMV</a:t>
            </a:r>
            <a:endParaRPr lang="pt-BR" dirty="0"/>
          </a:p>
        </p:txBody>
      </p:sp>
      <p:cxnSp>
        <p:nvCxnSpPr>
          <p:cNvPr id="12" name="Conector de seta reta 11"/>
          <p:cNvCxnSpPr>
            <a:endCxn id="11" idx="0"/>
          </p:cNvCxnSpPr>
          <p:nvPr/>
        </p:nvCxnSpPr>
        <p:spPr>
          <a:xfrm>
            <a:off x="3657663" y="2857523"/>
            <a:ext cx="2171550" cy="971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endCxn id="15" idx="1"/>
          </p:cNvCxnSpPr>
          <p:nvPr/>
        </p:nvCxnSpPr>
        <p:spPr>
          <a:xfrm flipV="1">
            <a:off x="5543483" y="1803847"/>
            <a:ext cx="1164003" cy="36781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6707486" y="1657273"/>
            <a:ext cx="1600090" cy="293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567" tIns="36283" rIns="72567" bIns="36283" rtlCol="0">
            <a:spAutoFit/>
          </a:bodyPr>
          <a:lstStyle/>
          <a:p>
            <a:r>
              <a:rPr lang="pt-BR" dirty="0" smtClean="0"/>
              <a:t>Saldo inicial (SI)</a:t>
            </a:r>
            <a:endParaRPr lang="pt-BR" dirty="0"/>
          </a:p>
        </p:txBody>
      </p:sp>
      <p:sp>
        <p:nvSpPr>
          <p:cNvPr id="16" name="Chave direita 15"/>
          <p:cNvSpPr/>
          <p:nvPr/>
        </p:nvSpPr>
        <p:spPr>
          <a:xfrm>
            <a:off x="5543483" y="2285976"/>
            <a:ext cx="171438" cy="571548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567" tIns="36283" rIns="72567" bIns="36283"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6628519" y="2601018"/>
            <a:ext cx="1600090" cy="5130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567" tIns="36283" rIns="72567" bIns="36283" rtlCol="0">
            <a:spAutoFit/>
          </a:bodyPr>
          <a:lstStyle/>
          <a:p>
            <a:r>
              <a:rPr lang="pt-BR" b="1" dirty="0" smtClean="0"/>
              <a:t>Saldo total (final):</a:t>
            </a:r>
          </a:p>
          <a:p>
            <a:r>
              <a:rPr lang="pt-BR" dirty="0" smtClean="0"/>
              <a:t>SI + E – S</a:t>
            </a:r>
            <a:endParaRPr lang="pt-BR" dirty="0"/>
          </a:p>
        </p:txBody>
      </p:sp>
      <p:cxnSp>
        <p:nvCxnSpPr>
          <p:cNvPr id="27" name="Conector de seta reta 26"/>
          <p:cNvCxnSpPr>
            <a:endCxn id="19" idx="1"/>
          </p:cNvCxnSpPr>
          <p:nvPr/>
        </p:nvCxnSpPr>
        <p:spPr>
          <a:xfrm>
            <a:off x="5750246" y="2571750"/>
            <a:ext cx="878273" cy="28577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1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Demonstração do resultado da empresa</a:t>
            </a:r>
            <a:endParaRPr lang="pt-BR" sz="3600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956604"/>
              </p:ext>
            </p:extLst>
          </p:nvPr>
        </p:nvGraphicFramePr>
        <p:xfrm>
          <a:off x="457326" y="2213433"/>
          <a:ext cx="8229350" cy="1787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6022"/>
                <a:gridCol w="1847776"/>
                <a:gridCol w="1847776"/>
                <a:gridCol w="1847776"/>
              </a:tblGrid>
              <a:tr h="294346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DRE</a:t>
                      </a:r>
                      <a:endParaRPr lang="pt-BR" sz="1100" b="1" dirty="0"/>
                    </a:p>
                  </a:txBody>
                  <a:tcPr marL="72567" marR="72567" marT="36289" marB="362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PEPS</a:t>
                      </a:r>
                      <a:endParaRPr lang="pt-BR" sz="1100" b="1" dirty="0"/>
                    </a:p>
                  </a:txBody>
                  <a:tcPr marL="72567" marR="72567" marT="36289" marB="362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UEPS</a:t>
                      </a:r>
                      <a:endParaRPr lang="pt-BR" sz="1100" b="1" dirty="0"/>
                    </a:p>
                  </a:txBody>
                  <a:tcPr marL="72567" marR="72567" marT="36289" marB="362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CM</a:t>
                      </a:r>
                      <a:endParaRPr lang="pt-BR" sz="1100" b="1" dirty="0"/>
                    </a:p>
                  </a:txBody>
                  <a:tcPr marL="72567" marR="72567" marT="36289" marB="3628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Vendas brutas</a:t>
                      </a: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2.429,00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2.429,00</a:t>
                      </a: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2.429,00</a:t>
                      </a:r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(-)</a:t>
                      </a:r>
                      <a:r>
                        <a:rPr lang="pt-BR" sz="1100" baseline="0" dirty="0" smtClean="0"/>
                        <a:t> Devoluções das vendas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123,00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123,00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123,00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(=) Vendas líquidas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2.306,00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2.306,00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2.306,00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(-) CMV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1.862,00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1.950,00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1.896,90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315456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(=) Lucro Bruto</a:t>
                      </a:r>
                      <a:endParaRPr lang="pt-BR" sz="1100" b="1" dirty="0"/>
                    </a:p>
                  </a:txBody>
                  <a:tcPr marL="72567" marR="72567" marT="36289" marB="362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1" dirty="0" smtClean="0"/>
                        <a:t>444,00</a:t>
                      </a:r>
                      <a:endParaRPr lang="pt-BR" sz="1100" b="1" dirty="0"/>
                    </a:p>
                  </a:txBody>
                  <a:tcPr marL="72567" marR="72567" marT="36289" marB="362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1" dirty="0" smtClean="0"/>
                        <a:t>356,00</a:t>
                      </a:r>
                      <a:endParaRPr lang="pt-BR" sz="1100" b="1" dirty="0"/>
                    </a:p>
                  </a:txBody>
                  <a:tcPr marL="72567" marR="72567" marT="36289" marB="362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1" dirty="0" smtClean="0"/>
                        <a:t>409,10</a:t>
                      </a:r>
                      <a:endParaRPr lang="pt-BR" sz="1100" b="1" dirty="0"/>
                    </a:p>
                  </a:txBody>
                  <a:tcPr marL="72567" marR="72567" marT="36289" marB="3628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45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70140" y="1381638"/>
                <a:ext cx="5701949" cy="732873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72567" tIns="36283" rIns="72567" bIns="36283" rtlCol="0">
                <a:spAutoFit/>
              </a:bodyPr>
              <a:lstStyle/>
              <a:p>
                <a:r>
                  <a:rPr lang="pt-BR" b="1" dirty="0" smtClean="0"/>
                  <a:t>Rascunho: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𝑉𝑒𝑛𝑑𝑎𝑠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𝑏𝑟𝑢𝑡𝑎𝑠</m:t>
                      </m:r>
                      <m:r>
                        <a:rPr lang="pt-BR" b="0" i="1" smtClean="0">
                          <a:latin typeface="Cambria Math"/>
                        </a:rPr>
                        <m:t>=80∗12,00+70∗12,20+50∗12,30=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$ 2.429,00</m:t>
                      </m:r>
                    </m:oMath>
                  </m:oMathPara>
                </a14:m>
                <a:endParaRPr lang="pt-BR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𝐷𝑒𝑣𝑜𝑙𝑢</m:t>
                      </m:r>
                      <m:r>
                        <a:rPr lang="pt-BR" b="0" i="1" smtClean="0">
                          <a:latin typeface="Cambria Math"/>
                        </a:rPr>
                        <m:t>çõ</m:t>
                      </m:r>
                      <m:r>
                        <a:rPr lang="pt-BR" b="0" i="1" smtClean="0">
                          <a:latin typeface="Cambria Math"/>
                        </a:rPr>
                        <m:t>𝑒𝑠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𝑑𝑎𝑠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𝑣𝑒𝑛𝑑𝑎𝑠</m:t>
                      </m:r>
                      <m:r>
                        <a:rPr lang="pt-BR" b="0" i="1" smtClean="0">
                          <a:latin typeface="Cambria Math"/>
                        </a:rPr>
                        <m:t>=10∗12,30=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$ 123,00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09" y="1740693"/>
                <a:ext cx="7184852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679" t="-3311" b="-46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092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Considerações – PEPS, UEPS e CM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Observando os slides 16 e 17, e possível perceber:</a:t>
            </a:r>
          </a:p>
          <a:p>
            <a:pPr lvl="1"/>
            <a:r>
              <a:rPr lang="pt-BR" dirty="0" smtClean="0"/>
              <a:t>CMV:			PEPS &lt; CM &lt; UEPS</a:t>
            </a:r>
          </a:p>
          <a:p>
            <a:pPr lvl="1"/>
            <a:r>
              <a:rPr lang="pt-BR" dirty="0" smtClean="0"/>
              <a:t>Lucro:			PEPS &gt; CM &gt; UEPS</a:t>
            </a:r>
          </a:p>
          <a:p>
            <a:pPr lvl="1"/>
            <a:r>
              <a:rPr lang="pt-BR" dirty="0" smtClean="0"/>
              <a:t>Estoque final: 	PEPS &gt; CM &gt; UEPS</a:t>
            </a:r>
          </a:p>
          <a:p>
            <a:pPr lvl="1"/>
            <a:endParaRPr lang="pt-BR" dirty="0"/>
          </a:p>
          <a:p>
            <a:r>
              <a:rPr lang="pt-BR" dirty="0" smtClean="0"/>
              <a:t>Para efeito de:</a:t>
            </a:r>
          </a:p>
          <a:p>
            <a:pPr lvl="1"/>
            <a:r>
              <a:rPr lang="pt-BR" b="1" dirty="0" smtClean="0"/>
              <a:t>Controle gerencial: </a:t>
            </a:r>
            <a:r>
              <a:rPr lang="pt-BR" dirty="0" smtClean="0"/>
              <a:t>qualquer método pode ser usado</a:t>
            </a:r>
          </a:p>
          <a:p>
            <a:pPr lvl="1"/>
            <a:r>
              <a:rPr lang="pt-BR" b="1" dirty="0" smtClean="0"/>
              <a:t>Para fins fiscais (lei): </a:t>
            </a:r>
            <a:r>
              <a:rPr lang="pt-BR" dirty="0" smtClean="0"/>
              <a:t>UEPS não pode ser utilizado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46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76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Exercício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Uma empresa registrou as seguintes movimentações no estoque:</a:t>
            </a:r>
          </a:p>
          <a:p>
            <a:pPr lvl="1"/>
            <a:r>
              <a:rPr lang="pt-BR" dirty="0" smtClean="0"/>
              <a:t>01/01: </a:t>
            </a:r>
            <a:r>
              <a:rPr lang="pt-BR" dirty="0"/>
              <a:t>Estoque inicial de </a:t>
            </a:r>
            <a:r>
              <a:rPr lang="pt-BR" dirty="0" smtClean="0"/>
              <a:t>10 mercadorias com custo </a:t>
            </a:r>
            <a:r>
              <a:rPr lang="pt-BR" dirty="0"/>
              <a:t>unitário de $ </a:t>
            </a:r>
            <a:r>
              <a:rPr lang="pt-BR" dirty="0" smtClean="0"/>
              <a:t>10,00</a:t>
            </a:r>
            <a:endParaRPr lang="pt-BR" dirty="0"/>
          </a:p>
          <a:p>
            <a:pPr lvl="1"/>
            <a:r>
              <a:rPr lang="pt-BR" dirty="0" smtClean="0"/>
              <a:t>02/01: </a:t>
            </a:r>
            <a:r>
              <a:rPr lang="pt-BR" dirty="0"/>
              <a:t>Compra de </a:t>
            </a:r>
            <a:r>
              <a:rPr lang="pt-BR" dirty="0" smtClean="0"/>
              <a:t>40 </a:t>
            </a:r>
            <a:r>
              <a:rPr lang="pt-BR" dirty="0"/>
              <a:t>mercadorias </a:t>
            </a:r>
            <a:r>
              <a:rPr lang="pt-BR" dirty="0" smtClean="0"/>
              <a:t>pelo custo </a:t>
            </a:r>
            <a:r>
              <a:rPr lang="pt-BR" dirty="0"/>
              <a:t>unitário de R$ </a:t>
            </a:r>
            <a:r>
              <a:rPr lang="pt-BR" dirty="0" smtClean="0"/>
              <a:t>12,00</a:t>
            </a:r>
            <a:endParaRPr lang="pt-BR" dirty="0"/>
          </a:p>
          <a:p>
            <a:pPr lvl="1"/>
            <a:r>
              <a:rPr lang="pt-BR" dirty="0" smtClean="0"/>
              <a:t>08/01: </a:t>
            </a:r>
            <a:r>
              <a:rPr lang="pt-BR" dirty="0"/>
              <a:t>Venda de </a:t>
            </a:r>
            <a:r>
              <a:rPr lang="pt-BR" dirty="0" smtClean="0"/>
              <a:t>20 </a:t>
            </a:r>
            <a:r>
              <a:rPr lang="pt-BR" dirty="0"/>
              <a:t>mercadorias </a:t>
            </a:r>
            <a:r>
              <a:rPr lang="pt-BR" dirty="0" smtClean="0"/>
              <a:t>pelo valor </a:t>
            </a:r>
            <a:r>
              <a:rPr lang="pt-BR" dirty="0"/>
              <a:t>unitário de R$ </a:t>
            </a:r>
            <a:r>
              <a:rPr lang="pt-BR" dirty="0" smtClean="0"/>
              <a:t>15,00</a:t>
            </a:r>
            <a:endParaRPr lang="pt-BR" dirty="0"/>
          </a:p>
          <a:p>
            <a:pPr lvl="1"/>
            <a:r>
              <a:rPr lang="pt-BR" dirty="0" smtClean="0"/>
              <a:t>15/01: </a:t>
            </a:r>
            <a:r>
              <a:rPr lang="pt-BR" dirty="0"/>
              <a:t>Compra de </a:t>
            </a:r>
            <a:r>
              <a:rPr lang="pt-BR" dirty="0" smtClean="0"/>
              <a:t>30 </a:t>
            </a:r>
            <a:r>
              <a:rPr lang="pt-BR" dirty="0"/>
              <a:t>mercadorias </a:t>
            </a:r>
            <a:r>
              <a:rPr lang="pt-BR" dirty="0" smtClean="0"/>
              <a:t>pelo custo </a:t>
            </a:r>
            <a:r>
              <a:rPr lang="pt-BR" dirty="0"/>
              <a:t>unitário de R$ </a:t>
            </a:r>
            <a:r>
              <a:rPr lang="pt-BR" dirty="0" smtClean="0"/>
              <a:t>13,00</a:t>
            </a:r>
            <a:endParaRPr lang="pt-BR" dirty="0"/>
          </a:p>
          <a:p>
            <a:pPr lvl="1"/>
            <a:r>
              <a:rPr lang="pt-BR" dirty="0" smtClean="0"/>
              <a:t>20/01: </a:t>
            </a:r>
            <a:r>
              <a:rPr lang="pt-BR" dirty="0"/>
              <a:t>Venda de </a:t>
            </a:r>
            <a:r>
              <a:rPr lang="pt-BR" dirty="0" smtClean="0"/>
              <a:t>40 </a:t>
            </a:r>
            <a:r>
              <a:rPr lang="pt-BR" dirty="0"/>
              <a:t>mercadorias </a:t>
            </a:r>
            <a:r>
              <a:rPr lang="pt-BR" dirty="0" smtClean="0"/>
              <a:t>pelo valor </a:t>
            </a:r>
            <a:r>
              <a:rPr lang="pt-BR" dirty="0"/>
              <a:t>unitário de R$ </a:t>
            </a:r>
            <a:r>
              <a:rPr lang="pt-BR" dirty="0" smtClean="0"/>
              <a:t>16,00</a:t>
            </a:r>
            <a:endParaRPr lang="pt-BR" dirty="0"/>
          </a:p>
          <a:p>
            <a:pPr lvl="1"/>
            <a:r>
              <a:rPr lang="pt-BR" dirty="0" smtClean="0"/>
              <a:t>21/01: </a:t>
            </a:r>
            <a:r>
              <a:rPr lang="pt-BR" dirty="0"/>
              <a:t>Devolução de 5</a:t>
            </a:r>
            <a:r>
              <a:rPr lang="pt-BR" dirty="0" smtClean="0"/>
              <a:t> </a:t>
            </a:r>
            <a:r>
              <a:rPr lang="pt-BR" dirty="0"/>
              <a:t>mercadorias vendidas em </a:t>
            </a:r>
            <a:r>
              <a:rPr lang="pt-BR" dirty="0" smtClean="0"/>
              <a:t>20/01</a:t>
            </a:r>
          </a:p>
          <a:p>
            <a:pPr lvl="1"/>
            <a:endParaRPr lang="pt-BR" dirty="0"/>
          </a:p>
          <a:p>
            <a:pPr marL="0" indent="0">
              <a:buNone/>
            </a:pPr>
            <a:r>
              <a:rPr lang="pt-BR" dirty="0" smtClean="0"/>
              <a:t>Com base nos dados, calcular o valor do estoque pelo PEPS, UEPS e CM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47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4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Resolução do exercício – PEPS </a:t>
            </a:r>
            <a:endParaRPr lang="pt-BR" sz="44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48</a:t>
            </a:fld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745487"/>
              </p:ext>
            </p:extLst>
          </p:nvPr>
        </p:nvGraphicFramePr>
        <p:xfrm>
          <a:off x="457326" y="1306642"/>
          <a:ext cx="8229350" cy="29980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764"/>
                <a:gridCol w="1017106"/>
                <a:gridCol w="822935"/>
                <a:gridCol w="822935"/>
                <a:gridCol w="822935"/>
                <a:gridCol w="822935"/>
                <a:gridCol w="822935"/>
                <a:gridCol w="822935"/>
                <a:gridCol w="822935"/>
                <a:gridCol w="822935"/>
              </a:tblGrid>
              <a:tr h="294346">
                <a:tc rowSpan="2">
                  <a:txBody>
                    <a:bodyPr/>
                    <a:lstStyle/>
                    <a:p>
                      <a:pPr algn="l"/>
                      <a:r>
                        <a:rPr lang="pt-BR" sz="1300" b="1" dirty="0" smtClean="0"/>
                        <a:t>Data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pt-BR" sz="1300" b="1" dirty="0" smtClean="0"/>
                        <a:t>Histórico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ENTRADAS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SAÍDAS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SALDO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</a:tr>
              <a:tr h="294346">
                <a:tc v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R$ </a:t>
                      </a:r>
                      <a:r>
                        <a:rPr lang="pt-BR" sz="1300" b="1" dirty="0" err="1" smtClean="0"/>
                        <a:t>unit</a:t>
                      </a:r>
                      <a:r>
                        <a:rPr lang="pt-BR" sz="1300" b="1" dirty="0" smtClean="0"/>
                        <a:t>.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R$ </a:t>
                      </a:r>
                      <a:r>
                        <a:rPr lang="pt-BR" sz="1300" b="1" dirty="0" err="1" smtClean="0"/>
                        <a:t>unit</a:t>
                      </a:r>
                      <a:r>
                        <a:rPr lang="pt-BR" sz="1300" b="1" dirty="0" smtClean="0"/>
                        <a:t>.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01/01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SI</a:t>
                      </a:r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02/01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Compra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40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12,00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480,00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580,00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9664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08/01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</a:t>
                      </a:r>
                    </a:p>
                    <a:p>
                      <a:pPr algn="ctr"/>
                      <a:r>
                        <a:rPr lang="pt-BR" sz="1300" dirty="0" smtClean="0"/>
                        <a:t>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10,00</a:t>
                      </a:r>
                    </a:p>
                    <a:p>
                      <a:pPr algn="r"/>
                      <a:r>
                        <a:rPr lang="pt-BR" sz="1300" dirty="0" smtClean="0"/>
                        <a:t>12,00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100,00</a:t>
                      </a:r>
                    </a:p>
                    <a:p>
                      <a:pPr algn="r"/>
                      <a:r>
                        <a:rPr lang="pt-BR" sz="1300" dirty="0" smtClean="0"/>
                        <a:t>120,00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360,00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15/01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Compra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13,00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390,00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60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750,00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9664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20/01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30</a:t>
                      </a:r>
                    </a:p>
                    <a:p>
                      <a:pPr algn="ctr"/>
                      <a:r>
                        <a:rPr lang="pt-BR" sz="1300" dirty="0" smtClean="0"/>
                        <a:t>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12,00</a:t>
                      </a:r>
                    </a:p>
                    <a:p>
                      <a:pPr algn="r"/>
                      <a:r>
                        <a:rPr lang="pt-BR" sz="1300" dirty="0" smtClean="0"/>
                        <a:t>13,00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360,00</a:t>
                      </a:r>
                    </a:p>
                    <a:p>
                      <a:pPr algn="r"/>
                      <a:r>
                        <a:rPr lang="pt-BR" sz="1300" dirty="0" smtClean="0"/>
                        <a:t>130,00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260,00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21/01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Devolução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-5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13,00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-65,00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25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325,00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 gridSpan="2">
                  <a:txBody>
                    <a:bodyPr/>
                    <a:lstStyle/>
                    <a:p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70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870,00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55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645,00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25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325,00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2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Resolução do exercício – UEPS </a:t>
            </a:r>
            <a:endParaRPr lang="pt-BR" sz="44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49</a:t>
            </a:fld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539812"/>
              </p:ext>
            </p:extLst>
          </p:nvPr>
        </p:nvGraphicFramePr>
        <p:xfrm>
          <a:off x="457326" y="1306642"/>
          <a:ext cx="8229350" cy="28235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764"/>
                <a:gridCol w="1017106"/>
                <a:gridCol w="822935"/>
                <a:gridCol w="822935"/>
                <a:gridCol w="822935"/>
                <a:gridCol w="822935"/>
                <a:gridCol w="822935"/>
                <a:gridCol w="822935"/>
                <a:gridCol w="822935"/>
                <a:gridCol w="822935"/>
              </a:tblGrid>
              <a:tr h="294346">
                <a:tc rowSpan="2">
                  <a:txBody>
                    <a:bodyPr/>
                    <a:lstStyle/>
                    <a:p>
                      <a:pPr algn="l"/>
                      <a:r>
                        <a:rPr lang="pt-BR" sz="1300" b="1" dirty="0" smtClean="0"/>
                        <a:t>Data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pt-BR" sz="1300" b="1" dirty="0" smtClean="0"/>
                        <a:t>Histórico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ENTRADAS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SAÍDAS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SALDO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</a:tr>
              <a:tr h="294346">
                <a:tc v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R$ </a:t>
                      </a:r>
                      <a:r>
                        <a:rPr lang="pt-BR" sz="1300" b="1" dirty="0" err="1" smtClean="0"/>
                        <a:t>unit</a:t>
                      </a:r>
                      <a:r>
                        <a:rPr lang="pt-BR" sz="1300" b="1" dirty="0" smtClean="0"/>
                        <a:t>.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R$ </a:t>
                      </a:r>
                      <a:r>
                        <a:rPr lang="pt-BR" sz="1300" b="1" dirty="0" err="1" smtClean="0"/>
                        <a:t>unit</a:t>
                      </a:r>
                      <a:r>
                        <a:rPr lang="pt-BR" sz="1300" b="1" dirty="0" smtClean="0"/>
                        <a:t>.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01/01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SI</a:t>
                      </a:r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02/01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Compra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40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12,00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480,00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580,00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08/01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20</a:t>
                      </a:r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12,00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240,00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340,00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15/01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Compra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13,00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390,00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60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730,00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9664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20/01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30</a:t>
                      </a:r>
                    </a:p>
                    <a:p>
                      <a:pPr algn="ctr"/>
                      <a:r>
                        <a:rPr lang="pt-BR" sz="1300" dirty="0" smtClean="0"/>
                        <a:t>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13,00</a:t>
                      </a:r>
                    </a:p>
                    <a:p>
                      <a:pPr algn="r"/>
                      <a:r>
                        <a:rPr lang="pt-BR" sz="1300" dirty="0" smtClean="0"/>
                        <a:t>12,00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390,00</a:t>
                      </a:r>
                    </a:p>
                    <a:p>
                      <a:pPr algn="r"/>
                      <a:r>
                        <a:rPr lang="pt-BR" sz="1300" dirty="0" smtClean="0"/>
                        <a:t>120,00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220,00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21/01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Devolução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-5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12,00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-60,00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25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280,00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 gridSpan="2">
                  <a:txBody>
                    <a:bodyPr/>
                    <a:lstStyle/>
                    <a:p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70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870,00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55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690,00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25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280,00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27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z="4400" b="1" dirty="0" smtClean="0"/>
              <a:t>Exemplo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/>
              <a:t>A empresa BETA Ltda. iniciou </a:t>
            </a:r>
            <a:r>
              <a:rPr lang="pt-BR" sz="2200" dirty="0"/>
              <a:t>suas atividades no dia </a:t>
            </a:r>
            <a:r>
              <a:rPr lang="pt-BR" sz="2200" dirty="0"/>
              <a:t>15/04/2014, e teve seu </a:t>
            </a:r>
            <a:r>
              <a:rPr lang="pt-BR" sz="2200" dirty="0"/>
              <a:t>capital no valor de </a:t>
            </a:r>
            <a:r>
              <a:rPr lang="pt-BR" sz="2200" dirty="0"/>
              <a:t>$ 750.000,00</a:t>
            </a:r>
            <a:r>
              <a:rPr lang="pt-BR" sz="2200" dirty="0"/>
              <a:t>, </a:t>
            </a:r>
            <a:r>
              <a:rPr lang="pt-BR" sz="2200" dirty="0"/>
              <a:t>constituído pelos </a:t>
            </a:r>
            <a:r>
              <a:rPr lang="pt-BR" sz="2200" dirty="0"/>
              <a:t>seguintes elementos</a:t>
            </a:r>
            <a:r>
              <a:rPr lang="pt-BR" sz="2200" dirty="0"/>
              <a:t>: </a:t>
            </a:r>
          </a:p>
          <a:p>
            <a:pPr lvl="1"/>
            <a:r>
              <a:rPr lang="pt-BR" sz="1900" dirty="0"/>
              <a:t>Dinheiro: $50.000,00</a:t>
            </a:r>
          </a:p>
          <a:p>
            <a:pPr lvl="1"/>
            <a:r>
              <a:rPr lang="pt-BR" sz="1900" dirty="0"/>
              <a:t>Imóvel: $ 500.000,00</a:t>
            </a:r>
          </a:p>
          <a:p>
            <a:pPr lvl="1"/>
            <a:r>
              <a:rPr lang="pt-BR" sz="1900" dirty="0"/>
              <a:t>Máquinas: $ 200.000,00</a:t>
            </a:r>
            <a:endParaRPr lang="pt-BR" sz="19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039173"/>
              </p:ext>
            </p:extLst>
          </p:nvPr>
        </p:nvGraphicFramePr>
        <p:xfrm>
          <a:off x="4343416" y="2794895"/>
          <a:ext cx="4285953" cy="2177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651"/>
                <a:gridCol w="1428651"/>
                <a:gridCol w="1428651"/>
              </a:tblGrid>
              <a:tr h="362893">
                <a:tc gridSpan="3"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Histórico 1: constituição da empresa</a:t>
                      </a:r>
                    </a:p>
                  </a:txBody>
                  <a:tcPr marL="72567" marR="72567" marT="36289" marB="36289"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  <a:tr h="362893"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D/C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Conta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Valor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Débito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Caixa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50.000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Débito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Imóvel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500.000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Débito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Máquinas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200.000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Crédito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Capital social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750.000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71753" y="3480989"/>
            <a:ext cx="3657348" cy="15390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72567" tIns="36283" rIns="72567" bIns="36283" rtlCol="0">
            <a:spAutoFit/>
          </a:bodyPr>
          <a:lstStyle/>
          <a:p>
            <a:r>
              <a:rPr lang="pt-BR" sz="1900" dirty="0"/>
              <a:t>Note que a soma dos débitos é igual a soma dos créditos.</a:t>
            </a:r>
          </a:p>
          <a:p>
            <a:endParaRPr lang="pt-BR" sz="1900" dirty="0"/>
          </a:p>
          <a:p>
            <a:r>
              <a:rPr lang="pt-BR" sz="1900" dirty="0"/>
              <a:t>Perceba também que contabilidade lança primeiro os débitos</a:t>
            </a:r>
            <a:endParaRPr lang="pt-BR" sz="1900" dirty="0"/>
          </a:p>
        </p:txBody>
      </p:sp>
      <p:cxnSp>
        <p:nvCxnSpPr>
          <p:cNvPr id="10" name="Conector de seta reta 9"/>
          <p:cNvCxnSpPr>
            <a:endCxn id="8" idx="3"/>
          </p:cNvCxnSpPr>
          <p:nvPr/>
        </p:nvCxnSpPr>
        <p:spPr>
          <a:xfrm flipH="1">
            <a:off x="3829101" y="4250505"/>
            <a:ext cx="51431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13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Resolução do exercício – CM </a:t>
            </a:r>
            <a:endParaRPr lang="pt-BR" sz="44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50</a:t>
            </a:fld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873680"/>
              </p:ext>
            </p:extLst>
          </p:nvPr>
        </p:nvGraphicFramePr>
        <p:xfrm>
          <a:off x="457326" y="1306641"/>
          <a:ext cx="8229350" cy="26491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764"/>
                <a:gridCol w="1017106"/>
                <a:gridCol w="822935"/>
                <a:gridCol w="822935"/>
                <a:gridCol w="822935"/>
                <a:gridCol w="822935"/>
                <a:gridCol w="822935"/>
                <a:gridCol w="822935"/>
                <a:gridCol w="822935"/>
                <a:gridCol w="822935"/>
              </a:tblGrid>
              <a:tr h="294346">
                <a:tc rowSpan="2">
                  <a:txBody>
                    <a:bodyPr/>
                    <a:lstStyle/>
                    <a:p>
                      <a:pPr algn="l"/>
                      <a:r>
                        <a:rPr lang="pt-BR" sz="1300" b="1" dirty="0" smtClean="0"/>
                        <a:t>Data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pt-BR" sz="1300" b="1" dirty="0" smtClean="0"/>
                        <a:t>Histórico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ENTRADAS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SAÍDAS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SALDO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</a:tr>
              <a:tr h="294346">
                <a:tc v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R$ </a:t>
                      </a:r>
                      <a:r>
                        <a:rPr lang="pt-BR" sz="1300" b="1" dirty="0" err="1" smtClean="0"/>
                        <a:t>unit</a:t>
                      </a:r>
                      <a:r>
                        <a:rPr lang="pt-BR" sz="1300" b="1" dirty="0" smtClean="0"/>
                        <a:t>.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R$ </a:t>
                      </a:r>
                      <a:r>
                        <a:rPr lang="pt-BR" sz="1300" b="1" dirty="0" err="1" smtClean="0"/>
                        <a:t>unit</a:t>
                      </a:r>
                      <a:r>
                        <a:rPr lang="pt-BR" sz="1300" b="1" dirty="0" smtClean="0"/>
                        <a:t>.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QTD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01/01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SI</a:t>
                      </a:r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02/01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Compra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40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12,00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480,00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580,00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08/01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11,60</a:t>
                      </a:r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232,00</a:t>
                      </a:r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348,00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15/01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Compra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13,00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390,00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60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738,00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20/01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40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12,30</a:t>
                      </a:r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492,00</a:t>
                      </a:r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246,00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21/01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Devolução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-5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12,30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-61,50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25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307,50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46">
                <a:tc gridSpan="2">
                  <a:txBody>
                    <a:bodyPr/>
                    <a:lstStyle/>
                    <a:p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70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870,00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55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662,50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25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307,50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53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Exemplo 2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/>
              <a:t>A BETA comprou matéria-prima para confecção de calculadoras no valor de $ 200.000,00. Pela compra, ele pagou $ 20.000,00 à vista e o restante ele pagará no prazo de 90 dias.</a:t>
            </a:r>
            <a:endParaRPr lang="pt-BR" sz="1900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6</a:t>
            </a:fld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189459"/>
              </p:ext>
            </p:extLst>
          </p:nvPr>
        </p:nvGraphicFramePr>
        <p:xfrm>
          <a:off x="286045" y="2929169"/>
          <a:ext cx="4628831" cy="1814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359"/>
                <a:gridCol w="1771528"/>
                <a:gridCol w="1542944"/>
              </a:tblGrid>
              <a:tr h="362893">
                <a:tc gridSpan="3"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Histórico 2: compra</a:t>
                      </a:r>
                      <a:r>
                        <a:rPr lang="pt-BR" sz="1900" b="1" baseline="0" dirty="0" smtClean="0"/>
                        <a:t> de MP</a:t>
                      </a:r>
                      <a:endParaRPr lang="pt-BR" sz="1900" b="1" dirty="0" smtClean="0"/>
                    </a:p>
                  </a:txBody>
                  <a:tcPr marL="72567" marR="72567" marT="36289" marB="36289"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  <a:tr h="362893"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D/C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Conta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Valor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Débito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Estoque</a:t>
                      </a:r>
                      <a:r>
                        <a:rPr lang="pt-BR" sz="1900" baseline="0" dirty="0" smtClean="0"/>
                        <a:t> de MP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200.000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Crédito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Caixa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20.000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Crédito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Fornecedor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180.000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cxnSp>
        <p:nvCxnSpPr>
          <p:cNvPr id="10" name="Conector de seta reta 9"/>
          <p:cNvCxnSpPr>
            <a:endCxn id="11" idx="1"/>
          </p:cNvCxnSpPr>
          <p:nvPr/>
        </p:nvCxnSpPr>
        <p:spPr>
          <a:xfrm>
            <a:off x="4914876" y="3969969"/>
            <a:ext cx="41234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5327223" y="3200453"/>
            <a:ext cx="3657348" cy="15390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72567" tIns="36283" rIns="72567" bIns="36283" rtlCol="0">
            <a:spAutoFit/>
          </a:bodyPr>
          <a:lstStyle/>
          <a:p>
            <a:r>
              <a:rPr lang="pt-BR" sz="1900" dirty="0"/>
              <a:t>Note que a soma dos débitos é igual a soma dos créditos.</a:t>
            </a:r>
          </a:p>
          <a:p>
            <a:endParaRPr lang="pt-BR" sz="1900" dirty="0"/>
          </a:p>
          <a:p>
            <a:r>
              <a:rPr lang="pt-BR" sz="1900" dirty="0"/>
              <a:t>Perceba também que contabilidade lança primeiro os débitos.</a:t>
            </a: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196996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Exemplo 3 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/>
              <a:t>A empresa BETA efetuou deposito de $ 15.000,00 em dinheiro na conta corrente no Banco AAA S/A.</a:t>
            </a:r>
            <a:endParaRPr lang="pt-BR" sz="190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7</a:t>
            </a:fld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928973"/>
              </p:ext>
            </p:extLst>
          </p:nvPr>
        </p:nvGraphicFramePr>
        <p:xfrm>
          <a:off x="286045" y="2929169"/>
          <a:ext cx="4628831" cy="1451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359"/>
                <a:gridCol w="1771528"/>
                <a:gridCol w="1542944"/>
              </a:tblGrid>
              <a:tr h="362893">
                <a:tc gridSpan="3"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Histórico 3: transferência de $</a:t>
                      </a:r>
                    </a:p>
                  </a:txBody>
                  <a:tcPr marL="72567" marR="72567" marT="36289" marB="36289"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  <a:tr h="362893"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D/C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Conta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Valor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Débito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Banco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15.000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Crédito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Caixa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15.000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cxnSp>
        <p:nvCxnSpPr>
          <p:cNvPr id="10" name="Conector de seta reta 9"/>
          <p:cNvCxnSpPr>
            <a:endCxn id="11" idx="1"/>
          </p:cNvCxnSpPr>
          <p:nvPr/>
        </p:nvCxnSpPr>
        <p:spPr>
          <a:xfrm>
            <a:off x="4914876" y="3627040"/>
            <a:ext cx="41234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5327223" y="2857524"/>
            <a:ext cx="3657348" cy="15390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72567" tIns="36283" rIns="72567" bIns="36283" rtlCol="0">
            <a:spAutoFit/>
          </a:bodyPr>
          <a:lstStyle/>
          <a:p>
            <a:r>
              <a:rPr lang="pt-BR" sz="1900" dirty="0"/>
              <a:t>Note que a soma dos débitos é igual a soma dos créditos.</a:t>
            </a:r>
          </a:p>
          <a:p>
            <a:endParaRPr lang="pt-BR" sz="1900" dirty="0"/>
          </a:p>
          <a:p>
            <a:r>
              <a:rPr lang="pt-BR" sz="1900" dirty="0"/>
              <a:t>Perceba também que contabilidade lança primeiro os débitos.</a:t>
            </a: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7207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Regra de resultado</a:t>
            </a:r>
            <a:endParaRPr lang="pt-BR" sz="44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8</a:t>
            </a:fld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915287" y="1085725"/>
            <a:ext cx="2856985" cy="85732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Aumento da receita</a:t>
            </a:r>
            <a:endParaRPr lang="pt-BR" sz="2500" dirty="0"/>
          </a:p>
        </p:txBody>
      </p:sp>
      <p:sp>
        <p:nvSpPr>
          <p:cNvPr id="9" name="Retângulo 8"/>
          <p:cNvSpPr/>
          <p:nvPr/>
        </p:nvSpPr>
        <p:spPr>
          <a:xfrm>
            <a:off x="915287" y="2085689"/>
            <a:ext cx="2856985" cy="85732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Diminuição da receita</a:t>
            </a:r>
            <a:endParaRPr lang="pt-BR" sz="2500" dirty="0"/>
          </a:p>
        </p:txBody>
      </p:sp>
      <p:sp>
        <p:nvSpPr>
          <p:cNvPr id="10" name="Retângulo 9"/>
          <p:cNvSpPr/>
          <p:nvPr/>
        </p:nvSpPr>
        <p:spPr>
          <a:xfrm>
            <a:off x="915287" y="3085652"/>
            <a:ext cx="2856985" cy="85722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Aumento de despesas e custos</a:t>
            </a:r>
            <a:endParaRPr lang="pt-BR" sz="2500" dirty="0"/>
          </a:p>
        </p:txBody>
      </p:sp>
      <p:sp>
        <p:nvSpPr>
          <p:cNvPr id="11" name="Retângulo 10"/>
          <p:cNvSpPr/>
          <p:nvPr/>
        </p:nvSpPr>
        <p:spPr>
          <a:xfrm>
            <a:off x="915287" y="4085522"/>
            <a:ext cx="2856985" cy="85722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Diminuição de despesas e custos</a:t>
            </a:r>
            <a:endParaRPr lang="pt-BR" sz="2500" dirty="0"/>
          </a:p>
        </p:txBody>
      </p:sp>
      <p:sp>
        <p:nvSpPr>
          <p:cNvPr id="12" name="Retângulo 11"/>
          <p:cNvSpPr/>
          <p:nvPr/>
        </p:nvSpPr>
        <p:spPr>
          <a:xfrm>
            <a:off x="5257752" y="1085725"/>
            <a:ext cx="2856985" cy="85732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CRÉDITO</a:t>
            </a:r>
            <a:endParaRPr lang="pt-BR" sz="2500" dirty="0"/>
          </a:p>
        </p:txBody>
      </p:sp>
      <p:sp>
        <p:nvSpPr>
          <p:cNvPr id="13" name="Retângulo 12"/>
          <p:cNvSpPr/>
          <p:nvPr/>
        </p:nvSpPr>
        <p:spPr>
          <a:xfrm>
            <a:off x="5257752" y="2085689"/>
            <a:ext cx="2856985" cy="8573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DÉBITO</a:t>
            </a:r>
            <a:endParaRPr lang="pt-BR" sz="2500" dirty="0"/>
          </a:p>
        </p:txBody>
      </p:sp>
      <p:sp>
        <p:nvSpPr>
          <p:cNvPr id="14" name="Retângulo 13"/>
          <p:cNvSpPr/>
          <p:nvPr/>
        </p:nvSpPr>
        <p:spPr>
          <a:xfrm>
            <a:off x="5257752" y="3085652"/>
            <a:ext cx="2856985" cy="85722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DÉBITO</a:t>
            </a:r>
            <a:endParaRPr lang="pt-BR" sz="2500" dirty="0"/>
          </a:p>
        </p:txBody>
      </p:sp>
      <p:sp>
        <p:nvSpPr>
          <p:cNvPr id="15" name="Retângulo 14"/>
          <p:cNvSpPr/>
          <p:nvPr/>
        </p:nvSpPr>
        <p:spPr>
          <a:xfrm>
            <a:off x="5257752" y="4085522"/>
            <a:ext cx="2856985" cy="85722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2500" dirty="0"/>
              <a:t>CRÉDITO</a:t>
            </a:r>
            <a:endParaRPr lang="pt-BR" sz="2500" dirty="0"/>
          </a:p>
        </p:txBody>
      </p:sp>
      <p:sp>
        <p:nvSpPr>
          <p:cNvPr id="8" name="Igual 7"/>
          <p:cNvSpPr/>
          <p:nvPr/>
        </p:nvSpPr>
        <p:spPr>
          <a:xfrm>
            <a:off x="4229123" y="1342133"/>
            <a:ext cx="571778" cy="428661"/>
          </a:xfrm>
          <a:prstGeom prst="mathEqua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7" name="Igual 16"/>
          <p:cNvSpPr/>
          <p:nvPr/>
        </p:nvSpPr>
        <p:spPr>
          <a:xfrm>
            <a:off x="4228965" y="2300019"/>
            <a:ext cx="571778" cy="428661"/>
          </a:xfrm>
          <a:prstGeom prst="mathEqua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8" name="Igual 17"/>
          <p:cNvSpPr/>
          <p:nvPr/>
        </p:nvSpPr>
        <p:spPr>
          <a:xfrm>
            <a:off x="4229123" y="3299935"/>
            <a:ext cx="571778" cy="428661"/>
          </a:xfrm>
          <a:prstGeom prst="mathEqua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Igual 18"/>
          <p:cNvSpPr/>
          <p:nvPr/>
        </p:nvSpPr>
        <p:spPr>
          <a:xfrm>
            <a:off x="4228965" y="4299805"/>
            <a:ext cx="571778" cy="428661"/>
          </a:xfrm>
          <a:prstGeom prst="mathEqua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6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Exemplo 4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/>
              <a:t>A empresa BETA efetuou despesas de publicidade e propaganda para vender mais calculadoras, e pagou a quantia de $ 5.000,00 no cartão de débito para a empresa ALPHA Comunicação Ltda.</a:t>
            </a:r>
            <a:endParaRPr lang="pt-BR" sz="190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Método das partidas dobradas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9</a:t>
            </a:fld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941503"/>
              </p:ext>
            </p:extLst>
          </p:nvPr>
        </p:nvGraphicFramePr>
        <p:xfrm>
          <a:off x="1486112" y="2834823"/>
          <a:ext cx="6057483" cy="1451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0174"/>
                <a:gridCol w="3125907"/>
                <a:gridCol w="1601402"/>
              </a:tblGrid>
              <a:tr h="362893">
                <a:tc gridSpan="3"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Histórico 4: despesa publicitária</a:t>
                      </a:r>
                    </a:p>
                  </a:txBody>
                  <a:tcPr marL="72567" marR="72567" marT="36289" marB="36289"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  <a:tr h="362893"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D/C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Conta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Valor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Débito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Publicidade e propaganda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5.000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Crédito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Banco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5.000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3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2948</Words>
  <Application>Microsoft Office PowerPoint</Application>
  <PresentationFormat>Apresentação na tela (16:9)</PresentationFormat>
  <Paragraphs>892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1" baseType="lpstr">
      <vt:lpstr>Tema do Office</vt:lpstr>
      <vt:lpstr>Contabilidade Introdutória</vt:lpstr>
      <vt:lpstr>Escrituração contábil</vt:lpstr>
      <vt:lpstr>Partidas dobradas</vt:lpstr>
      <vt:lpstr>Regra patrimonial</vt:lpstr>
      <vt:lpstr>Exemplo</vt:lpstr>
      <vt:lpstr>Exemplo 2</vt:lpstr>
      <vt:lpstr>Exemplo 3 </vt:lpstr>
      <vt:lpstr>Regra de resultado</vt:lpstr>
      <vt:lpstr>Exemplo 4</vt:lpstr>
      <vt:lpstr>Exemplo 5</vt:lpstr>
      <vt:lpstr>Razonetes</vt:lpstr>
      <vt:lpstr>Representação do razonete</vt:lpstr>
      <vt:lpstr>Razonetes:  exemplos  de 1 até 5</vt:lpstr>
      <vt:lpstr>Balancete de verificação</vt:lpstr>
      <vt:lpstr>Balancete de verificação</vt:lpstr>
      <vt:lpstr>Balancete de verificação</vt:lpstr>
      <vt:lpstr>Atividade</vt:lpstr>
      <vt:lpstr>Apuração do resultado</vt:lpstr>
      <vt:lpstr>Apuração do Resultado do Exercício (ARE)</vt:lpstr>
      <vt:lpstr>Empresa XYZ para o exercício de 31/12/2016</vt:lpstr>
      <vt:lpstr>Passo 1: Apresentar SF dos razonetes </vt:lpstr>
      <vt:lpstr>Passo 1: Apresentar o balancete </vt:lpstr>
      <vt:lpstr>Passo 2: Identificar as contas de resultados </vt:lpstr>
      <vt:lpstr>Passo 2: Identificar as contas de resultados</vt:lpstr>
      <vt:lpstr>Passo 3: Realizar o encerramento das contas (ARE)</vt:lpstr>
      <vt:lpstr>Passo 4: Apurar resultado e encerrar conta ARE</vt:lpstr>
      <vt:lpstr>Passo 5: Balancete de verificação após  o encerramento das contas de resultado</vt:lpstr>
      <vt:lpstr>Passo 6: Elaboração do BP da XYZ em 31/12/2016</vt:lpstr>
      <vt:lpstr>Passo 7: Elaboração do DRE da XYZ em 31/12/2016</vt:lpstr>
      <vt:lpstr>Atividade</vt:lpstr>
      <vt:lpstr>Avaliação do estoque</vt:lpstr>
      <vt:lpstr>Objetivos da seção 3.3</vt:lpstr>
      <vt:lpstr>Controle de estoque</vt:lpstr>
      <vt:lpstr>Sistema de inventário periódico</vt:lpstr>
      <vt:lpstr>Sistema de inventário periódico - cálculo</vt:lpstr>
      <vt:lpstr>Exemplo</vt:lpstr>
      <vt:lpstr>Exercício</vt:lpstr>
      <vt:lpstr>Exercício - resolução</vt:lpstr>
      <vt:lpstr>Sistema de inventário permanente</vt:lpstr>
      <vt:lpstr>Exemplo</vt:lpstr>
      <vt:lpstr>Resolução exemplo – PEPS </vt:lpstr>
      <vt:lpstr>Resolução exemplo – UEPS </vt:lpstr>
      <vt:lpstr>Resolução exemplo – CM ponderado</vt:lpstr>
      <vt:lpstr>Considerações – PEPS, UEPS e CM</vt:lpstr>
      <vt:lpstr>Demonstração do resultado da empresa</vt:lpstr>
      <vt:lpstr>Considerações – PEPS, UEPS e CM</vt:lpstr>
      <vt:lpstr>Exercício</vt:lpstr>
      <vt:lpstr>Resolução do exercício – PEPS </vt:lpstr>
      <vt:lpstr>Resolução do exercício – UEPS </vt:lpstr>
      <vt:lpstr>Resolução do exercício – CM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Microeconomia</dc:title>
  <dc:creator>Diego Fernandes Emiliano Silva</dc:creator>
  <cp:lastModifiedBy>Diego Fernandes Emiliano Silva</cp:lastModifiedBy>
  <cp:revision>138</cp:revision>
  <dcterms:created xsi:type="dcterms:W3CDTF">2019-02-06T19:16:14Z</dcterms:created>
  <dcterms:modified xsi:type="dcterms:W3CDTF">2020-09-16T02:57:48Z</dcterms:modified>
</cp:coreProperties>
</file>