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319" r:id="rId3"/>
    <p:sldId id="335" r:id="rId4"/>
    <p:sldId id="351" r:id="rId5"/>
    <p:sldId id="345" r:id="rId6"/>
    <p:sldId id="346" r:id="rId7"/>
    <p:sldId id="353" r:id="rId8"/>
    <p:sldId id="352" r:id="rId9"/>
    <p:sldId id="347" r:id="rId10"/>
    <p:sldId id="348" r:id="rId11"/>
    <p:sldId id="349" r:id="rId12"/>
    <p:sldId id="354" r:id="rId13"/>
    <p:sldId id="370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6" r:id="rId26"/>
    <p:sldId id="367" r:id="rId27"/>
    <p:sldId id="368" r:id="rId28"/>
    <p:sldId id="369" r:id="rId29"/>
    <p:sldId id="371" r:id="rId30"/>
    <p:sldId id="372" r:id="rId31"/>
    <p:sldId id="373" r:id="rId32"/>
    <p:sldId id="374" r:id="rId33"/>
    <p:sldId id="375" r:id="rId34"/>
    <p:sldId id="376" r:id="rId35"/>
    <p:sldId id="377" r:id="rId36"/>
    <p:sldId id="378" r:id="rId37"/>
    <p:sldId id="379" r:id="rId38"/>
    <p:sldId id="380" r:id="rId39"/>
    <p:sldId id="381" r:id="rId40"/>
    <p:sldId id="382" r:id="rId41"/>
    <p:sldId id="387" r:id="rId42"/>
    <p:sldId id="388" r:id="rId43"/>
    <p:sldId id="389" r:id="rId44"/>
    <p:sldId id="395" r:id="rId45"/>
    <p:sldId id="390" r:id="rId46"/>
    <p:sldId id="391" r:id="rId47"/>
    <p:sldId id="392" r:id="rId48"/>
    <p:sldId id="393" r:id="rId49"/>
    <p:sldId id="394" r:id="rId50"/>
    <p:sldId id="383" r:id="rId51"/>
    <p:sldId id="384" r:id="rId52"/>
    <p:sldId id="385" r:id="rId53"/>
    <p:sldId id="386" r:id="rId54"/>
  </p:sldIdLst>
  <p:sldSz cx="11522075" cy="6480175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888" y="-102"/>
      </p:cViewPr>
      <p:guideLst>
        <p:guide orient="horz" pos="2041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9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D0009-5CBE-4AA2-A02F-55C7AB1E572E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F5196-1C6F-4D9A-94D0-6A0D47DF5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439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55B3D-7485-4197-B531-A14A818A5BED}" type="datetimeFigureOut">
              <a:rPr lang="pt-BR" smtClean="0"/>
              <a:t>04/11/2020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C5180-B6D6-4F95-9E5B-DF2B972F78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647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47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470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CVM: Comissão de Valores Mobiliários;</a:t>
            </a:r>
          </a:p>
          <a:p>
            <a:r>
              <a:rPr lang="pt-BR" dirty="0" smtClean="0"/>
              <a:t>CETIP: 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Central de Custódia e de Liquidação Financeira de Títulos Privados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272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CVM: Comissão de Valores Mobiliários;</a:t>
            </a:r>
          </a:p>
          <a:p>
            <a:r>
              <a:rPr lang="pt-BR" dirty="0" smtClean="0"/>
              <a:t>CETIP: 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Central de Custódia e de Liquidação Financeira de Títulos Privados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27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28311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64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3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53504" y="259508"/>
            <a:ext cx="2592467" cy="552914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6104" y="259508"/>
            <a:ext cx="7585366" cy="552914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65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5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75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6104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57055" y="1512041"/>
            <a:ext cx="508891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98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27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51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39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105" y="258007"/>
            <a:ext cx="3790683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04811" y="258007"/>
            <a:ext cx="6441160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76105" y="1356037"/>
            <a:ext cx="3790683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37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407" y="4536122"/>
            <a:ext cx="6913245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58407" y="5071637"/>
            <a:ext cx="6913245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5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76104" y="1512041"/>
            <a:ext cx="10369868" cy="427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76104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Contrato Pedagógico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936709" y="6006163"/>
            <a:ext cx="3648657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57487" y="6006163"/>
            <a:ext cx="2688484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pt-BR" b="1" dirty="0" smtClean="0"/>
              <a:t>Seção 3.1: Mercado de câmbio, operações de intermediação e captação externa</a:t>
            </a:r>
            <a:endParaRPr lang="pt-BR" b="1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Me. Diego Fernandes Emiliano Silva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Mercado de Capitais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7678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Pode ser: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Câmbio fixo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Câmbio flutuante (limpa e suja)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Banda cambial</a:t>
            </a:r>
          </a:p>
          <a:p>
            <a:pPr lvl="1"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 smtClean="0"/>
              <a:t>No Brasil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A taxa de câmbio e “flutuante”, ou seja, preço da taxa de câmbio entre o real e as moedas estrangeiras e dada pela relação de oferta e demanda dentro do mercado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10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Regime cambial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8820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Intervenção </a:t>
            </a:r>
            <a:r>
              <a:rPr lang="pt-BR" dirty="0"/>
              <a:t>governamental, via </a:t>
            </a:r>
            <a:r>
              <a:rPr lang="pt-BR" dirty="0" smtClean="0"/>
              <a:t>BACEN, pode ser </a:t>
            </a:r>
            <a:r>
              <a:rPr lang="pt-BR" dirty="0"/>
              <a:t>feita sobre o estoque de moeda da seguinte forma: </a:t>
            </a:r>
            <a:endParaRPr lang="pt-BR" dirty="0" smtClean="0"/>
          </a:p>
          <a:p>
            <a:pPr>
              <a:lnSpc>
                <a:spcPct val="110000"/>
              </a:lnSpc>
            </a:pPr>
            <a:endParaRPr lang="pt-BR" dirty="0"/>
          </a:p>
          <a:p>
            <a:pPr lvl="1">
              <a:lnSpc>
                <a:spcPct val="110000"/>
              </a:lnSpc>
            </a:pPr>
            <a:r>
              <a:rPr lang="pt-BR" dirty="0"/>
              <a:t>S</a:t>
            </a:r>
            <a:r>
              <a:rPr lang="pt-BR" dirty="0" smtClean="0"/>
              <a:t>e </a:t>
            </a:r>
            <a:r>
              <a:rPr lang="pt-BR" dirty="0"/>
              <a:t>a taxa </a:t>
            </a:r>
            <a:r>
              <a:rPr lang="pt-BR" dirty="0" smtClean="0"/>
              <a:t>de câmbio </a:t>
            </a:r>
            <a:r>
              <a:rPr lang="pt-BR" dirty="0"/>
              <a:t>cai, ficando abaixo do nível que o governo deseja, isso indica </a:t>
            </a:r>
            <a:r>
              <a:rPr lang="pt-BR" dirty="0" smtClean="0"/>
              <a:t>que a </a:t>
            </a:r>
            <a:r>
              <a:rPr lang="pt-BR" dirty="0"/>
              <a:t>oferta de moeda estrangeira é maior que a procura, o </a:t>
            </a:r>
            <a:r>
              <a:rPr lang="pt-BR" dirty="0" smtClean="0"/>
              <a:t>BACEN compra </a:t>
            </a:r>
            <a:r>
              <a:rPr lang="pt-BR" dirty="0"/>
              <a:t>o excesso de moeda, o que acarreta aumento na </a:t>
            </a:r>
            <a:r>
              <a:rPr lang="pt-BR" dirty="0" smtClean="0"/>
              <a:t>taxa de </a:t>
            </a:r>
            <a:r>
              <a:rPr lang="pt-BR" dirty="0"/>
              <a:t>câmbio</a:t>
            </a:r>
            <a:r>
              <a:rPr lang="pt-BR" dirty="0" smtClean="0"/>
              <a:t>.</a:t>
            </a:r>
          </a:p>
          <a:p>
            <a:pPr lvl="1">
              <a:lnSpc>
                <a:spcPct val="110000"/>
              </a:lnSpc>
            </a:pPr>
            <a:endParaRPr lang="pt-BR" dirty="0"/>
          </a:p>
          <a:p>
            <a:pPr lvl="1">
              <a:lnSpc>
                <a:spcPct val="110000"/>
              </a:lnSpc>
            </a:pPr>
            <a:r>
              <a:rPr lang="pt-BR" dirty="0"/>
              <a:t>Se a taxa de câmbio sobe, ficando acima das expectativas governamentais</a:t>
            </a:r>
            <a:r>
              <a:rPr lang="pt-BR" dirty="0" smtClean="0"/>
              <a:t>, ocasionada </a:t>
            </a:r>
            <a:r>
              <a:rPr lang="pt-BR" dirty="0"/>
              <a:t>pela procura maior que a oferta, o </a:t>
            </a:r>
            <a:r>
              <a:rPr lang="pt-BR" dirty="0" smtClean="0"/>
              <a:t>BACEN vende </a:t>
            </a:r>
            <a:r>
              <a:rPr lang="pt-BR" dirty="0"/>
              <a:t>a determinada moeda, fazendo, assim, que a taxa </a:t>
            </a:r>
            <a:r>
              <a:rPr lang="pt-BR" dirty="0" smtClean="0"/>
              <a:t>se reduza</a:t>
            </a:r>
            <a:r>
              <a:rPr lang="pt-BR" dirty="0"/>
              <a:t>, voltando ao nível desejado.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11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Intervenção governamental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307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Flutuação da taxa de câmbio</a:t>
            </a:r>
            <a:endParaRPr lang="pt-BR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12</a:t>
            </a:fld>
            <a:endParaRPr lang="pt-B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33" y="259199"/>
            <a:ext cx="3046180" cy="11086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41619"/>
              </p:ext>
            </p:extLst>
          </p:nvPr>
        </p:nvGraphicFramePr>
        <p:xfrm>
          <a:off x="1368550" y="1583903"/>
          <a:ext cx="8784975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pt-BR" sz="1600" b="1" dirty="0" smtClean="0"/>
                        <a:t>Efeitos das variações cambiais: Partindo de taxa R$ 5,00/US$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85329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Taxa de câmbio (R$/US$)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Variação da taxa de câmbio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Moeda nacional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Condições de troca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 smtClean="0"/>
                    </a:p>
                    <a:p>
                      <a:pPr algn="ctr"/>
                      <a:r>
                        <a:rPr lang="pt-BR" sz="1600" b="1" dirty="0" smtClean="0"/>
                        <a:t>Importações Exportações</a:t>
                      </a:r>
                    </a:p>
                    <a:p>
                      <a:pPr algn="ctr"/>
                      <a:endParaRPr lang="pt-BR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6,00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Elevação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Desvalorização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Depreciação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Exportação</a:t>
                      </a:r>
                      <a:r>
                        <a:rPr lang="pt-BR" sz="1600" baseline="0" dirty="0" smtClean="0"/>
                        <a:t> ↑</a:t>
                      </a:r>
                    </a:p>
                    <a:p>
                      <a:pPr algn="ctr"/>
                      <a:r>
                        <a:rPr lang="pt-BR" sz="1600" baseline="0" dirty="0" smtClean="0"/>
                        <a:t>Importação ↓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4,00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Queda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Valorização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Apreciação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Importação ↑</a:t>
                      </a:r>
                    </a:p>
                    <a:p>
                      <a:pPr algn="ctr"/>
                      <a:r>
                        <a:rPr lang="pt-BR" sz="1600" dirty="0" smtClean="0"/>
                        <a:t>Exportação ↓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ço Reservado para Conteúdo 2"/>
          <p:cNvSpPr>
            <a:spLocks noGrp="1"/>
          </p:cNvSpPr>
          <p:nvPr>
            <p:ph idx="1"/>
          </p:nvPr>
        </p:nvSpPr>
        <p:spPr>
          <a:xfrm>
            <a:off x="321397" y="4501875"/>
            <a:ext cx="5367632" cy="17625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Elevação:</a:t>
            </a:r>
          </a:p>
          <a:p>
            <a:r>
              <a:rPr lang="pt-BR" dirty="0" smtClean="0"/>
              <a:t>Estimula exportação </a:t>
            </a:r>
          </a:p>
          <a:p>
            <a:r>
              <a:rPr lang="pt-BR" dirty="0" smtClean="0"/>
              <a:t>Desestimula importação</a:t>
            </a:r>
          </a:p>
          <a:p>
            <a:r>
              <a:rPr lang="pt-BR" dirty="0" smtClean="0"/>
              <a:t>Brasil paga mais pelos produtos estrangeiros essenciais, como petróleo e trigo</a:t>
            </a:r>
          </a:p>
          <a:p>
            <a:r>
              <a:rPr lang="pt-BR" dirty="0" smtClean="0"/>
              <a:t>Produção que depende destes recursos tem seu custo aumentado, e isso pode trazer inflação</a:t>
            </a: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5794005" y="4464223"/>
            <a:ext cx="5367632" cy="18722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1400" b="1" dirty="0" smtClean="0"/>
              <a:t>Queda:</a:t>
            </a:r>
          </a:p>
          <a:p>
            <a:r>
              <a:rPr lang="pt-BR" sz="1400" dirty="0" smtClean="0"/>
              <a:t>Desestimula exportação</a:t>
            </a:r>
          </a:p>
          <a:p>
            <a:r>
              <a:rPr lang="pt-BR" sz="1400" dirty="0" smtClean="0"/>
              <a:t>Estimula importação</a:t>
            </a:r>
          </a:p>
          <a:p>
            <a:r>
              <a:rPr lang="pt-BR" sz="1400" dirty="0" smtClean="0"/>
              <a:t>Isso </a:t>
            </a:r>
            <a:r>
              <a:rPr lang="pt-BR" sz="1400" dirty="0"/>
              <a:t>pode gerar déficit na balança comercial (exportação &lt; </a:t>
            </a:r>
            <a:r>
              <a:rPr lang="pt-BR" sz="1400" dirty="0" smtClean="0"/>
              <a:t>importação)</a:t>
            </a:r>
          </a:p>
          <a:p>
            <a:r>
              <a:rPr lang="pt-BR" sz="1400" dirty="0" smtClean="0"/>
              <a:t>Prejudica </a:t>
            </a:r>
            <a:r>
              <a:rPr lang="pt-BR" sz="1400" dirty="0"/>
              <a:t>produção nacional (concorrência do produto </a:t>
            </a:r>
            <a:r>
              <a:rPr lang="pt-BR" sz="1400" dirty="0" smtClean="0"/>
              <a:t>estrangeiro)</a:t>
            </a:r>
          </a:p>
          <a:p>
            <a:r>
              <a:rPr lang="pt-BR" sz="1400" dirty="0"/>
              <a:t>I</a:t>
            </a:r>
            <a:r>
              <a:rPr lang="pt-BR" sz="1400" dirty="0" smtClean="0"/>
              <a:t>nflação </a:t>
            </a:r>
            <a:r>
              <a:rPr lang="pt-BR" sz="1400" dirty="0"/>
              <a:t>tende a diminuir</a:t>
            </a:r>
          </a:p>
        </p:txBody>
      </p:sp>
    </p:spTree>
    <p:extLst>
      <p:ext uri="{BB962C8B-B14F-4D97-AF65-F5344CB8AC3E}">
        <p14:creationId xmlns:p14="http://schemas.microsoft.com/office/powerpoint/2010/main" val="3257460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260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Mercado de </a:t>
            </a:r>
            <a:r>
              <a:rPr lang="pt-BR" b="1" dirty="0" err="1" smtClean="0"/>
              <a:t>Capitals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Seção 3.2: Processo de abertura de capital (IPO) e custos do IPO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153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mercado de </a:t>
            </a:r>
            <a:r>
              <a:rPr lang="pt-BR" dirty="0" smtClean="0"/>
              <a:t>capitais desempenha </a:t>
            </a:r>
            <a:r>
              <a:rPr lang="pt-BR" dirty="0"/>
              <a:t>um papel importante no processo de financiamento </a:t>
            </a:r>
            <a:r>
              <a:rPr lang="pt-BR" dirty="0" smtClean="0"/>
              <a:t>de empresas</a:t>
            </a:r>
            <a:r>
              <a:rPr lang="pt-BR" dirty="0"/>
              <a:t>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No mercado de capitais, as empresas podem captar recursos através de diversos instrumentos </a:t>
            </a:r>
            <a:r>
              <a:rPr lang="pt-BR" dirty="0"/>
              <a:t>financeiros de </a:t>
            </a:r>
            <a:r>
              <a:rPr lang="pt-BR" dirty="0" smtClean="0"/>
              <a:t>forma a suprir as suas necessidades financeiras.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Esses instrumentos são chamados </a:t>
            </a:r>
            <a:r>
              <a:rPr lang="pt-BR" dirty="0"/>
              <a:t>de </a:t>
            </a:r>
            <a:r>
              <a:rPr lang="pt-BR" dirty="0" smtClean="0"/>
              <a:t>títulos ou </a:t>
            </a:r>
            <a:r>
              <a:rPr lang="pt-BR" dirty="0"/>
              <a:t>valores </a:t>
            </a:r>
            <a:r>
              <a:rPr lang="pt-BR" dirty="0" smtClean="0"/>
              <a:t>mobiliários, que </a:t>
            </a:r>
            <a:r>
              <a:rPr lang="pt-BR" dirty="0"/>
              <a:t>serão oferecidos a interessados em </a:t>
            </a:r>
            <a:r>
              <a:rPr lang="pt-BR" dirty="0" smtClean="0"/>
              <a:t>investir o seu dinheiro.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Na aula de hoje, estudaremos: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O processo de abertura de capital (IPO)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 os custos do IPO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435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Vamos imaginar uma empresa, que como muitas outras, </a:t>
            </a:r>
            <a:r>
              <a:rPr lang="pt-BR" dirty="0"/>
              <a:t>deseja expandir suas </a:t>
            </a:r>
            <a:r>
              <a:rPr lang="pt-BR" dirty="0" smtClean="0"/>
              <a:t>atividades e para isso procura </a:t>
            </a:r>
            <a:r>
              <a:rPr lang="pt-BR" dirty="0"/>
              <a:t>formas de financiamento.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Após </a:t>
            </a:r>
            <a:r>
              <a:rPr lang="pt-BR" dirty="0"/>
              <a:t>tomada a decisão </a:t>
            </a:r>
            <a:r>
              <a:rPr lang="pt-BR" dirty="0" smtClean="0"/>
              <a:t>de crescimento</a:t>
            </a:r>
            <a:r>
              <a:rPr lang="pt-BR" dirty="0"/>
              <a:t>, a empresa deverá optar pela forma de </a:t>
            </a:r>
            <a:r>
              <a:rPr lang="pt-BR" dirty="0" smtClean="0"/>
              <a:t>financiamento de </a:t>
            </a:r>
            <a:r>
              <a:rPr lang="pt-BR" dirty="0"/>
              <a:t>seu projeto.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Essa </a:t>
            </a:r>
            <a:r>
              <a:rPr lang="pt-BR" dirty="0"/>
              <a:t>decisão requer escolha, que se dá por </a:t>
            </a:r>
            <a:r>
              <a:rPr lang="pt-BR" dirty="0" smtClean="0"/>
              <a:t>diversos fatores: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maturidade </a:t>
            </a:r>
            <a:r>
              <a:rPr lang="pt-BR" dirty="0"/>
              <a:t>do </a:t>
            </a:r>
            <a:r>
              <a:rPr lang="pt-BR" dirty="0" smtClean="0"/>
              <a:t>negócio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perfil </a:t>
            </a:r>
            <a:r>
              <a:rPr lang="pt-BR" dirty="0"/>
              <a:t>dos fluxos </a:t>
            </a:r>
            <a:r>
              <a:rPr lang="pt-BR" dirty="0" smtClean="0"/>
              <a:t>de caixa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perfil </a:t>
            </a:r>
            <a:r>
              <a:rPr lang="pt-BR" dirty="0"/>
              <a:t>do </a:t>
            </a:r>
            <a:r>
              <a:rPr lang="pt-BR" dirty="0" smtClean="0"/>
              <a:t>endividamento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credibilidade </a:t>
            </a:r>
            <a:r>
              <a:rPr lang="pt-BR" dirty="0"/>
              <a:t>que a empresa </a:t>
            </a:r>
            <a:r>
              <a:rPr lang="pt-BR" dirty="0" smtClean="0"/>
              <a:t>transmite aos financiadores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momento </a:t>
            </a:r>
            <a:r>
              <a:rPr lang="pt-BR" dirty="0"/>
              <a:t>de mercado da empresa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etc</a:t>
            </a:r>
            <a:r>
              <a:rPr lang="pt-BR" dirty="0"/>
              <a:t>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569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pt-BR" b="1" dirty="0"/>
              <a:t>Mercado da dívida: </a:t>
            </a:r>
            <a:r>
              <a:rPr lang="pt-BR" dirty="0"/>
              <a:t>através de </a:t>
            </a:r>
            <a:r>
              <a:rPr lang="pt-BR" dirty="0" smtClean="0"/>
              <a:t>emissão de debêntures</a:t>
            </a:r>
            <a:r>
              <a:rPr lang="pt-BR" dirty="0"/>
              <a:t>.</a:t>
            </a:r>
          </a:p>
          <a:p>
            <a:pPr>
              <a:lnSpc>
                <a:spcPct val="110000"/>
              </a:lnSpc>
            </a:pPr>
            <a:endParaRPr lang="pt-BR" dirty="0" smtClean="0"/>
          </a:p>
          <a:p>
            <a:pPr>
              <a:lnSpc>
                <a:spcPct val="110000"/>
              </a:lnSpc>
            </a:pPr>
            <a:r>
              <a:rPr lang="pt-BR" b="1" dirty="0" smtClean="0"/>
              <a:t>Mercado </a:t>
            </a:r>
            <a:r>
              <a:rPr lang="pt-BR" b="1" dirty="0"/>
              <a:t>de </a:t>
            </a:r>
            <a:r>
              <a:rPr lang="pt-BR" b="1" i="1" dirty="0" err="1"/>
              <a:t>Equity</a:t>
            </a:r>
            <a:r>
              <a:rPr lang="pt-BR" b="1" dirty="0"/>
              <a:t>: </a:t>
            </a:r>
            <a:r>
              <a:rPr lang="pt-BR" dirty="0"/>
              <a:t>Por </a:t>
            </a:r>
            <a:r>
              <a:rPr lang="pt-BR" dirty="0" smtClean="0"/>
              <a:t>IPO (oferta inicial de ações) </a:t>
            </a:r>
            <a:r>
              <a:rPr lang="pt-BR" dirty="0"/>
              <a:t>ou </a:t>
            </a:r>
            <a:r>
              <a:rPr lang="pt-BR" i="1" dirty="0" err="1"/>
              <a:t>Follow-On</a:t>
            </a:r>
            <a:r>
              <a:rPr lang="pt-BR" i="1" dirty="0"/>
              <a:t> </a:t>
            </a:r>
            <a:r>
              <a:rPr lang="pt-BR" dirty="0"/>
              <a:t>(oferta </a:t>
            </a:r>
            <a:r>
              <a:rPr lang="pt-BR" dirty="0" smtClean="0"/>
              <a:t>pública subsequente).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b="1" dirty="0" smtClean="0"/>
              <a:t>Securitização </a:t>
            </a:r>
            <a:r>
              <a:rPr lang="pt-BR" b="1" dirty="0"/>
              <a:t>de crédito: </a:t>
            </a:r>
            <a:r>
              <a:rPr lang="pt-BR" dirty="0"/>
              <a:t>Fundo de Direitos </a:t>
            </a:r>
            <a:r>
              <a:rPr lang="pt-BR" dirty="0" smtClean="0"/>
              <a:t>Creditórios (</a:t>
            </a:r>
            <a:r>
              <a:rPr lang="pt-BR" dirty="0"/>
              <a:t>FIDIC), Certificados de Recebíveis Imobiliários (CRI) ou </a:t>
            </a:r>
            <a:r>
              <a:rPr lang="pt-BR" dirty="0" smtClean="0"/>
              <a:t>Fundo de </a:t>
            </a:r>
            <a:r>
              <a:rPr lang="pt-BR" dirty="0"/>
              <a:t>Investimento Imobiliário (FI</a:t>
            </a:r>
            <a:r>
              <a:rPr lang="pt-BR" dirty="0" smtClean="0"/>
              <a:t>).</a:t>
            </a:r>
          </a:p>
          <a:p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17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Captação de recursos no mercado de capitais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25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Oferta </a:t>
            </a:r>
            <a:r>
              <a:rPr lang="pt-BR" dirty="0"/>
              <a:t>pública inicial de ações (IPO</a:t>
            </a:r>
            <a:r>
              <a:rPr lang="pt-BR" dirty="0" smtClean="0"/>
              <a:t>):</a:t>
            </a:r>
          </a:p>
          <a:p>
            <a:pPr lvl="1"/>
            <a:r>
              <a:rPr lang="pt-BR" b="1" dirty="0" smtClean="0"/>
              <a:t>Operação: </a:t>
            </a:r>
            <a:r>
              <a:rPr lang="pt-BR" dirty="0" smtClean="0"/>
              <a:t> </a:t>
            </a:r>
            <a:r>
              <a:rPr lang="pt-BR" dirty="0"/>
              <a:t>por meio da qual uma empresa constituída sob a </a:t>
            </a:r>
            <a:r>
              <a:rPr lang="pt-BR" dirty="0" smtClean="0"/>
              <a:t>forma de </a:t>
            </a:r>
            <a:r>
              <a:rPr lang="pt-BR" dirty="0"/>
              <a:t>ações (SA) promove a colocação desses títulos pela primeira </a:t>
            </a:r>
            <a:r>
              <a:rPr lang="pt-BR" dirty="0" smtClean="0"/>
              <a:t>vez no mercado.</a:t>
            </a:r>
          </a:p>
          <a:p>
            <a:pPr lvl="1"/>
            <a:r>
              <a:rPr lang="pt-BR" b="1" dirty="0" smtClean="0"/>
              <a:t>Objetivo: </a:t>
            </a:r>
            <a:r>
              <a:rPr lang="pt-BR" dirty="0" smtClean="0"/>
              <a:t>captar </a:t>
            </a:r>
            <a:r>
              <a:rPr lang="pt-BR" dirty="0"/>
              <a:t>recursos financeiros</a:t>
            </a:r>
            <a:r>
              <a:rPr lang="pt-BR" dirty="0" smtClean="0"/>
              <a:t>.</a:t>
            </a:r>
          </a:p>
          <a:p>
            <a:pPr lvl="1"/>
            <a:r>
              <a:rPr lang="pt-BR" b="1" dirty="0" smtClean="0"/>
              <a:t>Ocorrência: </a:t>
            </a:r>
            <a:r>
              <a:rPr lang="pt-BR" dirty="0" smtClean="0"/>
              <a:t>no </a:t>
            </a:r>
            <a:r>
              <a:rPr lang="pt-BR" dirty="0"/>
              <a:t>mercado primário do mercado de capitais.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18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430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>
              <a:lnSpc>
                <a:spcPct val="120000"/>
              </a:lnSpc>
            </a:pPr>
            <a:r>
              <a:rPr lang="pt-BR" b="1" dirty="0" smtClean="0"/>
              <a:t>Motivações: </a:t>
            </a:r>
            <a:r>
              <a:rPr lang="pt-BR" dirty="0" smtClean="0"/>
              <a:t>captação de </a:t>
            </a:r>
            <a:r>
              <a:rPr lang="pt-BR" dirty="0"/>
              <a:t>recursos para investimentos ou reestruturação de passivos. </a:t>
            </a:r>
            <a:endParaRPr lang="pt-BR" dirty="0" smtClean="0"/>
          </a:p>
          <a:p>
            <a:pPr lvl="1">
              <a:lnSpc>
                <a:spcPct val="120000"/>
              </a:lnSpc>
            </a:pPr>
            <a:endParaRPr lang="pt-BR" b="1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Importante: </a:t>
            </a:r>
            <a:r>
              <a:rPr lang="pt-BR" dirty="0" smtClean="0"/>
              <a:t> fazer </a:t>
            </a:r>
            <a:r>
              <a:rPr lang="pt-BR" dirty="0"/>
              <a:t>estudo de viabilidade do processo</a:t>
            </a:r>
            <a:r>
              <a:rPr lang="pt-BR" dirty="0" smtClean="0"/>
              <a:t>, avaliando o </a:t>
            </a:r>
            <a:r>
              <a:rPr lang="pt-BR" dirty="0"/>
              <a:t>retorno esperado pela utilização do capital, </a:t>
            </a:r>
            <a:r>
              <a:rPr lang="pt-BR" dirty="0" smtClean="0"/>
              <a:t>o preço </a:t>
            </a:r>
            <a:r>
              <a:rPr lang="pt-BR" dirty="0"/>
              <a:t>de emissão da ação e o volume a ser captado</a:t>
            </a:r>
            <a:r>
              <a:rPr lang="pt-BR" dirty="0" smtClean="0"/>
              <a:t>.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Considerações: </a:t>
            </a:r>
            <a:r>
              <a:rPr lang="pt-BR" dirty="0" smtClean="0"/>
              <a:t>no processo, deve-se </a:t>
            </a:r>
            <a:r>
              <a:rPr lang="pt-BR" dirty="0"/>
              <a:t>considerar a compatibilidade </a:t>
            </a:r>
            <a:r>
              <a:rPr lang="pt-BR" dirty="0" smtClean="0"/>
              <a:t>do preço </a:t>
            </a:r>
            <a:r>
              <a:rPr lang="pt-BR" dirty="0"/>
              <a:t>definido e a disposição do mercado para a compra de ações, </a:t>
            </a:r>
            <a:r>
              <a:rPr lang="pt-BR" dirty="0" smtClean="0"/>
              <a:t>o deságio </a:t>
            </a:r>
            <a:r>
              <a:rPr lang="pt-BR" dirty="0"/>
              <a:t>que tal preço poderá sofrer e a visão do mercado baseado </a:t>
            </a:r>
            <a:r>
              <a:rPr lang="pt-BR" dirty="0" smtClean="0"/>
              <a:t>na expectativa </a:t>
            </a:r>
            <a:r>
              <a:rPr lang="pt-BR" dirty="0"/>
              <a:t>futura. </a:t>
            </a:r>
          </a:p>
          <a:p>
            <a:pPr lvl="1">
              <a:lnSpc>
                <a:spcPct val="120000"/>
              </a:lnSpc>
            </a:pPr>
            <a:endParaRPr lang="pt-BR" b="1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Volume </a:t>
            </a:r>
            <a:r>
              <a:rPr lang="pt-BR" b="1" dirty="0"/>
              <a:t>de </a:t>
            </a:r>
            <a:r>
              <a:rPr lang="pt-BR" b="1" dirty="0" smtClean="0"/>
              <a:t>captação: </a:t>
            </a:r>
            <a:r>
              <a:rPr lang="pt-BR" dirty="0" smtClean="0"/>
              <a:t>deve </a:t>
            </a:r>
            <a:r>
              <a:rPr lang="pt-BR" dirty="0"/>
              <a:t>ser compatível </a:t>
            </a:r>
            <a:r>
              <a:rPr lang="pt-BR" dirty="0" smtClean="0"/>
              <a:t>com o </a:t>
            </a:r>
            <a:r>
              <a:rPr lang="pt-BR" dirty="0"/>
              <a:t>projeto que a empresa pretende realizar</a:t>
            </a:r>
            <a:r>
              <a:rPr lang="pt-BR" dirty="0" smtClean="0"/>
              <a:t>.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Momento da abertura: </a:t>
            </a:r>
            <a:r>
              <a:rPr lang="pt-BR" dirty="0" smtClean="0"/>
              <a:t>para definição, deve-se avaliar as </a:t>
            </a:r>
            <a:r>
              <a:rPr lang="pt-BR" dirty="0"/>
              <a:t>condições de </a:t>
            </a:r>
            <a:r>
              <a:rPr lang="pt-BR" dirty="0" smtClean="0"/>
              <a:t>mercado que deve ser boa, o desempenho da empresa que deve estar forte, e as demonstrações financeiras que devem estar disponíveis.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19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IPO deve ser planejada, dessa forma...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916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pt-BR" b="1" dirty="0" smtClean="0"/>
              <a:t>Mercado: </a:t>
            </a:r>
            <a:r>
              <a:rPr lang="pt-BR" dirty="0" smtClean="0"/>
              <a:t>ambiente</a:t>
            </a:r>
            <a:r>
              <a:rPr lang="pt-BR" dirty="0"/>
              <a:t>, no qual existem interessados em comprar e </a:t>
            </a:r>
            <a:r>
              <a:rPr lang="pt-BR" dirty="0" smtClean="0"/>
              <a:t>interessados em </a:t>
            </a:r>
            <a:r>
              <a:rPr lang="pt-BR" dirty="0"/>
              <a:t>vender determinados ativos</a:t>
            </a:r>
            <a:r>
              <a:rPr lang="pt-BR" dirty="0" smtClean="0"/>
              <a:t>.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b="1" dirty="0" smtClean="0"/>
              <a:t>Mercado </a:t>
            </a:r>
            <a:r>
              <a:rPr lang="pt-BR" b="1" dirty="0"/>
              <a:t>de </a:t>
            </a:r>
            <a:r>
              <a:rPr lang="pt-BR" b="1" dirty="0" smtClean="0"/>
              <a:t>câmbio:</a:t>
            </a:r>
            <a:r>
              <a:rPr lang="pt-BR" dirty="0" smtClean="0"/>
              <a:t> mercado que envolve </a:t>
            </a:r>
            <a:r>
              <a:rPr lang="pt-BR" dirty="0"/>
              <a:t>a negociação de moeda estrangeira entre </a:t>
            </a:r>
            <a:r>
              <a:rPr lang="pt-BR" dirty="0" smtClean="0"/>
              <a:t>pessoas interessadas </a:t>
            </a:r>
            <a:r>
              <a:rPr lang="pt-BR" dirty="0"/>
              <a:t>em comprar e vender. </a:t>
            </a:r>
            <a:endParaRPr lang="pt-BR" dirty="0" smtClean="0"/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 smtClean="0"/>
              <a:t>O mercado de câmbio serve para balizar as transações internacionais.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Mercado e Mercado de câmbio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3930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Empresa deve contratar </a:t>
            </a:r>
            <a:r>
              <a:rPr lang="pt-BR" b="1" dirty="0"/>
              <a:t>assessoria jurídica </a:t>
            </a:r>
            <a:r>
              <a:rPr lang="pt-BR" dirty="0" smtClean="0"/>
              <a:t>para: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Que haja </a:t>
            </a:r>
            <a:r>
              <a:rPr lang="pt-BR" dirty="0"/>
              <a:t>uma transformação </a:t>
            </a:r>
            <a:r>
              <a:rPr lang="pt-BR" dirty="0" smtClean="0"/>
              <a:t>societária, permitindo assim a atuação da empresa no mercado de capitais.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 Elaboração do </a:t>
            </a:r>
            <a:r>
              <a:rPr lang="pt-BR" dirty="0"/>
              <a:t>Estatuto Social, documento </a:t>
            </a:r>
            <a:r>
              <a:rPr lang="pt-BR" dirty="0" smtClean="0"/>
              <a:t>de constituição </a:t>
            </a:r>
            <a:r>
              <a:rPr lang="pt-BR" dirty="0"/>
              <a:t>da sociedade, no qual constarão cláusulas que </a:t>
            </a:r>
            <a:r>
              <a:rPr lang="pt-BR" dirty="0" smtClean="0"/>
              <a:t>orientarão o </a:t>
            </a:r>
            <a:r>
              <a:rPr lang="pt-BR" dirty="0"/>
              <a:t>funcionamento da </a:t>
            </a:r>
            <a:r>
              <a:rPr lang="pt-BR" dirty="0" smtClean="0"/>
              <a:t>companhia.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Empresa passa </a:t>
            </a:r>
            <a:r>
              <a:rPr lang="pt-BR" dirty="0"/>
              <a:t>de Sociedade Ltda. (limitada) para Empresa S.A. (sociedade anônima).</a:t>
            </a:r>
          </a:p>
          <a:p>
            <a:pPr lvl="1"/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20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Após planejamento...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3205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Pode </a:t>
            </a:r>
            <a:r>
              <a:rPr lang="pt-BR" dirty="0"/>
              <a:t>ser de dois tipos: </a:t>
            </a:r>
            <a:endParaRPr lang="pt-BR" dirty="0" smtClean="0"/>
          </a:p>
          <a:p>
            <a:endParaRPr lang="pt-BR" dirty="0" smtClean="0"/>
          </a:p>
          <a:p>
            <a:pPr lvl="1"/>
            <a:r>
              <a:rPr lang="pt-BR" b="1" dirty="0" smtClean="0"/>
              <a:t>Aberta: </a:t>
            </a:r>
            <a:r>
              <a:rPr lang="pt-BR" dirty="0" smtClean="0"/>
              <a:t>são </a:t>
            </a:r>
            <a:r>
              <a:rPr lang="pt-BR" dirty="0"/>
              <a:t>empresas com seus valores </a:t>
            </a:r>
            <a:r>
              <a:rPr lang="pt-BR" dirty="0" smtClean="0"/>
              <a:t>mobiliários registrados </a:t>
            </a:r>
            <a:r>
              <a:rPr lang="pt-BR" dirty="0"/>
              <a:t>na CVM, admitidos à negociação no mercado de capitais</a:t>
            </a:r>
            <a:r>
              <a:rPr lang="pt-BR" dirty="0" smtClean="0"/>
              <a:t>.</a:t>
            </a:r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Fechada: </a:t>
            </a:r>
            <a:r>
              <a:rPr lang="pt-BR" dirty="0" smtClean="0"/>
              <a:t>são empresas que possuem </a:t>
            </a:r>
            <a:r>
              <a:rPr lang="pt-BR" dirty="0"/>
              <a:t>valores mobiliários não autorizados a </a:t>
            </a:r>
            <a:r>
              <a:rPr lang="pt-BR" dirty="0" smtClean="0"/>
              <a:t>serem negociados </a:t>
            </a:r>
            <a:r>
              <a:rPr lang="pt-BR" dirty="0"/>
              <a:t>no mercado de valores </a:t>
            </a:r>
            <a:r>
              <a:rPr lang="pt-BR" dirty="0" smtClean="0"/>
              <a:t>mobiliários.</a:t>
            </a:r>
          </a:p>
          <a:p>
            <a:pPr lvl="2"/>
            <a:r>
              <a:rPr lang="pt-BR" dirty="0" smtClean="0"/>
              <a:t>Nesta modalidade, seus títulos são </a:t>
            </a:r>
            <a:r>
              <a:rPr lang="pt-BR" dirty="0"/>
              <a:t>negociados apenas por seus acionistas, e não pelo público </a:t>
            </a:r>
            <a:r>
              <a:rPr lang="pt-BR" dirty="0" smtClean="0"/>
              <a:t>em geral</a:t>
            </a:r>
            <a:r>
              <a:rPr lang="pt-BR" dirty="0"/>
              <a:t>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21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Sociedade por ações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5408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Empresa deve contratar </a:t>
            </a:r>
            <a:r>
              <a:rPr lang="pt-BR" b="1" dirty="0" smtClean="0"/>
              <a:t>instituição financeira especializada</a:t>
            </a:r>
            <a:r>
              <a:rPr lang="pt-BR" dirty="0" smtClean="0"/>
              <a:t>, que pode ser: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Banco de investimento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Sociedade corretora ou distribuidora de títulos e valores mobiliários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Essa empresa é quem faz a colocação das ações no mercado, sendo responsável por: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C</a:t>
            </a:r>
            <a:r>
              <a:rPr lang="pt-BR" dirty="0" smtClean="0"/>
              <a:t>oordenar o serviço </a:t>
            </a:r>
            <a:r>
              <a:rPr lang="pt-BR" dirty="0"/>
              <a:t>de montagem e estruturação da </a:t>
            </a:r>
            <a:r>
              <a:rPr lang="pt-BR" dirty="0" smtClean="0"/>
              <a:t>operação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Garantir </a:t>
            </a:r>
            <a:r>
              <a:rPr lang="pt-BR" dirty="0"/>
              <a:t>que </a:t>
            </a:r>
            <a:r>
              <a:rPr lang="pt-BR" dirty="0" smtClean="0"/>
              <a:t>os títulos </a:t>
            </a:r>
            <a:r>
              <a:rPr lang="pt-BR" dirty="0"/>
              <a:t>serão inteiramente disponibilizados no </a:t>
            </a:r>
            <a:r>
              <a:rPr lang="pt-BR" dirty="0" smtClean="0"/>
              <a:t>mercado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C</a:t>
            </a:r>
            <a:r>
              <a:rPr lang="pt-BR" dirty="0" smtClean="0"/>
              <a:t>olocar as ações </a:t>
            </a:r>
            <a:r>
              <a:rPr lang="pt-BR" dirty="0"/>
              <a:t>no mercado para negociação com investidores. </a:t>
            </a:r>
            <a:endParaRPr lang="pt-BR" dirty="0" smtClean="0"/>
          </a:p>
          <a:p>
            <a:pPr lvl="2">
              <a:lnSpc>
                <a:spcPct val="120000"/>
              </a:lnSpc>
            </a:pPr>
            <a:r>
              <a:rPr lang="pt-BR" dirty="0" smtClean="0"/>
              <a:t>Esse processo também </a:t>
            </a:r>
            <a:r>
              <a:rPr lang="pt-BR" dirty="0"/>
              <a:t>é conhecido como operação de </a:t>
            </a:r>
            <a:r>
              <a:rPr lang="pt-BR" i="1" dirty="0" err="1"/>
              <a:t>underwriting</a:t>
            </a:r>
            <a:r>
              <a:rPr lang="pt-BR" dirty="0"/>
              <a:t>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22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Ainda, após planejamento...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7743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Subscrição em português</a:t>
            </a:r>
          </a:p>
          <a:p>
            <a:endParaRPr lang="pt-BR" dirty="0"/>
          </a:p>
          <a:p>
            <a:r>
              <a:rPr lang="pt-BR" dirty="0" smtClean="0"/>
              <a:t>Trata-se de uma </a:t>
            </a:r>
            <a:r>
              <a:rPr lang="pt-BR" dirty="0"/>
              <a:t>operação de distribuição primária ou secundária </a:t>
            </a:r>
            <a:r>
              <a:rPr lang="pt-BR" dirty="0" smtClean="0"/>
              <a:t>de títulos </a:t>
            </a:r>
            <a:r>
              <a:rPr lang="pt-BR" dirty="0"/>
              <a:t>em que são lançadas novas ações no </a:t>
            </a:r>
            <a:r>
              <a:rPr lang="pt-BR" dirty="0" smtClean="0"/>
              <a:t>mercado através de uma empresa encarrega (instituição financeira ou consórcio).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23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err="1"/>
              <a:t>Underwriting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625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A empresa é importante </a:t>
            </a:r>
            <a:r>
              <a:rPr lang="pt-BR" dirty="0"/>
              <a:t>na estruturação-análise das condições da empresa e </a:t>
            </a:r>
            <a:r>
              <a:rPr lang="pt-BR" dirty="0" smtClean="0"/>
              <a:t>do mercado </a:t>
            </a:r>
            <a:r>
              <a:rPr lang="pt-BR" dirty="0"/>
              <a:t>de capitais.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Em </a:t>
            </a:r>
            <a:r>
              <a:rPr lang="pt-BR" dirty="0"/>
              <a:t>conjunto com a empresa definem</a:t>
            </a:r>
            <a:r>
              <a:rPr lang="pt-BR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A melhor forma </a:t>
            </a:r>
            <a:r>
              <a:rPr lang="pt-BR" dirty="0"/>
              <a:t>de operação a ser </a:t>
            </a:r>
            <a:r>
              <a:rPr lang="pt-BR" dirty="0" smtClean="0"/>
              <a:t>realizada;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volume de recursos </a:t>
            </a:r>
            <a:r>
              <a:rPr lang="pt-BR" dirty="0" smtClean="0"/>
              <a:t>envolvido;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O público-alvo;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Os </a:t>
            </a:r>
            <a:r>
              <a:rPr lang="pt-BR" dirty="0"/>
              <a:t>procedimentos de </a:t>
            </a:r>
            <a:r>
              <a:rPr lang="pt-BR" dirty="0" smtClean="0"/>
              <a:t>distribuição;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As </a:t>
            </a:r>
            <a:r>
              <a:rPr lang="pt-BR" dirty="0"/>
              <a:t>garantias a </a:t>
            </a:r>
            <a:r>
              <a:rPr lang="pt-BR" dirty="0" smtClean="0"/>
              <a:t>serem oferecidas </a:t>
            </a:r>
            <a:r>
              <a:rPr lang="pt-BR" dirty="0"/>
              <a:t>aos investidores (e, se for o caso, a remuneração a </a:t>
            </a:r>
            <a:r>
              <a:rPr lang="pt-BR" dirty="0" smtClean="0"/>
              <a:t>ser atribuída </a:t>
            </a:r>
            <a:r>
              <a:rPr lang="pt-BR" dirty="0"/>
              <a:t>aos títulos</a:t>
            </a:r>
            <a:r>
              <a:rPr lang="pt-BR" dirty="0" smtClean="0"/>
              <a:t>);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tipo e o preço do </a:t>
            </a:r>
            <a:r>
              <a:rPr lang="pt-BR" dirty="0" smtClean="0"/>
              <a:t>título;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Os </a:t>
            </a:r>
            <a:r>
              <a:rPr lang="pt-BR" dirty="0"/>
              <a:t>custos de todo </a:t>
            </a:r>
            <a:r>
              <a:rPr lang="pt-BR" dirty="0" smtClean="0"/>
              <a:t>o processo </a:t>
            </a:r>
            <a:r>
              <a:rPr lang="pt-BR" dirty="0"/>
              <a:t>e sua análise de viabilidade.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24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Importância da instituição financeira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471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Pelos serviços de coordenação da operação, liderança da operação</a:t>
            </a:r>
            <a:r>
              <a:rPr lang="pt-BR" dirty="0" smtClean="0"/>
              <a:t>, venda </a:t>
            </a:r>
            <a:r>
              <a:rPr lang="pt-BR" dirty="0"/>
              <a:t>de ações ou outros valores mobiliários e eventual garantias </a:t>
            </a:r>
            <a:r>
              <a:rPr lang="pt-BR" dirty="0" smtClean="0"/>
              <a:t>na subscrição</a:t>
            </a:r>
            <a:r>
              <a:rPr lang="pt-BR" dirty="0"/>
              <a:t>, as instituições financeiras cobram taxas percentuais </a:t>
            </a:r>
            <a:r>
              <a:rPr lang="pt-BR" dirty="0" smtClean="0"/>
              <a:t>sobre o </a:t>
            </a:r>
            <a:r>
              <a:rPr lang="pt-BR" dirty="0"/>
              <a:t>valor da operação e garantia de </a:t>
            </a:r>
            <a:r>
              <a:rPr lang="pt-BR" dirty="0" smtClean="0"/>
              <a:t>subscrição.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Custos da operação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1848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Coordenação: </a:t>
            </a:r>
            <a:r>
              <a:rPr lang="pt-BR" dirty="0" smtClean="0"/>
              <a:t>valor varia entre 1 </a:t>
            </a:r>
            <a:r>
              <a:rPr lang="pt-BR" dirty="0"/>
              <a:t>e</a:t>
            </a:r>
            <a:r>
              <a:rPr lang="pt-BR" dirty="0" smtClean="0"/>
              <a:t> </a:t>
            </a:r>
            <a:r>
              <a:rPr lang="pt-BR" dirty="0"/>
              <a:t>2% do valor </a:t>
            </a:r>
            <a:r>
              <a:rPr lang="pt-BR" dirty="0" smtClean="0"/>
              <a:t>da emissão.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Refere-se </a:t>
            </a:r>
            <a:r>
              <a:rPr lang="pt-BR" dirty="0"/>
              <a:t>à </a:t>
            </a:r>
            <a:r>
              <a:rPr lang="pt-BR" dirty="0" smtClean="0"/>
              <a:t>remuneração dos </a:t>
            </a:r>
            <a:r>
              <a:rPr lang="pt-BR" dirty="0"/>
              <a:t>serviços, que vai desde a elaboração da documentação </a:t>
            </a:r>
            <a:r>
              <a:rPr lang="pt-BR" dirty="0" smtClean="0"/>
              <a:t>do pedido </a:t>
            </a:r>
            <a:r>
              <a:rPr lang="pt-BR" dirty="0"/>
              <a:t>de registro até a liquidação </a:t>
            </a:r>
            <a:r>
              <a:rPr lang="pt-BR" dirty="0" smtClean="0"/>
              <a:t>financeira.</a:t>
            </a:r>
          </a:p>
          <a:p>
            <a:pPr lvl="1">
              <a:lnSpc>
                <a:spcPct val="120000"/>
              </a:lnSpc>
            </a:pPr>
            <a:endParaRPr lang="pt-BR" b="1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Garantia: </a:t>
            </a:r>
            <a:r>
              <a:rPr lang="pt-BR" dirty="0" smtClean="0"/>
              <a:t>valor varia entre 3 e 5% do valor da emissão.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Observação: valor é estabelecido sobre </a:t>
            </a:r>
            <a:r>
              <a:rPr lang="pt-BR" dirty="0"/>
              <a:t>a emissão total, sobre parte da </a:t>
            </a:r>
            <a:r>
              <a:rPr lang="pt-BR" dirty="0" smtClean="0"/>
              <a:t>emissão, e em alguns casos, dependendo da negociação, pode ser inclusive </a:t>
            </a:r>
            <a:r>
              <a:rPr lang="pt-BR" smtClean="0"/>
              <a:t>suprimida.</a:t>
            </a:r>
          </a:p>
          <a:p>
            <a:pPr lvl="1">
              <a:lnSpc>
                <a:spcPct val="120000"/>
              </a:lnSpc>
            </a:pPr>
            <a:endParaRPr lang="pt-BR" b="1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Colocação: </a:t>
            </a:r>
            <a:r>
              <a:rPr lang="pt-BR" dirty="0" smtClean="0"/>
              <a:t>valor varia </a:t>
            </a:r>
            <a:r>
              <a:rPr lang="pt-BR" dirty="0"/>
              <a:t>entre 4 </a:t>
            </a:r>
            <a:r>
              <a:rPr lang="pt-BR" dirty="0" smtClean="0"/>
              <a:t>e </a:t>
            </a:r>
            <a:r>
              <a:rPr lang="pt-BR" dirty="0"/>
              <a:t>5% do valor da </a:t>
            </a:r>
            <a:r>
              <a:rPr lang="pt-BR" dirty="0" smtClean="0"/>
              <a:t>emissão.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Refere-se </a:t>
            </a:r>
            <a:r>
              <a:rPr lang="pt-BR" dirty="0"/>
              <a:t>à </a:t>
            </a:r>
            <a:r>
              <a:rPr lang="pt-BR" dirty="0" smtClean="0"/>
              <a:t>remuneração paga </a:t>
            </a:r>
            <a:r>
              <a:rPr lang="pt-BR" dirty="0"/>
              <a:t>à instituição colocadora.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Custos das operações – taxas praticadas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9270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Além desses, outros custos são cobrados no processo de IPO: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Publicações </a:t>
            </a:r>
            <a:r>
              <a:rPr lang="pt-BR" dirty="0"/>
              <a:t>de assembleia geral extraordinária e seu registro </a:t>
            </a:r>
            <a:r>
              <a:rPr lang="pt-BR" dirty="0" smtClean="0"/>
              <a:t>em cartório;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Confecções </a:t>
            </a:r>
            <a:r>
              <a:rPr lang="pt-BR" dirty="0"/>
              <a:t>de prospectos preliminares e </a:t>
            </a:r>
            <a:r>
              <a:rPr lang="pt-BR" dirty="0" smtClean="0"/>
              <a:t>definitivos;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Anúncios </a:t>
            </a:r>
            <a:r>
              <a:rPr lang="pt-BR" dirty="0"/>
              <a:t>de início e encerramento de </a:t>
            </a:r>
            <a:r>
              <a:rPr lang="pt-BR" dirty="0" smtClean="0"/>
              <a:t>colocações;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Confecções de certificados </a:t>
            </a:r>
            <a:r>
              <a:rPr lang="pt-BR" dirty="0"/>
              <a:t>de ações ou contratações de instituição que </a:t>
            </a:r>
            <a:r>
              <a:rPr lang="pt-BR" dirty="0" smtClean="0"/>
              <a:t>mantenha títulos escriturais;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Visita </a:t>
            </a:r>
            <a:r>
              <a:rPr lang="pt-BR" dirty="0"/>
              <a:t>de analistas à </a:t>
            </a:r>
            <a:r>
              <a:rPr lang="pt-BR" dirty="0" smtClean="0"/>
              <a:t>empresa;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Material publicitário;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Boletins </a:t>
            </a:r>
            <a:r>
              <a:rPr lang="pt-BR" dirty="0"/>
              <a:t>de </a:t>
            </a:r>
            <a:r>
              <a:rPr lang="pt-BR" dirty="0" smtClean="0"/>
              <a:t>subscrição;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Taxas </a:t>
            </a:r>
            <a:r>
              <a:rPr lang="pt-BR" dirty="0"/>
              <a:t>de registro na CVM e CETIP.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27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Outros custos para IPO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797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Além </a:t>
            </a:r>
            <a:r>
              <a:rPr lang="pt-BR" dirty="0"/>
              <a:t>dos custos de IPO, existirão </a:t>
            </a:r>
            <a:r>
              <a:rPr lang="pt-BR" dirty="0" smtClean="0"/>
              <a:t>outros para </a:t>
            </a:r>
            <a:r>
              <a:rPr lang="pt-BR" dirty="0"/>
              <a:t>manutenção da empresa no mercado de capitais: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Realização regular </a:t>
            </a:r>
            <a:r>
              <a:rPr lang="pt-BR" dirty="0"/>
              <a:t>de auditoria </a:t>
            </a:r>
            <a:r>
              <a:rPr lang="pt-BR" dirty="0" smtClean="0"/>
              <a:t>independente;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Publicações </a:t>
            </a:r>
            <a:r>
              <a:rPr lang="pt-BR" dirty="0"/>
              <a:t>de </a:t>
            </a:r>
            <a:r>
              <a:rPr lang="pt-BR" dirty="0" smtClean="0"/>
              <a:t>demonstrações financeiras;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Anuidade </a:t>
            </a:r>
            <a:r>
              <a:rPr lang="pt-BR" dirty="0"/>
              <a:t>da bolsa de valores, taxas de fiscalização da CVM</a:t>
            </a:r>
            <a:r>
              <a:rPr lang="pt-BR" dirty="0" smtClean="0"/>
              <a:t>, serviço </a:t>
            </a:r>
            <a:r>
              <a:rPr lang="pt-BR" dirty="0"/>
              <a:t>de escrituração de ações e manutenção de área de </a:t>
            </a:r>
            <a:r>
              <a:rPr lang="pt-BR" dirty="0" smtClean="0"/>
              <a:t>relações com </a:t>
            </a:r>
            <a:r>
              <a:rPr lang="pt-BR" dirty="0"/>
              <a:t>investidores. </a:t>
            </a:r>
            <a:endParaRPr lang="pt-BR" dirty="0" smtClean="0"/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Os custos envolvidos na IPO são classificados em grupos: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Custos </a:t>
            </a:r>
            <a:r>
              <a:rPr lang="pt-BR" dirty="0"/>
              <a:t>legais e institucionais;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Custos </a:t>
            </a:r>
            <a:r>
              <a:rPr lang="pt-BR" dirty="0"/>
              <a:t>de publicação, publicidade </a:t>
            </a:r>
            <a:r>
              <a:rPr lang="pt-BR" dirty="0" smtClean="0"/>
              <a:t>e </a:t>
            </a:r>
            <a:r>
              <a:rPr lang="pt-BR" i="1" dirty="0" smtClean="0"/>
              <a:t>marketing</a:t>
            </a:r>
            <a:r>
              <a:rPr lang="pt-BR" dirty="0"/>
              <a:t>;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Custos </a:t>
            </a:r>
            <a:r>
              <a:rPr lang="pt-BR" dirty="0"/>
              <a:t>da prestação do serviço financeiro;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Custos internos da </a:t>
            </a:r>
            <a:r>
              <a:rPr lang="pt-BR" dirty="0"/>
              <a:t>empresa.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28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Outros custos além da IPO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2875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Mercado de Capitais</a:t>
            </a:r>
            <a:endParaRPr lang="pt-BR" b="1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pt-BR" dirty="0" smtClean="0"/>
              <a:t>Seção 3.3: Abertura </a:t>
            </a:r>
            <a:r>
              <a:rPr lang="pt-BR" dirty="0"/>
              <a:t>de </a:t>
            </a:r>
            <a:r>
              <a:rPr lang="pt-BR" dirty="0" smtClean="0"/>
              <a:t>capital – vantagens </a:t>
            </a:r>
            <a:r>
              <a:rPr lang="pt-BR" dirty="0"/>
              <a:t>e desvantagens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14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participante poderá </a:t>
            </a:r>
            <a:r>
              <a:rPr lang="pt-BR" dirty="0" smtClean="0"/>
              <a:t>realizar operações de:</a:t>
            </a:r>
          </a:p>
          <a:p>
            <a:endParaRPr lang="pt-BR" dirty="0" smtClean="0"/>
          </a:p>
          <a:p>
            <a:pPr lvl="1"/>
            <a:r>
              <a:rPr lang="pt-BR" b="1" dirty="0" smtClean="0"/>
              <a:t>Compra: </a:t>
            </a:r>
            <a:r>
              <a:rPr lang="pt-BR" dirty="0" smtClean="0"/>
              <a:t>recebimento </a:t>
            </a:r>
            <a:r>
              <a:rPr lang="pt-BR" dirty="0"/>
              <a:t>de moeda estrangeira </a:t>
            </a:r>
            <a:r>
              <a:rPr lang="pt-BR" dirty="0" smtClean="0"/>
              <a:t>contra entrega </a:t>
            </a:r>
            <a:r>
              <a:rPr lang="pt-BR" dirty="0"/>
              <a:t>de moeda </a:t>
            </a:r>
            <a:r>
              <a:rPr lang="pt-BR" dirty="0" smtClean="0"/>
              <a:t>nacional.</a:t>
            </a:r>
          </a:p>
          <a:p>
            <a:pPr lvl="1"/>
            <a:r>
              <a:rPr lang="pt-BR" b="1" dirty="0" smtClean="0"/>
              <a:t>Venda: </a:t>
            </a:r>
            <a:r>
              <a:rPr lang="pt-BR" dirty="0" smtClean="0"/>
              <a:t>troca </a:t>
            </a:r>
            <a:r>
              <a:rPr lang="pt-BR" dirty="0"/>
              <a:t>de moeda nacional por </a:t>
            </a:r>
            <a:r>
              <a:rPr lang="pt-BR" dirty="0" smtClean="0"/>
              <a:t>moeda estrangeira.</a:t>
            </a:r>
          </a:p>
          <a:p>
            <a:pPr lvl="1"/>
            <a:r>
              <a:rPr lang="pt-BR" b="1" dirty="0" smtClean="0"/>
              <a:t>Arbitragem: </a:t>
            </a:r>
            <a:r>
              <a:rPr lang="pt-BR" dirty="0" smtClean="0"/>
              <a:t>entrega </a:t>
            </a:r>
            <a:r>
              <a:rPr lang="pt-BR" dirty="0"/>
              <a:t>de moeda </a:t>
            </a:r>
            <a:r>
              <a:rPr lang="pt-BR" dirty="0" smtClean="0"/>
              <a:t>estrangeira e </a:t>
            </a:r>
            <a:r>
              <a:rPr lang="pt-BR" dirty="0"/>
              <a:t>recebimento de outra moeda </a:t>
            </a:r>
            <a:r>
              <a:rPr lang="pt-BR" dirty="0" smtClean="0"/>
              <a:t>estrangeira.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Negociações no mercado de câmbio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39825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As finanças empresariais sofreram grandes </a:t>
            </a:r>
            <a:r>
              <a:rPr lang="pt-BR" dirty="0" smtClean="0"/>
              <a:t>mudanças. 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 </a:t>
            </a:r>
            <a:r>
              <a:rPr lang="pt-BR" dirty="0"/>
              <a:t>avanço da internet, da tecnologia, dos </a:t>
            </a:r>
            <a:r>
              <a:rPr lang="pt-BR" dirty="0" smtClean="0"/>
              <a:t>meios de </a:t>
            </a:r>
            <a:r>
              <a:rPr lang="pt-BR" dirty="0"/>
              <a:t>transporte e de comunicação em geral causaram </a:t>
            </a:r>
            <a:r>
              <a:rPr lang="pt-BR" dirty="0" smtClean="0"/>
              <a:t>grandes impactos </a:t>
            </a:r>
            <a:r>
              <a:rPr lang="pt-BR" dirty="0"/>
              <a:t>nas </a:t>
            </a:r>
            <a:r>
              <a:rPr lang="pt-BR" dirty="0" smtClean="0"/>
              <a:t>empresas: Aumento da competitividade; Globalização; Mudanças nos hábitos de consumo; Etc.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 </a:t>
            </a:r>
            <a:r>
              <a:rPr lang="pt-BR" dirty="0"/>
              <a:t>administração financeira tem papel fundamental </a:t>
            </a:r>
            <a:r>
              <a:rPr lang="pt-BR" dirty="0" smtClean="0"/>
              <a:t>na estratégia </a:t>
            </a:r>
            <a:r>
              <a:rPr lang="pt-BR" dirty="0"/>
              <a:t>empresarial. </a:t>
            </a:r>
            <a:r>
              <a:rPr lang="pt-BR" dirty="0" smtClean="0"/>
              <a:t>Ela deve </a:t>
            </a:r>
            <a:r>
              <a:rPr lang="pt-BR" dirty="0"/>
              <a:t>criar </a:t>
            </a:r>
            <a:r>
              <a:rPr lang="pt-BR" dirty="0" smtClean="0"/>
              <a:t>valor à </a:t>
            </a:r>
            <a:r>
              <a:rPr lang="pt-BR" dirty="0"/>
              <a:t>empresa, atuando no planejamento e controle financeiro</a:t>
            </a:r>
            <a:r>
              <a:rPr lang="pt-BR" dirty="0" smtClean="0"/>
              <a:t>, administrando </a:t>
            </a:r>
            <a:r>
              <a:rPr lang="pt-BR" dirty="0"/>
              <a:t>ativos e passivos.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Dessa forma, empresa precisa “sempre fazer novos investimentos” para crescer e se desenvolver no mercado. Para isso, ela precisa avaliar o risco </a:t>
            </a:r>
            <a:r>
              <a:rPr lang="pt-BR" dirty="0"/>
              <a:t>e </a:t>
            </a:r>
            <a:r>
              <a:rPr lang="pt-BR" dirty="0" smtClean="0"/>
              <a:t>retorno no processo de captação de recursos.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643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Vantagens – abertura de capital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pt-BR" b="1" dirty="0" smtClean="0"/>
              <a:t>Capitação de recursos: </a:t>
            </a:r>
            <a:r>
              <a:rPr lang="pt-BR" dirty="0" smtClean="0"/>
              <a:t>amplia capacidade da empresa</a:t>
            </a:r>
          </a:p>
          <a:p>
            <a:pPr>
              <a:lnSpc>
                <a:spcPct val="110000"/>
              </a:lnSpc>
            </a:pPr>
            <a:endParaRPr lang="pt-BR" dirty="0" smtClean="0"/>
          </a:p>
          <a:p>
            <a:pPr>
              <a:lnSpc>
                <a:spcPct val="110000"/>
              </a:lnSpc>
            </a:pPr>
            <a:r>
              <a:rPr lang="pt-BR" b="1" dirty="0" smtClean="0"/>
              <a:t>Melhoria da imagem institucional: </a:t>
            </a:r>
            <a:r>
              <a:rPr lang="pt-BR" dirty="0" smtClean="0"/>
              <a:t>maior visibilidade da empresa</a:t>
            </a:r>
          </a:p>
          <a:p>
            <a:pPr>
              <a:lnSpc>
                <a:spcPct val="110000"/>
              </a:lnSpc>
            </a:pPr>
            <a:endParaRPr lang="pt-BR" dirty="0" smtClean="0"/>
          </a:p>
          <a:p>
            <a:pPr>
              <a:lnSpc>
                <a:spcPct val="110000"/>
              </a:lnSpc>
            </a:pPr>
            <a:r>
              <a:rPr lang="pt-BR" b="1" dirty="0" smtClean="0"/>
              <a:t>Menor custo de captação: </a:t>
            </a:r>
            <a:r>
              <a:rPr lang="pt-BR" dirty="0" smtClean="0"/>
              <a:t>quando comparado, por exemplo, com outras fontes como empréstimo bancário</a:t>
            </a:r>
          </a:p>
          <a:p>
            <a:pPr>
              <a:lnSpc>
                <a:spcPct val="110000"/>
              </a:lnSpc>
            </a:pPr>
            <a:endParaRPr lang="pt-BR" dirty="0" smtClean="0"/>
          </a:p>
          <a:p>
            <a:pPr>
              <a:lnSpc>
                <a:spcPct val="110000"/>
              </a:lnSpc>
            </a:pPr>
            <a:r>
              <a:rPr lang="pt-BR" b="1" dirty="0" smtClean="0"/>
              <a:t>Profissionalização da gestão: </a:t>
            </a:r>
            <a:r>
              <a:rPr lang="pt-BR" dirty="0" smtClean="0"/>
              <a:t>por conta de questões legais e por conta da relação com os investidores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7961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Vantagens – abertura de capital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Ações </a:t>
            </a:r>
            <a:r>
              <a:rPr lang="pt-BR" b="1" dirty="0"/>
              <a:t>como moeda em aquisições e </a:t>
            </a:r>
            <a:r>
              <a:rPr lang="pt-BR" b="1" dirty="0" smtClean="0"/>
              <a:t>fusões: </a:t>
            </a:r>
            <a:r>
              <a:rPr lang="pt-BR" dirty="0" smtClean="0"/>
              <a:t>ações podem ser usadas para compra de concorrentes</a:t>
            </a:r>
          </a:p>
          <a:p>
            <a:pPr>
              <a:lnSpc>
                <a:spcPct val="120000"/>
              </a:lnSpc>
            </a:pPr>
            <a:endParaRPr lang="pt-BR" b="1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Restruturação societária: </a:t>
            </a:r>
            <a:r>
              <a:rPr lang="pt-BR" dirty="0"/>
              <a:t>soluções para problemas </a:t>
            </a:r>
            <a:r>
              <a:rPr lang="pt-BR" dirty="0" smtClean="0"/>
              <a:t>relativos à </a:t>
            </a:r>
            <a:r>
              <a:rPr lang="pt-BR" dirty="0"/>
              <a:t>estratégia empresarial, partilhas de heranças e </a:t>
            </a:r>
            <a:r>
              <a:rPr lang="pt-BR" dirty="0" smtClean="0"/>
              <a:t>processos sucessórios </a:t>
            </a:r>
            <a:r>
              <a:rPr lang="pt-BR" dirty="0"/>
              <a:t>podem ser equacionados através de uma </a:t>
            </a:r>
            <a:r>
              <a:rPr lang="pt-BR" dirty="0" smtClean="0"/>
              <a:t>abertura de capital</a:t>
            </a:r>
          </a:p>
          <a:p>
            <a:pPr>
              <a:lnSpc>
                <a:spcPct val="120000"/>
              </a:lnSpc>
            </a:pPr>
            <a:endParaRPr lang="pt-BR" b="1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Relacionamento com funcionários: </a:t>
            </a:r>
            <a:r>
              <a:rPr lang="pt-BR" dirty="0" smtClean="0"/>
              <a:t>pode melhorar por conta de prêmios como ações que pode dar para os seus funcionários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9532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Desvantagens – abertura de capital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Aumento nos gastos: </a:t>
            </a:r>
            <a:r>
              <a:rPr lang="pt-BR" dirty="0" smtClean="0"/>
              <a:t>gastos associados com abertura e remuneração do capital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Pressão em relação a entrega de resultados: </a:t>
            </a:r>
            <a:r>
              <a:rPr lang="pt-BR" dirty="0" smtClean="0"/>
              <a:t>acionistas vão pressionar por resultados cada vez melhores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Processo de difícil retorno: </a:t>
            </a:r>
            <a:r>
              <a:rPr lang="pt-BR" dirty="0" smtClean="0"/>
              <a:t>para fechar capital, empresa teria que recomprar todos as ações no mercado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b="1" dirty="0" smtClean="0"/>
              <a:t>Qualidade da informação: </a:t>
            </a:r>
            <a:r>
              <a:rPr lang="pt-BR" dirty="0" smtClean="0"/>
              <a:t>demonstrações financeiras seguem normas, e por conta disso, costuma ser padronizada, o que dificulta a vida dos gestores na tomada de decisão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4597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Avaliação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Processo de abertura </a:t>
            </a:r>
            <a:r>
              <a:rPr lang="pt-BR" dirty="0"/>
              <a:t>de </a:t>
            </a:r>
            <a:r>
              <a:rPr lang="pt-BR" dirty="0" smtClean="0"/>
              <a:t>capital (IPO) não </a:t>
            </a:r>
            <a:r>
              <a:rPr lang="pt-BR" dirty="0"/>
              <a:t>é uma </a:t>
            </a:r>
            <a:r>
              <a:rPr lang="pt-BR" dirty="0" smtClean="0"/>
              <a:t>tarefa simples</a:t>
            </a:r>
            <a:r>
              <a:rPr lang="pt-BR" dirty="0"/>
              <a:t>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Contudo</a:t>
            </a:r>
            <a:r>
              <a:rPr lang="pt-BR" dirty="0"/>
              <a:t>, os benefícios provenientes de tal operação </a:t>
            </a:r>
            <a:r>
              <a:rPr lang="pt-BR" dirty="0" smtClean="0"/>
              <a:t>podem resultar </a:t>
            </a:r>
            <a:r>
              <a:rPr lang="pt-BR" dirty="0"/>
              <a:t>na alavancagem das companhias a outro nível de </a:t>
            </a:r>
            <a:r>
              <a:rPr lang="pt-BR" dirty="0" smtClean="0"/>
              <a:t>mercado.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Dessa forma, processo deve se basear na </a:t>
            </a:r>
            <a:r>
              <a:rPr lang="pt-BR" dirty="0"/>
              <a:t>análise </a:t>
            </a:r>
            <a:r>
              <a:rPr lang="pt-BR" dirty="0" smtClean="0"/>
              <a:t>de viabilidade: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Custos </a:t>
            </a:r>
            <a:r>
              <a:rPr lang="pt-BR" dirty="0"/>
              <a:t>relativos à </a:t>
            </a:r>
            <a:r>
              <a:rPr lang="pt-BR" dirty="0" smtClean="0"/>
              <a:t>IPO devem ser &lt; do que os custos de outras </a:t>
            </a:r>
            <a:r>
              <a:rPr lang="pt-BR" dirty="0"/>
              <a:t>fontes de </a:t>
            </a:r>
            <a:r>
              <a:rPr lang="pt-BR" dirty="0" smtClean="0"/>
              <a:t>financiamento.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Empresas </a:t>
            </a:r>
            <a:r>
              <a:rPr lang="pt-BR" dirty="0"/>
              <a:t>de grande porte é que </a:t>
            </a:r>
            <a:r>
              <a:rPr lang="pt-BR" dirty="0" smtClean="0"/>
              <a:t>costumam realizar </a:t>
            </a:r>
            <a:r>
              <a:rPr lang="pt-BR" dirty="0"/>
              <a:t>o </a:t>
            </a:r>
            <a:r>
              <a:rPr lang="pt-BR" dirty="0" smtClean="0"/>
              <a:t>IPO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Maior </a:t>
            </a:r>
            <a:r>
              <a:rPr lang="pt-BR" dirty="0"/>
              <a:t>liquidez e </a:t>
            </a:r>
            <a:r>
              <a:rPr lang="pt-BR" dirty="0" smtClean="0"/>
              <a:t>patrimônio aguça interesse dos investidores.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8044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Vantagens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As </a:t>
            </a:r>
            <a:r>
              <a:rPr lang="pt-BR" dirty="0"/>
              <a:t>vantagens na abertura de capital </a:t>
            </a:r>
            <a:r>
              <a:rPr lang="pt-BR" dirty="0" smtClean="0"/>
              <a:t>não são apenas para a companhia.</a:t>
            </a:r>
          </a:p>
          <a:p>
            <a:endParaRPr lang="pt-BR" dirty="0"/>
          </a:p>
          <a:p>
            <a:r>
              <a:rPr lang="pt-BR" dirty="0" smtClean="0"/>
              <a:t>Para a economia, uma empresa que abre capital, poderá gerar novos empregos e produção, contribuindo para o crescimento do mercado.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2146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9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Mercado de Capitais</a:t>
            </a:r>
            <a:endParaRPr lang="pt-BR" b="1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pt-BR" dirty="0" smtClean="0"/>
              <a:t>Seção </a:t>
            </a:r>
            <a:r>
              <a:rPr lang="pt-BR" dirty="0"/>
              <a:t>3.4: Fontes de recursos para financiamento empresarial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84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Estrutura de capital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Estrutura </a:t>
            </a:r>
            <a:r>
              <a:rPr lang="pt-BR" dirty="0"/>
              <a:t>de </a:t>
            </a:r>
            <a:r>
              <a:rPr lang="pt-BR" dirty="0" smtClean="0"/>
              <a:t>capital:</a:t>
            </a:r>
          </a:p>
          <a:p>
            <a:pPr lvl="1">
              <a:lnSpc>
                <a:spcPct val="110000"/>
              </a:lnSpc>
            </a:pPr>
            <a:r>
              <a:rPr lang="pt-BR" dirty="0" smtClean="0"/>
              <a:t>Composição das fontes de </a:t>
            </a:r>
            <a:r>
              <a:rPr lang="pt-BR" dirty="0"/>
              <a:t>financiamento. </a:t>
            </a:r>
            <a:endParaRPr lang="pt-BR" dirty="0" smtClean="0"/>
          </a:p>
          <a:p>
            <a:pPr lvl="1">
              <a:lnSpc>
                <a:spcPct val="110000"/>
              </a:lnSpc>
            </a:pPr>
            <a:r>
              <a:rPr lang="pt-BR" dirty="0" smtClean="0"/>
              <a:t>Para maximização </a:t>
            </a:r>
            <a:r>
              <a:rPr lang="pt-BR" dirty="0"/>
              <a:t>de resultados, devemos </a:t>
            </a:r>
            <a:r>
              <a:rPr lang="pt-BR" dirty="0" smtClean="0"/>
              <a:t>compor optar por fontes </a:t>
            </a:r>
            <a:r>
              <a:rPr lang="pt-BR" dirty="0"/>
              <a:t>de financiamento que </a:t>
            </a:r>
            <a:r>
              <a:rPr lang="pt-BR" dirty="0" smtClean="0"/>
              <a:t>promovam a minimização </a:t>
            </a:r>
            <a:r>
              <a:rPr lang="pt-BR" dirty="0"/>
              <a:t>do custo de captação de recursos</a:t>
            </a:r>
            <a:r>
              <a:rPr lang="pt-BR" dirty="0" smtClean="0"/>
              <a:t>.</a:t>
            </a:r>
          </a:p>
          <a:p>
            <a:pPr lvl="1"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 smtClean="0"/>
              <a:t>Recursos </a:t>
            </a:r>
            <a:r>
              <a:rPr lang="pt-BR" dirty="0"/>
              <a:t>financeiros denotam custos e tais </a:t>
            </a:r>
            <a:r>
              <a:rPr lang="pt-BR" dirty="0" smtClean="0"/>
              <a:t>custos estão </a:t>
            </a:r>
            <a:r>
              <a:rPr lang="pt-BR" dirty="0"/>
              <a:t>associados a taxas de </a:t>
            </a:r>
            <a:r>
              <a:rPr lang="pt-BR" dirty="0" smtClean="0"/>
              <a:t>retorno. Nesse sentido, a </a:t>
            </a:r>
            <a:r>
              <a:rPr lang="pt-BR" dirty="0"/>
              <a:t>empresa </a:t>
            </a:r>
            <a:r>
              <a:rPr lang="pt-BR" dirty="0" smtClean="0"/>
              <a:t>deve analisar </a:t>
            </a:r>
            <a:r>
              <a:rPr lang="pt-BR" dirty="0"/>
              <a:t>as melhores opções de </a:t>
            </a:r>
            <a:r>
              <a:rPr lang="pt-BR" dirty="0" smtClean="0"/>
              <a:t>financiamento dentro do tempo.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8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Captação de recursos financeiros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6104" y="1512041"/>
            <a:ext cx="10369868" cy="309619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Com recursos próprios: </a:t>
            </a:r>
            <a:r>
              <a:rPr lang="pt-BR" dirty="0" smtClean="0"/>
              <a:t>consiste nos </a:t>
            </a:r>
            <a:r>
              <a:rPr lang="pt-BR" dirty="0"/>
              <a:t>recursos investidos por acionistas </a:t>
            </a:r>
            <a:r>
              <a:rPr lang="pt-BR" dirty="0" smtClean="0"/>
              <a:t>(empresas </a:t>
            </a:r>
            <a:r>
              <a:rPr lang="pt-BR" dirty="0"/>
              <a:t>S.A</a:t>
            </a:r>
            <a:r>
              <a:rPr lang="pt-BR" dirty="0" smtClean="0"/>
              <a:t>.), e por sócios (sociedades </a:t>
            </a:r>
            <a:r>
              <a:rPr lang="pt-BR" dirty="0"/>
              <a:t>limitadas) e proprietários </a:t>
            </a:r>
            <a:r>
              <a:rPr lang="pt-BR" dirty="0" smtClean="0"/>
              <a:t>(empresas </a:t>
            </a:r>
            <a:r>
              <a:rPr lang="pt-BR" dirty="0"/>
              <a:t>individuais).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Esses </a:t>
            </a:r>
            <a:r>
              <a:rPr lang="pt-BR" dirty="0" smtClean="0"/>
              <a:t>recursos são </a:t>
            </a:r>
            <a:r>
              <a:rPr lang="pt-BR" dirty="0"/>
              <a:t>considerados não exigíveis, ou seja, não têm </a:t>
            </a:r>
            <a:r>
              <a:rPr lang="pt-BR" dirty="0" smtClean="0"/>
              <a:t>prazo de </a:t>
            </a:r>
            <a:r>
              <a:rPr lang="pt-BR" dirty="0"/>
              <a:t>reembolso estabelecido e permanecem na empresa por </a:t>
            </a:r>
            <a:r>
              <a:rPr lang="pt-BR" dirty="0" smtClean="0"/>
              <a:t>tempo indeterminado</a:t>
            </a:r>
            <a:r>
              <a:rPr lang="pt-BR" dirty="0"/>
              <a:t>.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O financiamento da empresa por </a:t>
            </a:r>
            <a:r>
              <a:rPr lang="pt-BR" dirty="0" smtClean="0"/>
              <a:t>recursos próprios pode desenvolver-se </a:t>
            </a:r>
            <a:r>
              <a:rPr lang="pt-BR" dirty="0"/>
              <a:t>pela retenção de lucros ou pela </a:t>
            </a:r>
            <a:r>
              <a:rPr lang="pt-BR" dirty="0" smtClean="0"/>
              <a:t>integralização de </a:t>
            </a:r>
            <a:r>
              <a:rPr lang="pt-BR" dirty="0"/>
              <a:t>capital (aporte financeiro).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Nos </a:t>
            </a:r>
            <a:r>
              <a:rPr lang="pt-BR" dirty="0"/>
              <a:t>casos de aporte </a:t>
            </a:r>
            <a:r>
              <a:rPr lang="pt-BR" dirty="0" smtClean="0"/>
              <a:t>financeiro:</a:t>
            </a:r>
          </a:p>
          <a:p>
            <a:pPr lvl="2">
              <a:lnSpc>
                <a:spcPct val="120000"/>
              </a:lnSpc>
            </a:pPr>
            <a:r>
              <a:rPr lang="pt-BR" dirty="0" smtClean="0"/>
              <a:t>As sociedades </a:t>
            </a:r>
            <a:r>
              <a:rPr lang="pt-BR" dirty="0"/>
              <a:t>limitadas e empresas individuais recebem os </a:t>
            </a:r>
            <a:r>
              <a:rPr lang="pt-BR" dirty="0" smtClean="0"/>
              <a:t>recursos diretamente </a:t>
            </a:r>
            <a:r>
              <a:rPr lang="pt-BR" dirty="0"/>
              <a:t>de seus sócios ou </a:t>
            </a:r>
            <a:r>
              <a:rPr lang="pt-BR" dirty="0" smtClean="0"/>
              <a:t>proprietários</a:t>
            </a:r>
          </a:p>
          <a:p>
            <a:pPr lvl="2">
              <a:lnSpc>
                <a:spcPct val="120000"/>
              </a:lnSpc>
            </a:pPr>
            <a:r>
              <a:rPr lang="pt-BR" dirty="0" smtClean="0"/>
              <a:t>Nas </a:t>
            </a:r>
            <a:r>
              <a:rPr lang="pt-BR" dirty="0"/>
              <a:t>empresas S.A., há </a:t>
            </a:r>
            <a:r>
              <a:rPr lang="pt-BR" dirty="0" smtClean="0"/>
              <a:t>um processo </a:t>
            </a:r>
            <a:r>
              <a:rPr lang="pt-BR" dirty="0"/>
              <a:t>de integralização de novas ações no mercado de capitais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39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677" y="4752255"/>
            <a:ext cx="6422480" cy="146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83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Essas </a:t>
            </a:r>
            <a:r>
              <a:rPr lang="pt-BR" dirty="0"/>
              <a:t>operações </a:t>
            </a:r>
            <a:r>
              <a:rPr lang="pt-BR" dirty="0" smtClean="0"/>
              <a:t>são realizadas </a:t>
            </a:r>
            <a:r>
              <a:rPr lang="pt-BR" dirty="0"/>
              <a:t>em função de</a:t>
            </a:r>
            <a:r>
              <a:rPr lang="pt-BR" dirty="0" smtClean="0"/>
              <a:t>: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Exportação</a:t>
            </a:r>
            <a:r>
              <a:rPr lang="pt-BR" b="1" dirty="0"/>
              <a:t>: </a:t>
            </a:r>
            <a:r>
              <a:rPr lang="pt-BR" dirty="0"/>
              <a:t>vendas para o exterior com preços ajustados </a:t>
            </a:r>
            <a:r>
              <a:rPr lang="pt-BR" dirty="0" smtClean="0"/>
              <a:t>em moeda estrangeira.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Importação</a:t>
            </a:r>
            <a:r>
              <a:rPr lang="pt-BR" b="1" dirty="0"/>
              <a:t>: </a:t>
            </a:r>
            <a:r>
              <a:rPr lang="pt-BR" dirty="0" smtClean="0"/>
              <a:t>compra </a:t>
            </a:r>
            <a:r>
              <a:rPr lang="pt-BR" dirty="0"/>
              <a:t>de mercadorias no exterior </a:t>
            </a:r>
            <a:r>
              <a:rPr lang="pt-BR" dirty="0" smtClean="0"/>
              <a:t>com pagamentos </a:t>
            </a:r>
            <a:r>
              <a:rPr lang="pt-BR" dirty="0"/>
              <a:t>ajustados em moeda </a:t>
            </a:r>
            <a:r>
              <a:rPr lang="pt-BR" dirty="0" smtClean="0"/>
              <a:t>estrangeira.</a:t>
            </a:r>
            <a:endParaRPr lang="pt-BR" dirty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Operações financeiras (ocorrência)</a:t>
            </a:r>
            <a:r>
              <a:rPr lang="pt-BR" dirty="0" smtClean="0"/>
              <a:t>: </a:t>
            </a:r>
          </a:p>
          <a:p>
            <a:pPr lvl="2">
              <a:lnSpc>
                <a:spcPct val="120000"/>
              </a:lnSpc>
            </a:pPr>
            <a:r>
              <a:rPr lang="pt-BR" dirty="0"/>
              <a:t>E</a:t>
            </a:r>
            <a:r>
              <a:rPr lang="pt-BR" dirty="0" smtClean="0"/>
              <a:t>ntradas </a:t>
            </a:r>
            <a:r>
              <a:rPr lang="pt-BR" dirty="0"/>
              <a:t>de $</a:t>
            </a:r>
            <a:r>
              <a:rPr lang="pt-BR" dirty="0" smtClean="0"/>
              <a:t> </a:t>
            </a:r>
            <a:r>
              <a:rPr lang="pt-BR" dirty="0"/>
              <a:t>vindas do exterior</a:t>
            </a:r>
            <a:r>
              <a:rPr lang="pt-BR" dirty="0" smtClean="0"/>
              <a:t>, em </a:t>
            </a:r>
            <a:r>
              <a:rPr lang="pt-BR" dirty="0"/>
              <a:t>função de empréstimos, financiamentos ou </a:t>
            </a:r>
            <a:r>
              <a:rPr lang="pt-BR" dirty="0" smtClean="0"/>
              <a:t>investimentos no </a:t>
            </a:r>
            <a:r>
              <a:rPr lang="pt-BR" dirty="0"/>
              <a:t>país. </a:t>
            </a:r>
            <a:endParaRPr lang="pt-BR" dirty="0" smtClean="0"/>
          </a:p>
          <a:p>
            <a:pPr lvl="2">
              <a:lnSpc>
                <a:spcPct val="120000"/>
              </a:lnSpc>
            </a:pPr>
            <a:r>
              <a:rPr lang="pt-BR" dirty="0" smtClean="0"/>
              <a:t>Saídas </a:t>
            </a:r>
            <a:r>
              <a:rPr lang="pt-BR" dirty="0"/>
              <a:t>de </a:t>
            </a:r>
            <a:r>
              <a:rPr lang="pt-BR" dirty="0" smtClean="0"/>
              <a:t>$ </a:t>
            </a:r>
            <a:r>
              <a:rPr lang="pt-BR" dirty="0"/>
              <a:t>para o </a:t>
            </a:r>
            <a:r>
              <a:rPr lang="pt-BR" dirty="0" smtClean="0"/>
              <a:t>exterior, </a:t>
            </a:r>
            <a:r>
              <a:rPr lang="pt-BR" dirty="0"/>
              <a:t>em função </a:t>
            </a:r>
            <a:r>
              <a:rPr lang="pt-BR" dirty="0" smtClean="0"/>
              <a:t>de empréstimos</a:t>
            </a:r>
            <a:r>
              <a:rPr lang="pt-BR" dirty="0"/>
              <a:t>, financiamentos ou investimentos em </a:t>
            </a:r>
            <a:r>
              <a:rPr lang="pt-BR" dirty="0" smtClean="0"/>
              <a:t>países estrangeiros.</a:t>
            </a:r>
          </a:p>
          <a:p>
            <a:pPr lvl="2">
              <a:lnSpc>
                <a:spcPct val="120000"/>
              </a:lnSpc>
            </a:pPr>
            <a:r>
              <a:rPr lang="pt-BR" dirty="0" smtClean="0"/>
              <a:t>Movimentações em função </a:t>
            </a:r>
            <a:r>
              <a:rPr lang="pt-BR" dirty="0"/>
              <a:t>de remessas de lucros, </a:t>
            </a:r>
            <a:r>
              <a:rPr lang="pt-BR" i="1" dirty="0"/>
              <a:t>royalties </a:t>
            </a:r>
            <a:r>
              <a:rPr lang="pt-BR" dirty="0"/>
              <a:t>ou outro tipo </a:t>
            </a:r>
            <a:r>
              <a:rPr lang="pt-BR" dirty="0" smtClean="0"/>
              <a:t>de remessa </a:t>
            </a:r>
            <a:r>
              <a:rPr lang="pt-BR" dirty="0"/>
              <a:t>unilateral.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Negociações no mercado de câmbio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073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Retenção de lucro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/>
              <a:t>A </a:t>
            </a:r>
            <a:r>
              <a:rPr lang="pt-BR" dirty="0" smtClean="0"/>
              <a:t>empresa, através de </a:t>
            </a:r>
            <a:r>
              <a:rPr lang="pt-BR" dirty="0"/>
              <a:t>decisão administrativa, </a:t>
            </a:r>
            <a:r>
              <a:rPr lang="pt-BR" dirty="0" smtClean="0"/>
              <a:t>deixa </a:t>
            </a:r>
            <a:r>
              <a:rPr lang="pt-BR" dirty="0"/>
              <a:t>de distribuir lucros ou </a:t>
            </a:r>
            <a:r>
              <a:rPr lang="pt-BR" dirty="0" smtClean="0"/>
              <a:t>dividendos a </a:t>
            </a:r>
            <a:r>
              <a:rPr lang="pt-BR" dirty="0"/>
              <a:t>seus </a:t>
            </a:r>
            <a:r>
              <a:rPr lang="pt-BR" dirty="0" smtClean="0"/>
              <a:t>acionistas. Os recursos disponíveis são direcionados para novos projetos</a:t>
            </a:r>
            <a:r>
              <a:rPr lang="pt-BR" dirty="0"/>
              <a:t>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Prática </a:t>
            </a:r>
            <a:r>
              <a:rPr lang="pt-BR" dirty="0"/>
              <a:t>pode </a:t>
            </a:r>
            <a:r>
              <a:rPr lang="pt-BR" dirty="0" smtClean="0"/>
              <a:t>ser atrativa (parece capital sem custo), </a:t>
            </a:r>
            <a:r>
              <a:rPr lang="pt-BR" dirty="0"/>
              <a:t>porém, deve ser </a:t>
            </a:r>
            <a:r>
              <a:rPr lang="pt-BR" dirty="0" smtClean="0"/>
              <a:t>analisada antes </a:t>
            </a:r>
            <a:r>
              <a:rPr lang="pt-BR" dirty="0"/>
              <a:t>da decisão.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  <a:p>
            <a:pPr lvl="1">
              <a:lnSpc>
                <a:spcPct val="120000"/>
              </a:lnSpc>
            </a:pPr>
            <a:r>
              <a:rPr lang="pt-BR" dirty="0" smtClean="0"/>
              <a:t>A </a:t>
            </a:r>
            <a:r>
              <a:rPr lang="pt-BR" dirty="0"/>
              <a:t>retenção de lucros poderá resultar em </a:t>
            </a:r>
            <a:r>
              <a:rPr lang="pt-BR" dirty="0" smtClean="0"/>
              <a:t>diminuição da </a:t>
            </a:r>
            <a:r>
              <a:rPr lang="pt-BR" dirty="0"/>
              <a:t>atratividade de suas ações e elas tendem a reduzir seu valor. 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Em outros </a:t>
            </a:r>
            <a:r>
              <a:rPr lang="pt-BR" dirty="0"/>
              <a:t>países, com um mercado de capitais mais desenvolvido, </a:t>
            </a:r>
            <a:r>
              <a:rPr lang="pt-BR" dirty="0" smtClean="0"/>
              <a:t>os dividendos </a:t>
            </a:r>
            <a:r>
              <a:rPr lang="pt-BR" dirty="0"/>
              <a:t>não têm tanta importância, devido à liquidez das </a:t>
            </a:r>
            <a:r>
              <a:rPr lang="pt-BR" dirty="0" smtClean="0"/>
              <a:t>ações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31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Lucros retidos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</a:t>
            </a:r>
            <a:r>
              <a:rPr lang="pt-BR" dirty="0" smtClean="0"/>
              <a:t>e </a:t>
            </a:r>
            <a:r>
              <a:rPr lang="pt-BR" dirty="0"/>
              <a:t>refere aos</a:t>
            </a:r>
            <a:r>
              <a:rPr lang="pt-BR" b="1" dirty="0"/>
              <a:t> lucros que </a:t>
            </a:r>
            <a:r>
              <a:rPr lang="pt-BR" b="1" dirty="0" smtClean="0"/>
              <a:t>não </a:t>
            </a:r>
            <a:r>
              <a:rPr lang="pt-BR" b="1" dirty="0"/>
              <a:t>foram </a:t>
            </a:r>
            <a:r>
              <a:rPr lang="pt-BR" b="1" dirty="0" smtClean="0"/>
              <a:t>distribuídos </a:t>
            </a:r>
            <a:r>
              <a:rPr lang="pt-BR" dirty="0"/>
              <a:t>pela empresa aos </a:t>
            </a:r>
            <a:r>
              <a:rPr lang="pt-BR" dirty="0" smtClean="0"/>
              <a:t>acionistas em </a:t>
            </a:r>
            <a:r>
              <a:rPr lang="pt-BR" dirty="0"/>
              <a:t>forma de dividendos. </a:t>
            </a:r>
            <a:endParaRPr lang="pt-BR" dirty="0" smtClean="0"/>
          </a:p>
          <a:p>
            <a:endParaRPr lang="pt-BR" dirty="0"/>
          </a:p>
          <a:p>
            <a:r>
              <a:rPr lang="pt-BR" b="1" dirty="0" smtClean="0"/>
              <a:t>Objetivo: </a:t>
            </a:r>
            <a:r>
              <a:rPr lang="pt-BR" dirty="0" smtClean="0"/>
              <a:t>custear </a:t>
            </a:r>
            <a:r>
              <a:rPr lang="pt-BR" dirty="0"/>
              <a:t>investimentos </a:t>
            </a:r>
            <a:r>
              <a:rPr lang="pt-BR" dirty="0" smtClean="0"/>
              <a:t>futuros da empresa</a:t>
            </a:r>
          </a:p>
          <a:p>
            <a:endParaRPr lang="pt-BR" dirty="0"/>
          </a:p>
          <a:p>
            <a:r>
              <a:rPr lang="pt-BR" b="1" dirty="0" smtClean="0"/>
              <a:t>Ponto positivo: </a:t>
            </a:r>
            <a:r>
              <a:rPr lang="pt-BR" dirty="0" smtClean="0"/>
              <a:t>custo mais baixo quando comparado com opções como emitir novas ações no mercado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705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500" b="1" dirty="0"/>
              <a:t>Lucros </a:t>
            </a:r>
            <a:r>
              <a:rPr lang="pt-BR" sz="4500" b="1" dirty="0" smtClean="0"/>
              <a:t>retidos</a:t>
            </a:r>
            <a:endParaRPr lang="pt-BR" sz="4500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Custo de capital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07668" y="1695655"/>
            <a:ext cx="2177642" cy="7959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pt-BR" sz="3000" b="1" dirty="0"/>
              <a:t>Empresa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069230" y="1695655"/>
            <a:ext cx="2177642" cy="7959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pt-BR" sz="3000" b="1" dirty="0"/>
              <a:t>Produz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8392355" y="1695655"/>
            <a:ext cx="2177642" cy="7959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pt-BR" sz="3000" b="1" dirty="0"/>
              <a:t>LUCRO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5730793" y="1695655"/>
            <a:ext cx="2177642" cy="7959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pt-BR" sz="3000" b="1" dirty="0"/>
              <a:t>Vende</a:t>
            </a:r>
          </a:p>
        </p:txBody>
      </p:sp>
      <p:cxnSp>
        <p:nvCxnSpPr>
          <p:cNvPr id="28" name="Conector de seta reta 27"/>
          <p:cNvCxnSpPr>
            <a:stCxn id="10" idx="3"/>
            <a:endCxn id="15" idx="1"/>
          </p:cNvCxnSpPr>
          <p:nvPr/>
        </p:nvCxnSpPr>
        <p:spPr>
          <a:xfrm>
            <a:off x="2585311" y="2093646"/>
            <a:ext cx="483921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>
            <a:stCxn id="15" idx="3"/>
            <a:endCxn id="19" idx="1"/>
          </p:cNvCxnSpPr>
          <p:nvPr/>
        </p:nvCxnSpPr>
        <p:spPr>
          <a:xfrm>
            <a:off x="5246874" y="2093646"/>
            <a:ext cx="483921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>
            <a:stCxn id="19" idx="3"/>
            <a:endCxn id="18" idx="1"/>
          </p:cNvCxnSpPr>
          <p:nvPr/>
        </p:nvCxnSpPr>
        <p:spPr>
          <a:xfrm>
            <a:off x="7908435" y="2093646"/>
            <a:ext cx="48392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6668389" y="3580292"/>
            <a:ext cx="2722054" cy="11566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pt-BR" sz="3000" b="1" dirty="0"/>
              <a:t>Distribuído aos acionistas ?</a:t>
            </a:r>
          </a:p>
        </p:txBody>
      </p:sp>
      <p:cxnSp>
        <p:nvCxnSpPr>
          <p:cNvPr id="43" name="Conector de seta reta 42"/>
          <p:cNvCxnSpPr>
            <a:stCxn id="18" idx="2"/>
            <a:endCxn id="42" idx="0"/>
          </p:cNvCxnSpPr>
          <p:nvPr/>
        </p:nvCxnSpPr>
        <p:spPr>
          <a:xfrm flipH="1">
            <a:off x="8029415" y="2491638"/>
            <a:ext cx="1451761" cy="108865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ipse 47"/>
          <p:cNvSpPr/>
          <p:nvPr/>
        </p:nvSpPr>
        <p:spPr>
          <a:xfrm>
            <a:off x="4800821" y="3155038"/>
            <a:ext cx="1134063" cy="85051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pt-BR" b="1" dirty="0" smtClean="0"/>
              <a:t>SIM</a:t>
            </a:r>
            <a:endParaRPr lang="pt-BR" b="1" dirty="0"/>
          </a:p>
        </p:txBody>
      </p:sp>
      <p:sp>
        <p:nvSpPr>
          <p:cNvPr id="49" name="Elipse 48"/>
          <p:cNvSpPr/>
          <p:nvPr/>
        </p:nvSpPr>
        <p:spPr>
          <a:xfrm>
            <a:off x="4800821" y="4158640"/>
            <a:ext cx="1134063" cy="85051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pt-BR" b="1" dirty="0" smtClean="0"/>
              <a:t>NÃO</a:t>
            </a:r>
            <a:endParaRPr lang="pt-BR" sz="2000" b="1" dirty="0"/>
          </a:p>
        </p:txBody>
      </p:sp>
      <p:cxnSp>
        <p:nvCxnSpPr>
          <p:cNvPr id="50" name="Conector de seta reta 49"/>
          <p:cNvCxnSpPr>
            <a:stCxn id="42" idx="1"/>
            <a:endCxn id="48" idx="6"/>
          </p:cNvCxnSpPr>
          <p:nvPr/>
        </p:nvCxnSpPr>
        <p:spPr>
          <a:xfrm flipH="1" flipV="1">
            <a:off x="5934886" y="3580292"/>
            <a:ext cx="733503" cy="5783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>
            <a:stCxn id="42" idx="1"/>
            <a:endCxn id="49" idx="6"/>
          </p:cNvCxnSpPr>
          <p:nvPr/>
        </p:nvCxnSpPr>
        <p:spPr>
          <a:xfrm flipH="1">
            <a:off x="5934886" y="4158640"/>
            <a:ext cx="733503" cy="42525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ângulo 55"/>
          <p:cNvSpPr/>
          <p:nvPr/>
        </p:nvSpPr>
        <p:spPr>
          <a:xfrm>
            <a:off x="1859429" y="4185066"/>
            <a:ext cx="2364268" cy="79598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pt-BR" sz="3000" b="1" dirty="0">
                <a:solidFill>
                  <a:schemeClr val="tx1"/>
                </a:solidFill>
              </a:rPr>
              <a:t>LUCRO</a:t>
            </a:r>
          </a:p>
          <a:p>
            <a:pPr algn="ctr"/>
            <a:r>
              <a:rPr lang="pt-BR" sz="3000" b="1" dirty="0">
                <a:solidFill>
                  <a:schemeClr val="tx1"/>
                </a:solidFill>
              </a:rPr>
              <a:t>RETIDO</a:t>
            </a:r>
          </a:p>
        </p:txBody>
      </p:sp>
      <p:cxnSp>
        <p:nvCxnSpPr>
          <p:cNvPr id="57" name="Conector de seta reta 56"/>
          <p:cNvCxnSpPr>
            <a:stCxn id="49" idx="2"/>
            <a:endCxn id="56" idx="3"/>
          </p:cNvCxnSpPr>
          <p:nvPr/>
        </p:nvCxnSpPr>
        <p:spPr>
          <a:xfrm flipH="1" flipV="1">
            <a:off x="4223698" y="4583058"/>
            <a:ext cx="577124" cy="83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tângulo 66"/>
          <p:cNvSpPr/>
          <p:nvPr/>
        </p:nvSpPr>
        <p:spPr>
          <a:xfrm>
            <a:off x="1859429" y="3182301"/>
            <a:ext cx="2364268" cy="79598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pt-BR" sz="3000" b="1" dirty="0">
                <a:solidFill>
                  <a:schemeClr val="tx1"/>
                </a:solidFill>
              </a:rPr>
              <a:t>DIVIDENDOS</a:t>
            </a:r>
          </a:p>
        </p:txBody>
      </p:sp>
      <p:cxnSp>
        <p:nvCxnSpPr>
          <p:cNvPr id="69" name="Conector de seta reta 68"/>
          <p:cNvCxnSpPr>
            <a:stCxn id="48" idx="2"/>
            <a:endCxn id="67" idx="3"/>
          </p:cNvCxnSpPr>
          <p:nvPr/>
        </p:nvCxnSpPr>
        <p:spPr>
          <a:xfrm flipH="1">
            <a:off x="4223698" y="3580292"/>
            <a:ext cx="577124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 explicativo em forma de nuvem 72"/>
          <p:cNvSpPr/>
          <p:nvPr/>
        </p:nvSpPr>
        <p:spPr>
          <a:xfrm>
            <a:off x="4400011" y="5457335"/>
            <a:ext cx="6714396" cy="776553"/>
          </a:xfrm>
          <a:prstGeom prst="cloudCallout">
            <a:avLst>
              <a:gd name="adj1" fmla="val -31602"/>
              <a:gd name="adj2" fmla="val -1064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5214" tIns="57607" rIns="115214" bIns="57607" rtlCol="0" anchor="ctr"/>
          <a:lstStyle/>
          <a:p>
            <a:pPr algn="ctr"/>
            <a:r>
              <a:rPr lang="pt-BR" sz="2500" b="1" dirty="0"/>
              <a:t>Para o caso de reter todo ou parte do todo...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42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68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Simulação (exemplo)</a:t>
            </a:r>
            <a:endParaRPr lang="pt-BR" b="1" dirty="0"/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Situação 1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dirty="0" smtClean="0"/>
              <a:t>Uma </a:t>
            </a:r>
            <a:r>
              <a:rPr lang="pt-BR" dirty="0"/>
              <a:t>empresa faz a </a:t>
            </a:r>
            <a:r>
              <a:rPr lang="pt-BR" dirty="0" smtClean="0"/>
              <a:t>opção </a:t>
            </a:r>
            <a:r>
              <a:rPr lang="pt-BR" dirty="0"/>
              <a:t>de </a:t>
            </a:r>
            <a:r>
              <a:rPr lang="pt-BR" dirty="0" smtClean="0"/>
              <a:t>realizar parte </a:t>
            </a:r>
            <a:r>
              <a:rPr lang="pt-BR" dirty="0"/>
              <a:t>do investimento no valor de R$ 10.000.000,00 </a:t>
            </a:r>
            <a:r>
              <a:rPr lang="pt-BR" dirty="0" smtClean="0"/>
              <a:t>através de um </a:t>
            </a:r>
            <a:r>
              <a:rPr lang="pt-BR" dirty="0"/>
              <a:t>financiamento de </a:t>
            </a:r>
            <a:r>
              <a:rPr lang="pt-BR" dirty="0" smtClean="0"/>
              <a:t>LP, </a:t>
            </a:r>
            <a:r>
              <a:rPr lang="pt-BR" dirty="0"/>
              <a:t>com capital </a:t>
            </a:r>
            <a:r>
              <a:rPr lang="pt-BR" dirty="0" smtClean="0"/>
              <a:t>próprio</a:t>
            </a:r>
            <a:r>
              <a:rPr lang="pt-BR" dirty="0"/>
              <a:t>, </a:t>
            </a:r>
            <a:r>
              <a:rPr lang="pt-BR" dirty="0" smtClean="0"/>
              <a:t>através da subscrição de ações ordinárias</a:t>
            </a:r>
            <a:r>
              <a:rPr lang="pt-BR" dirty="0"/>
              <a:t>. </a:t>
            </a:r>
            <a:r>
              <a:rPr lang="pt-BR" dirty="0" smtClean="0"/>
              <a:t>Calcular </a:t>
            </a:r>
            <a:r>
              <a:rPr lang="pt-BR" dirty="0"/>
              <a:t>o custo </a:t>
            </a:r>
            <a:r>
              <a:rPr lang="pt-BR" dirty="0" smtClean="0"/>
              <a:t>de capital, sabendo que a empresa:</a:t>
            </a:r>
          </a:p>
          <a:p>
            <a:pPr marL="0" indent="0">
              <a:lnSpc>
                <a:spcPct val="120000"/>
              </a:lnSpc>
              <a:buNone/>
            </a:pP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Pagou </a:t>
            </a:r>
            <a:r>
              <a:rPr lang="pt-BR" dirty="0"/>
              <a:t>R$ 90,00 de </a:t>
            </a:r>
            <a:r>
              <a:rPr lang="pt-BR" dirty="0" smtClean="0"/>
              <a:t>dividendo/ação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Valor da ação ordinária = R</a:t>
            </a:r>
            <a:r>
              <a:rPr lang="pt-BR" dirty="0"/>
              <a:t>$ </a:t>
            </a:r>
            <a:r>
              <a:rPr lang="pt-BR" dirty="0" smtClean="0"/>
              <a:t>950,00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Custo de subscrição = 3%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Pagamento de dividendos cresce com taxa de 4% a.a.</a:t>
            </a:r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Situação 2</a:t>
            </a:r>
            <a:endParaRPr lang="pt-BR" dirty="0"/>
          </a:p>
        </p:txBody>
      </p:sp>
      <p:sp>
        <p:nvSpPr>
          <p:cNvPr id="17" name="Espaço Reservado para Conteúdo 1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100" dirty="0"/>
              <a:t>Uma empresa faz a opção de realizar parte do investimento no valor de R$ 10.000.000,00 através de um financiamento de </a:t>
            </a:r>
            <a:r>
              <a:rPr lang="pt-BR" sz="2100" dirty="0" smtClean="0"/>
              <a:t>LP, </a:t>
            </a:r>
            <a:r>
              <a:rPr lang="pt-BR" sz="2100" dirty="0"/>
              <a:t>com capital próprio, através da </a:t>
            </a:r>
            <a:r>
              <a:rPr lang="pt-BR" sz="2100" dirty="0" smtClean="0"/>
              <a:t>retenção de lucros. </a:t>
            </a:r>
            <a:r>
              <a:rPr lang="pt-BR" sz="2100" dirty="0"/>
              <a:t>Calcular o custo de </a:t>
            </a:r>
            <a:r>
              <a:rPr lang="pt-BR" sz="2100" dirty="0" smtClean="0"/>
              <a:t>capital, sabendo </a:t>
            </a:r>
            <a:r>
              <a:rPr lang="pt-BR" sz="2100" dirty="0"/>
              <a:t>que a empresa</a:t>
            </a:r>
            <a:r>
              <a:rPr lang="pt-BR" sz="2100" dirty="0" smtClean="0"/>
              <a:t>:</a:t>
            </a:r>
          </a:p>
          <a:p>
            <a:pPr marL="0" indent="0">
              <a:buNone/>
            </a:pPr>
            <a:endParaRPr lang="pt-BR" sz="2100" dirty="0"/>
          </a:p>
          <a:p>
            <a:pPr lvl="1">
              <a:lnSpc>
                <a:spcPct val="120000"/>
              </a:lnSpc>
            </a:pPr>
            <a:r>
              <a:rPr lang="pt-BR" sz="2100" dirty="0"/>
              <a:t>Pagou R$ 90,00 de dividendo/ação</a:t>
            </a:r>
          </a:p>
          <a:p>
            <a:pPr lvl="1">
              <a:lnSpc>
                <a:spcPct val="120000"/>
              </a:lnSpc>
            </a:pPr>
            <a:r>
              <a:rPr lang="pt-BR" sz="2100" dirty="0"/>
              <a:t>Valor da ação ordinária = R$ 950,00</a:t>
            </a:r>
          </a:p>
          <a:p>
            <a:pPr lvl="1">
              <a:lnSpc>
                <a:spcPct val="120000"/>
              </a:lnSpc>
            </a:pPr>
            <a:r>
              <a:rPr lang="pt-BR" sz="2100" dirty="0" smtClean="0"/>
              <a:t>Pagamento </a:t>
            </a:r>
            <a:r>
              <a:rPr lang="pt-BR" sz="2100" dirty="0"/>
              <a:t>de dividendos cresce com taxa de 4% a.a.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27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Espaço para resolução (exemplo)</a:t>
            </a:r>
            <a:endParaRPr lang="pt-BR" b="1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Situação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pt-BR" b="1" dirty="0" smtClean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Situação 2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104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Gabarito </a:t>
            </a:r>
            <a:r>
              <a:rPr lang="pt-BR" b="1" smtClean="0"/>
              <a:t>(exemplo)</a:t>
            </a:r>
            <a:endParaRPr lang="pt-BR" b="1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Situação 1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pt-BR" b="1" dirty="0" smtClean="0"/>
              </a:p>
              <a:p>
                <a:pPr marL="0" indent="0">
                  <a:buNone/>
                </a:pPr>
                <a:r>
                  <a:rPr lang="pt-BR" dirty="0" smtClean="0"/>
                  <a:t>Custo de subscrição: 950 * 3% = 28,50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𝐾𝑝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90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950−28,50−90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+0,04</m:t>
                      </m:r>
                    </m:oMath>
                  </m:oMathPara>
                </a14:m>
                <a:endParaRPr lang="pt-BR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pt-BR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𝐾𝑝</m:t>
                      </m:r>
                      <m:r>
                        <a:rPr lang="pt-BR" b="0" i="1" smtClean="0">
                          <a:latin typeface="Cambria Math"/>
                        </a:rPr>
                        <m:t>=0,1482 </m:t>
                      </m:r>
                      <m:r>
                        <a:rPr lang="pt-BR" b="0" i="1" smtClean="0">
                          <a:latin typeface="Cambria Math"/>
                        </a:rPr>
                        <m:t>𝑜𝑢</m:t>
                      </m:r>
                      <m:r>
                        <a:rPr lang="pt-BR" b="0" i="1" smtClean="0">
                          <a:latin typeface="Cambria Math"/>
                        </a:rPr>
                        <m:t> 14,82%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9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Situação 2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ço Reservado para Conteúdo 7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𝐾𝑝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90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950−90</m:t>
                          </m:r>
                        </m:den>
                      </m:f>
                      <m:r>
                        <a:rPr lang="pt-BR" i="1">
                          <a:latin typeface="Cambria Math"/>
                        </a:rPr>
                        <m:t>+0,04</m:t>
                      </m:r>
                    </m:oMath>
                  </m:oMathPara>
                </a14:m>
                <a:endParaRPr lang="pt-BR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pt-BR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𝐾𝑝</m:t>
                      </m:r>
                      <m:r>
                        <a:rPr lang="pt-BR" i="1">
                          <a:latin typeface="Cambria Math"/>
                        </a:rPr>
                        <m:t>=0,1447 </m:t>
                      </m:r>
                      <m:r>
                        <a:rPr lang="pt-BR" i="1">
                          <a:latin typeface="Cambria Math"/>
                        </a:rPr>
                        <m:t>𝑜𝑢</m:t>
                      </m:r>
                      <m:r>
                        <a:rPr lang="pt-BR" i="1">
                          <a:latin typeface="Cambria Math"/>
                        </a:rPr>
                        <m:t> 14,47%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8" name="Espaço Reservado para Conteúdo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89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Comentários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/>
              <a:t>Observações:</a:t>
            </a:r>
          </a:p>
          <a:p>
            <a:pPr marL="971550" lvl="1" indent="-571500">
              <a:buAutoNum type="romanUcParenR"/>
            </a:pPr>
            <a:r>
              <a:rPr lang="pt-BR" dirty="0" smtClean="0"/>
              <a:t>o </a:t>
            </a:r>
            <a:r>
              <a:rPr lang="pt-BR" dirty="0"/>
              <a:t>capital retido na empresa </a:t>
            </a:r>
            <a:r>
              <a:rPr lang="pt-BR" dirty="0" smtClean="0"/>
              <a:t>não </a:t>
            </a:r>
            <a:r>
              <a:rPr lang="pt-BR" dirty="0"/>
              <a:t>pertence a </a:t>
            </a:r>
            <a:r>
              <a:rPr lang="pt-BR" dirty="0" smtClean="0"/>
              <a:t>empresa, mas sim </a:t>
            </a:r>
            <a:r>
              <a:rPr lang="pt-BR" dirty="0"/>
              <a:t>ao acionista; </a:t>
            </a:r>
            <a:endParaRPr lang="pt-BR" dirty="0" smtClean="0"/>
          </a:p>
          <a:p>
            <a:pPr marL="971550" lvl="1" indent="-571500">
              <a:buAutoNum type="romanUcParenR"/>
            </a:pPr>
            <a:r>
              <a:rPr lang="pt-BR" dirty="0" smtClean="0"/>
              <a:t>Como </a:t>
            </a:r>
            <a:r>
              <a:rPr lang="pt-BR" dirty="0"/>
              <a:t>tal, </a:t>
            </a:r>
            <a:r>
              <a:rPr lang="pt-BR" dirty="0" smtClean="0"/>
              <a:t>o acionista </a:t>
            </a:r>
            <a:r>
              <a:rPr lang="pt-BR" dirty="0"/>
              <a:t>espera ser </a:t>
            </a:r>
            <a:r>
              <a:rPr lang="pt-BR" dirty="0" smtClean="0"/>
              <a:t>remunerado por </a:t>
            </a:r>
            <a:r>
              <a:rPr lang="pt-BR" dirty="0"/>
              <a:t>esse capital que ficou retido na empresa</a:t>
            </a:r>
            <a:r>
              <a:rPr lang="pt-BR" dirty="0" smtClean="0"/>
              <a:t>.</a:t>
            </a:r>
          </a:p>
          <a:p>
            <a:pPr marL="971550" lvl="1" indent="-571500">
              <a:buAutoNum type="romanUcParenR"/>
            </a:pPr>
            <a:endParaRPr lang="pt-BR" dirty="0"/>
          </a:p>
          <a:p>
            <a:pPr marL="0" indent="0">
              <a:buNone/>
            </a:pPr>
            <a:r>
              <a:rPr lang="pt-BR" b="1" dirty="0" smtClean="0"/>
              <a:t>Melhor opção:</a:t>
            </a:r>
          </a:p>
          <a:p>
            <a:pPr lvl="1"/>
            <a:r>
              <a:rPr lang="pt-BR" dirty="0" smtClean="0"/>
              <a:t>Lucro retido, dado que não existe a taxa de subscrição, o que deixa o custo de capital mais barato.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28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Para praticar (atividade)</a:t>
            </a:r>
            <a:endParaRPr lang="pt-BR" b="1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Situação 1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Uma empresa </a:t>
            </a:r>
            <a:r>
              <a:rPr lang="pt-BR" dirty="0"/>
              <a:t>realiza </a:t>
            </a:r>
            <a:r>
              <a:rPr lang="pt-BR" dirty="0" smtClean="0"/>
              <a:t>investimentos no valor </a:t>
            </a:r>
            <a:r>
              <a:rPr lang="pt-BR" dirty="0"/>
              <a:t>de R$ 30.000.000,00 através de um </a:t>
            </a:r>
            <a:r>
              <a:rPr lang="pt-BR" dirty="0" smtClean="0"/>
              <a:t>financiamento de </a:t>
            </a:r>
            <a:r>
              <a:rPr lang="pt-BR" dirty="0"/>
              <a:t>logo prazo, com capital próprio, através da emissão </a:t>
            </a:r>
            <a:r>
              <a:rPr lang="pt-BR" dirty="0" smtClean="0"/>
              <a:t>de ações </a:t>
            </a:r>
            <a:r>
              <a:rPr lang="pt-BR" dirty="0"/>
              <a:t>ordinárias.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Calcule </a:t>
            </a:r>
            <a:r>
              <a:rPr lang="pt-BR" dirty="0"/>
              <a:t>o custo de utilização de </a:t>
            </a:r>
            <a:r>
              <a:rPr lang="pt-BR" dirty="0" smtClean="0"/>
              <a:t>capital próprio </a:t>
            </a:r>
            <a:r>
              <a:rPr lang="pt-BR" dirty="0"/>
              <a:t>via subscrição de ações ordinárias, sabendo </a:t>
            </a:r>
            <a:r>
              <a:rPr lang="pt-BR" dirty="0" smtClean="0"/>
              <a:t>que: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dirty="0" smtClean="0"/>
              <a:t>Valor da ação =  R$ 300,00</a:t>
            </a:r>
          </a:p>
          <a:p>
            <a:pPr lvl="1"/>
            <a:r>
              <a:rPr lang="pt-BR" dirty="0" smtClean="0"/>
              <a:t>Valor do dividendo = R</a:t>
            </a:r>
            <a:r>
              <a:rPr lang="pt-BR" dirty="0"/>
              <a:t>$ </a:t>
            </a:r>
            <a:r>
              <a:rPr lang="pt-BR" dirty="0" smtClean="0"/>
              <a:t>30,00</a:t>
            </a:r>
          </a:p>
          <a:p>
            <a:pPr lvl="1"/>
            <a:r>
              <a:rPr lang="pt-BR" dirty="0" smtClean="0"/>
              <a:t>Custo de subscrição = 4%</a:t>
            </a:r>
          </a:p>
          <a:p>
            <a:pPr lvl="1"/>
            <a:r>
              <a:rPr lang="pt-BR" dirty="0" smtClean="0"/>
              <a:t>Crescimento do dividendo = 3% a.a.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Situação 2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1700" dirty="0" smtClean="0"/>
              <a:t>Uma empresa </a:t>
            </a:r>
            <a:r>
              <a:rPr lang="pt-BR" sz="1700" dirty="0"/>
              <a:t>faz a opção de realizar </a:t>
            </a:r>
            <a:r>
              <a:rPr lang="pt-BR" sz="1700" dirty="0" smtClean="0"/>
              <a:t>o investimento </a:t>
            </a:r>
            <a:r>
              <a:rPr lang="pt-BR" sz="1700" dirty="0"/>
              <a:t>no valor de R$ 30.000.000,00 através </a:t>
            </a:r>
            <a:r>
              <a:rPr lang="pt-BR" sz="1700" dirty="0" smtClean="0"/>
              <a:t>de um </a:t>
            </a:r>
            <a:r>
              <a:rPr lang="pt-BR" sz="1700" dirty="0"/>
              <a:t>financiamento de logo prazo, com capital próprio</a:t>
            </a:r>
            <a:r>
              <a:rPr lang="pt-BR" sz="1700" dirty="0" smtClean="0"/>
              <a:t>, através </a:t>
            </a:r>
            <a:r>
              <a:rPr lang="pt-BR" sz="1700" dirty="0"/>
              <a:t>da utilização de lucros retidos. </a:t>
            </a:r>
            <a:endParaRPr lang="pt-BR" sz="1700" dirty="0" smtClean="0"/>
          </a:p>
          <a:p>
            <a:pPr marL="0" indent="0">
              <a:buNone/>
            </a:pPr>
            <a:endParaRPr lang="pt-BR" sz="1700" dirty="0"/>
          </a:p>
          <a:p>
            <a:pPr marL="0" indent="0">
              <a:buNone/>
            </a:pPr>
            <a:r>
              <a:rPr lang="pt-BR" sz="1700" dirty="0" smtClean="0"/>
              <a:t>Calcule </a:t>
            </a:r>
            <a:r>
              <a:rPr lang="pt-BR" sz="1700" dirty="0"/>
              <a:t>o custo </a:t>
            </a:r>
            <a:r>
              <a:rPr lang="pt-BR" sz="1700" dirty="0" smtClean="0"/>
              <a:t>de utilização </a:t>
            </a:r>
            <a:r>
              <a:rPr lang="pt-BR" sz="1700" dirty="0"/>
              <a:t>de capital próprio via lucros retidos, </a:t>
            </a:r>
            <a:r>
              <a:rPr lang="pt-BR" sz="1700" dirty="0" smtClean="0"/>
              <a:t>sabendo que:</a:t>
            </a:r>
          </a:p>
          <a:p>
            <a:pPr marL="0" indent="0">
              <a:buNone/>
            </a:pPr>
            <a:endParaRPr lang="pt-BR" sz="1700" dirty="0"/>
          </a:p>
          <a:p>
            <a:pPr lvl="1"/>
            <a:r>
              <a:rPr lang="pt-BR" sz="1700" dirty="0" smtClean="0"/>
              <a:t>Valor da ação = R$ 300,00</a:t>
            </a:r>
          </a:p>
          <a:p>
            <a:pPr lvl="1"/>
            <a:r>
              <a:rPr lang="pt-BR" sz="1700" dirty="0" smtClean="0"/>
              <a:t>Valor do dividendo = R$ 30,00</a:t>
            </a:r>
          </a:p>
          <a:p>
            <a:pPr lvl="1"/>
            <a:r>
              <a:rPr lang="pt-BR" sz="1700" dirty="0" smtClean="0"/>
              <a:t>Crescimento do dividendo = 3% a.a.</a:t>
            </a:r>
            <a:endParaRPr lang="pt-BR" sz="17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68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Espaço para resolução (atividade)</a:t>
            </a:r>
            <a:endParaRPr lang="pt-BR" b="1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Situação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pt-BR" b="1" dirty="0" smtClean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Situação 2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9242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Gabarito (atividade)</a:t>
            </a:r>
            <a:endParaRPr lang="pt-BR" b="1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Situação 1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pt-BR" b="1" dirty="0" smtClean="0"/>
              </a:p>
              <a:p>
                <a:pPr marL="0" indent="0">
                  <a:buNone/>
                </a:pPr>
                <a:r>
                  <a:rPr lang="pt-BR" dirty="0" smtClean="0"/>
                  <a:t>Custo de subscrição: 300 * </a:t>
                </a:r>
                <a:r>
                  <a:rPr lang="pt-BR" dirty="0" smtClean="0"/>
                  <a:t>4% </a:t>
                </a:r>
                <a:r>
                  <a:rPr lang="pt-BR" dirty="0" smtClean="0"/>
                  <a:t>= </a:t>
                </a:r>
                <a:r>
                  <a:rPr lang="pt-BR" dirty="0" smtClean="0"/>
                  <a:t>12,00</a:t>
                </a:r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𝐾𝑝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30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300−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12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−30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+0,03</m:t>
                      </m:r>
                    </m:oMath>
                  </m:oMathPara>
                </a14:m>
                <a:endParaRPr lang="pt-BR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pt-BR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𝐾𝑝</m:t>
                      </m:r>
                      <m:r>
                        <a:rPr lang="pt-BR" b="0" i="1" smtClean="0">
                          <a:latin typeface="Cambria Math"/>
                        </a:rPr>
                        <m:t>=0,14463 </m:t>
                      </m:r>
                      <m:r>
                        <a:rPr lang="pt-BR" b="0" i="1" smtClean="0">
                          <a:latin typeface="Cambria Math"/>
                        </a:rPr>
                        <m:t>𝑜𝑢</m:t>
                      </m:r>
                      <m:r>
                        <a:rPr lang="pt-BR" b="0" i="1" smtClean="0">
                          <a:latin typeface="Cambria Math"/>
                        </a:rPr>
                        <m:t> 14,63%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19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Situação 2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Espaço Reservado para Conteúdo 7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𝐾𝑝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  <m:r>
                            <a:rPr lang="pt-BR" i="1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30</m:t>
                          </m:r>
                          <m:r>
                            <a:rPr lang="pt-BR" i="1">
                              <a:latin typeface="Cambria Math"/>
                            </a:rPr>
                            <m:t>0−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3</m:t>
                          </m:r>
                          <m:r>
                            <a:rPr lang="pt-BR" i="1">
                              <a:latin typeface="Cambria Math"/>
                            </a:rPr>
                            <m:t>0</m:t>
                          </m:r>
                        </m:den>
                      </m:f>
                      <m:r>
                        <a:rPr lang="pt-BR" i="1">
                          <a:latin typeface="Cambria Math"/>
                        </a:rPr>
                        <m:t>+0,0</m:t>
                      </m:r>
                      <m:r>
                        <a:rPr lang="pt-BR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pt-BR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pt-BR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𝐾𝑝</m:t>
                      </m:r>
                      <m:r>
                        <a:rPr lang="pt-BR" i="1">
                          <a:latin typeface="Cambria Math"/>
                        </a:rPr>
                        <m:t>=0,1411 </m:t>
                      </m:r>
                      <m:r>
                        <a:rPr lang="pt-BR" i="1">
                          <a:latin typeface="Cambria Math"/>
                        </a:rPr>
                        <m:t>𝑜𝑢</m:t>
                      </m:r>
                      <m:r>
                        <a:rPr lang="pt-BR" i="1">
                          <a:latin typeface="Cambria Math"/>
                        </a:rPr>
                        <m:t> 14,11%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8" name="Espaço Reservado para Conteúdo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41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As trocas, no mercado de câmbio, são classificadas </a:t>
            </a:r>
            <a:r>
              <a:rPr lang="pt-BR" dirty="0" smtClean="0"/>
              <a:t>em:</a:t>
            </a:r>
          </a:p>
          <a:p>
            <a:endParaRPr lang="pt-BR" dirty="0"/>
          </a:p>
          <a:p>
            <a:pPr lvl="1"/>
            <a:r>
              <a:rPr lang="pt-BR" b="1" dirty="0" smtClean="0"/>
              <a:t>Câmbio manual: </a:t>
            </a:r>
            <a:r>
              <a:rPr lang="pt-BR" dirty="0" smtClean="0"/>
              <a:t>refere-se </a:t>
            </a:r>
            <a:r>
              <a:rPr lang="pt-BR" dirty="0"/>
              <a:t>às operações de trocas que envolvam </a:t>
            </a:r>
            <a:r>
              <a:rPr lang="pt-BR" dirty="0" smtClean="0"/>
              <a:t>compra e </a:t>
            </a:r>
            <a:r>
              <a:rPr lang="pt-BR" dirty="0"/>
              <a:t>venda de moedas em espécie (quando um turista vai viajar, </a:t>
            </a:r>
            <a:r>
              <a:rPr lang="pt-BR" dirty="0" smtClean="0"/>
              <a:t>por exemplo</a:t>
            </a:r>
            <a:r>
              <a:rPr lang="pt-BR" dirty="0"/>
              <a:t>). </a:t>
            </a:r>
            <a:endParaRPr lang="pt-BR" dirty="0" smtClean="0"/>
          </a:p>
          <a:p>
            <a:pPr lvl="1"/>
            <a:endParaRPr lang="pt-BR" dirty="0"/>
          </a:p>
          <a:p>
            <a:pPr lvl="1"/>
            <a:r>
              <a:rPr lang="pt-BR" b="1" dirty="0" smtClean="0"/>
              <a:t>Câmbio sacado: </a:t>
            </a:r>
            <a:r>
              <a:rPr lang="pt-BR" dirty="0" smtClean="0"/>
              <a:t>quando </a:t>
            </a:r>
            <a:r>
              <a:rPr lang="pt-BR" dirty="0"/>
              <a:t>a troca é realizada em função de um documento </a:t>
            </a:r>
            <a:r>
              <a:rPr lang="pt-BR" dirty="0" smtClean="0"/>
              <a:t>que representa </a:t>
            </a:r>
            <a:r>
              <a:rPr lang="pt-BR" dirty="0"/>
              <a:t>moeda (letras de câmbio, cheques internacionais ou </a:t>
            </a:r>
            <a:r>
              <a:rPr lang="pt-BR" dirty="0" smtClean="0"/>
              <a:t>títulos referentes </a:t>
            </a:r>
            <a:r>
              <a:rPr lang="pt-BR" dirty="0"/>
              <a:t>à comercialização de bens ou serviços).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Trocas no mercado de câmbio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60197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Empréstimos e financiamentos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Outra </a:t>
            </a:r>
            <a:r>
              <a:rPr lang="pt-BR" dirty="0"/>
              <a:t>forma de financiar empresas </a:t>
            </a:r>
            <a:r>
              <a:rPr lang="pt-BR" dirty="0" smtClean="0"/>
              <a:t>é captar </a:t>
            </a:r>
            <a:r>
              <a:rPr lang="pt-BR" dirty="0"/>
              <a:t>recursos financeiros por </a:t>
            </a:r>
            <a:r>
              <a:rPr lang="pt-BR" dirty="0" smtClean="0"/>
              <a:t>terceiros.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 smtClean="0"/>
              <a:t>Nesse caso a empresa financia </a:t>
            </a:r>
            <a:r>
              <a:rPr lang="pt-BR" dirty="0"/>
              <a:t>seus projetos junto a credores, representados, basicamente</a:t>
            </a:r>
            <a:r>
              <a:rPr lang="pt-BR" dirty="0" smtClean="0"/>
              <a:t>, por </a:t>
            </a:r>
            <a:r>
              <a:rPr lang="pt-BR" dirty="0"/>
              <a:t>empréstimos e financiamentos. </a:t>
            </a:r>
            <a:endParaRPr lang="pt-BR" dirty="0" smtClean="0"/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 smtClean="0"/>
              <a:t>A </a:t>
            </a:r>
            <a:r>
              <a:rPr lang="pt-BR" dirty="0"/>
              <a:t>empresa contrata </a:t>
            </a:r>
            <a:r>
              <a:rPr lang="pt-BR" dirty="0" smtClean="0"/>
              <a:t>esses empréstimos </a:t>
            </a:r>
            <a:r>
              <a:rPr lang="pt-BR" dirty="0"/>
              <a:t>por prazo determinado, </a:t>
            </a:r>
            <a:r>
              <a:rPr lang="pt-BR" dirty="0" smtClean="0"/>
              <a:t>e paga juros pelo </a:t>
            </a:r>
            <a:r>
              <a:rPr lang="pt-BR" dirty="0"/>
              <a:t>uso </a:t>
            </a:r>
            <a:r>
              <a:rPr lang="pt-BR" dirty="0" smtClean="0"/>
              <a:t>do dinheiro.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 lvl="1">
              <a:lnSpc>
                <a:spcPct val="110000"/>
              </a:lnSpc>
            </a:pPr>
            <a:r>
              <a:rPr lang="pt-BR" dirty="0" smtClean="0"/>
              <a:t>Modalidade mais utilizada pelas empresas no Brasil.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0895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Financiamentos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Quando </a:t>
            </a:r>
            <a:r>
              <a:rPr lang="pt-BR" dirty="0"/>
              <a:t>uma </a:t>
            </a:r>
            <a:r>
              <a:rPr lang="pt-BR" dirty="0" smtClean="0"/>
              <a:t>empresa deseja </a:t>
            </a:r>
            <a:r>
              <a:rPr lang="pt-BR" dirty="0"/>
              <a:t>financiar projetos, </a:t>
            </a:r>
            <a:r>
              <a:rPr lang="pt-BR" dirty="0" smtClean="0"/>
              <a:t>deverá preferencialmente </a:t>
            </a:r>
            <a:r>
              <a:rPr lang="pt-BR" dirty="0"/>
              <a:t>financiá-lo com recursos de </a:t>
            </a:r>
            <a:r>
              <a:rPr lang="pt-BR" dirty="0" smtClean="0"/>
              <a:t>longo prazo. 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Os </a:t>
            </a:r>
            <a:r>
              <a:rPr lang="pt-BR" dirty="0"/>
              <a:t>financiamentos de </a:t>
            </a:r>
            <a:r>
              <a:rPr lang="pt-BR" dirty="0" smtClean="0"/>
              <a:t>curto prazo </a:t>
            </a:r>
            <a:r>
              <a:rPr lang="pt-BR" dirty="0"/>
              <a:t>devem ser utilizados </a:t>
            </a:r>
            <a:r>
              <a:rPr lang="pt-BR" dirty="0" smtClean="0"/>
              <a:t>“apenas” para </a:t>
            </a:r>
            <a:r>
              <a:rPr lang="pt-BR" dirty="0"/>
              <a:t>financiar capital de </a:t>
            </a:r>
            <a:r>
              <a:rPr lang="pt-BR" dirty="0" smtClean="0"/>
              <a:t>giro em casos de extrema necessidade.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Linhas de financiamentos do BNDES:</a:t>
            </a:r>
          </a:p>
          <a:p>
            <a:pPr lvl="1">
              <a:lnSpc>
                <a:spcPct val="120000"/>
              </a:lnSpc>
            </a:pPr>
            <a:r>
              <a:rPr lang="pt-BR" dirty="0"/>
              <a:t>Finame: Agência Especial de Financiamento Industrial, </a:t>
            </a:r>
            <a:r>
              <a:rPr lang="pt-BR" dirty="0" smtClean="0"/>
              <a:t>para financiamento </a:t>
            </a:r>
            <a:r>
              <a:rPr lang="pt-BR" dirty="0"/>
              <a:t>de máquinas e </a:t>
            </a:r>
            <a:r>
              <a:rPr lang="pt-BR" dirty="0" smtClean="0"/>
              <a:t>equipamentos.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BNDESPAR</a:t>
            </a:r>
            <a:r>
              <a:rPr lang="pt-BR" dirty="0"/>
              <a:t>: BNDES Participações, promove a subscrição </a:t>
            </a:r>
            <a:r>
              <a:rPr lang="pt-BR" dirty="0" smtClean="0"/>
              <a:t>de valores </a:t>
            </a:r>
            <a:r>
              <a:rPr lang="pt-BR" dirty="0"/>
              <a:t>mobiliários no mercado de capitais brasileiro.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534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Financiamentos de LP no Brasil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Os principais são: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Empréstimos </a:t>
            </a:r>
            <a:r>
              <a:rPr lang="pt-BR" b="1" dirty="0"/>
              <a:t>e financiamentos </a:t>
            </a:r>
            <a:r>
              <a:rPr lang="pt-BR" b="1" dirty="0" smtClean="0"/>
              <a:t>diretos</a:t>
            </a:r>
          </a:p>
          <a:p>
            <a:pPr lvl="1">
              <a:lnSpc>
                <a:spcPct val="120000"/>
              </a:lnSpc>
            </a:pPr>
            <a:r>
              <a:rPr lang="pt-BR" b="1" dirty="0"/>
              <a:t>Repasses de recursos internos</a:t>
            </a:r>
            <a:r>
              <a:rPr lang="pt-BR" b="1" dirty="0" smtClean="0"/>
              <a:t>: </a:t>
            </a:r>
            <a:r>
              <a:rPr lang="pt-BR" dirty="0" smtClean="0"/>
              <a:t>geralmente do governo para financiar atividades de modernização do setor produtivo.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Repasses de recursos externos: </a:t>
            </a:r>
            <a:r>
              <a:rPr lang="pt-BR" dirty="0" smtClean="0"/>
              <a:t>emissão de divida e títulos no mercado internacional.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Arrendamento mercantil: </a:t>
            </a:r>
            <a:r>
              <a:rPr lang="pt-BR" dirty="0" smtClean="0"/>
              <a:t>contratação de </a:t>
            </a:r>
            <a:r>
              <a:rPr lang="pt-BR" i="1" dirty="0" smtClean="0"/>
              <a:t>leasing </a:t>
            </a:r>
            <a:r>
              <a:rPr lang="pt-BR" dirty="0" smtClean="0"/>
              <a:t>(aluguel).</a:t>
            </a:r>
          </a:p>
          <a:p>
            <a:pPr lvl="1">
              <a:lnSpc>
                <a:spcPct val="120000"/>
              </a:lnSpc>
            </a:pPr>
            <a:r>
              <a:rPr lang="pt-BR" b="1" dirty="0"/>
              <a:t>Subscrição de debêntures</a:t>
            </a:r>
            <a:r>
              <a:rPr lang="pt-BR" b="1" dirty="0" smtClean="0"/>
              <a:t>: </a:t>
            </a:r>
            <a:r>
              <a:rPr lang="pt-BR" dirty="0" smtClean="0"/>
              <a:t>emissão de títulos com prazo de resgate no mercado de capitais. </a:t>
            </a:r>
          </a:p>
          <a:p>
            <a:pPr lvl="2">
              <a:lnSpc>
                <a:spcPct val="120000"/>
              </a:lnSpc>
            </a:pPr>
            <a:r>
              <a:rPr lang="pt-BR" dirty="0" smtClean="0"/>
              <a:t>As debêntures podem ser conversíveis ou não conversíveis, ou seja, resgate no vencimento pode ser feito com recebimento de dinheiro ou ações.</a:t>
            </a:r>
            <a:endParaRPr lang="pt-BR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0146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419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Operações devem ocorrer em ambiente seguro e controlado. No Brasil, a autoridade que regulamenta o setor é o BACEN.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 smtClean="0"/>
              <a:t>Estão autorizados a operar: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 lvl="1">
              <a:lnSpc>
                <a:spcPct val="110000"/>
              </a:lnSpc>
            </a:pPr>
            <a:r>
              <a:rPr lang="pt-BR" b="1" dirty="0" smtClean="0"/>
              <a:t>Bancos</a:t>
            </a:r>
            <a:r>
              <a:rPr lang="pt-BR" b="1" dirty="0"/>
              <a:t>, em geral (exceto os de desenvolvimento): </a:t>
            </a:r>
            <a:r>
              <a:rPr lang="pt-BR" dirty="0" smtClean="0"/>
              <a:t>em todas as </a:t>
            </a:r>
            <a:r>
              <a:rPr lang="pt-BR" dirty="0"/>
              <a:t>operações de </a:t>
            </a:r>
            <a:r>
              <a:rPr lang="pt-BR" dirty="0" smtClean="0"/>
              <a:t>mercado.</a:t>
            </a:r>
          </a:p>
          <a:p>
            <a:pPr lvl="1">
              <a:lnSpc>
                <a:spcPct val="110000"/>
              </a:lnSpc>
            </a:pPr>
            <a:r>
              <a:rPr lang="pt-BR" b="1" dirty="0" smtClean="0"/>
              <a:t>Bancos </a:t>
            </a:r>
            <a:r>
              <a:rPr lang="pt-BR" b="1" dirty="0"/>
              <a:t>de desenvolvimento e caixas econômicas: </a:t>
            </a:r>
            <a:r>
              <a:rPr lang="pt-BR" dirty="0" smtClean="0"/>
              <a:t>em operações </a:t>
            </a:r>
            <a:r>
              <a:rPr lang="pt-BR" dirty="0"/>
              <a:t>específicas autorizadas.</a:t>
            </a:r>
          </a:p>
          <a:p>
            <a:pPr lvl="1"/>
            <a:endParaRPr lang="pt-BR" b="1" dirty="0" smtClean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Mercado de câmbio no Brasil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729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Estão autorizados a operar (continuação):</a:t>
            </a:r>
            <a:endParaRPr lang="pt-BR" dirty="0"/>
          </a:p>
          <a:p>
            <a:endParaRPr lang="pt-BR" dirty="0" smtClean="0"/>
          </a:p>
          <a:p>
            <a:pPr lvl="1"/>
            <a:r>
              <a:rPr lang="pt-BR" b="1" dirty="0" smtClean="0"/>
              <a:t>Sociedades </a:t>
            </a:r>
            <a:r>
              <a:rPr lang="pt-BR" b="1" dirty="0"/>
              <a:t>de crédito, financiamento e investimento</a:t>
            </a:r>
            <a:r>
              <a:rPr lang="pt-BR" b="1" dirty="0" smtClean="0"/>
              <a:t>; sociedades </a:t>
            </a:r>
            <a:r>
              <a:rPr lang="pt-BR" b="1" dirty="0"/>
              <a:t>corretoras de câmbio; sociedades corretoras </a:t>
            </a:r>
            <a:r>
              <a:rPr lang="pt-BR" b="1" dirty="0" smtClean="0"/>
              <a:t>ou distribuidoras </a:t>
            </a:r>
            <a:r>
              <a:rPr lang="pt-BR" b="1" dirty="0"/>
              <a:t>de títulos e valores mobiliários: </a:t>
            </a:r>
            <a:r>
              <a:rPr lang="pt-BR" dirty="0"/>
              <a:t>em </a:t>
            </a:r>
            <a:r>
              <a:rPr lang="pt-BR" dirty="0" smtClean="0"/>
              <a:t>compra ou </a:t>
            </a:r>
            <a:r>
              <a:rPr lang="pt-BR" dirty="0"/>
              <a:t>venda de moeda estrangeira em cheques vinculados </a:t>
            </a:r>
            <a:r>
              <a:rPr lang="pt-BR" dirty="0" smtClean="0"/>
              <a:t>a transações </a:t>
            </a:r>
            <a:r>
              <a:rPr lang="pt-BR" dirty="0"/>
              <a:t>unilaterais; operações de câmbio manual; </a:t>
            </a:r>
            <a:r>
              <a:rPr lang="pt-BR" dirty="0" smtClean="0"/>
              <a:t>cheques de </a:t>
            </a:r>
            <a:r>
              <a:rPr lang="pt-BR" dirty="0"/>
              <a:t>viagem; exportação e importação; operações do </a:t>
            </a:r>
            <a:r>
              <a:rPr lang="pt-BR" dirty="0" smtClean="0"/>
              <a:t>mercado interbancário</a:t>
            </a:r>
            <a:r>
              <a:rPr lang="pt-BR" dirty="0"/>
              <a:t>, regulamentadas pelo Banco Central</a:t>
            </a:r>
            <a:r>
              <a:rPr lang="pt-BR" dirty="0" smtClean="0"/>
              <a:t>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7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Mercado de câmbio no Brasil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056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Estão autorizados a operar (continuação):</a:t>
            </a:r>
            <a:endParaRPr lang="pt-BR" dirty="0"/>
          </a:p>
          <a:p>
            <a:endParaRPr lang="pt-BR" dirty="0" smtClean="0"/>
          </a:p>
          <a:p>
            <a:pPr lvl="1"/>
            <a:r>
              <a:rPr lang="pt-BR" b="1" dirty="0" smtClean="0"/>
              <a:t>Agências de turismo: </a:t>
            </a:r>
            <a:r>
              <a:rPr lang="pt-BR" dirty="0" smtClean="0"/>
              <a:t>em troca de moedas, dinheiro ou cheques relativos a viagens internacionais.</a:t>
            </a:r>
          </a:p>
          <a:p>
            <a:pPr lvl="1"/>
            <a:r>
              <a:rPr lang="pt-BR" b="1" dirty="0" smtClean="0"/>
              <a:t>Meios de hospedagem de turismo: </a:t>
            </a:r>
            <a:r>
              <a:rPr lang="pt-BR" dirty="0" smtClean="0"/>
              <a:t>troca de moeda estrangeira em espécie ou cheques relativos a turismo no país. Exemplo: hotéis que trocam moeda estrangeira por reais para seus hóspedes.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8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Mercado de câmbio no Brasil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7533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pt-BR" dirty="0" smtClean="0"/>
              <a:t>O mercado de câmbio está sujeita </a:t>
            </a:r>
            <a:r>
              <a:rPr lang="pt-BR" dirty="0"/>
              <a:t>às leis da oferta e </a:t>
            </a:r>
            <a:r>
              <a:rPr lang="pt-BR" dirty="0" smtClean="0"/>
              <a:t>demanda, e dessa forma, os preços são definidos pelo mercado.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dirty="0" smtClean="0"/>
              <a:t>Esses preços são chamados de taxa </a:t>
            </a:r>
            <a:r>
              <a:rPr lang="pt-BR" dirty="0"/>
              <a:t>cambial ou taxas </a:t>
            </a:r>
            <a:r>
              <a:rPr lang="pt-BR" dirty="0" smtClean="0"/>
              <a:t>de câmbio</a:t>
            </a:r>
            <a:r>
              <a:rPr lang="pt-BR" dirty="0"/>
              <a:t>. </a:t>
            </a:r>
            <a:endParaRPr lang="pt-BR" dirty="0" smtClean="0"/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b="1" dirty="0" smtClean="0"/>
              <a:t>Taxa </a:t>
            </a:r>
            <a:r>
              <a:rPr lang="pt-BR" b="1" dirty="0"/>
              <a:t>de </a:t>
            </a:r>
            <a:r>
              <a:rPr lang="pt-BR" b="1" dirty="0" smtClean="0"/>
              <a:t>câmbio: </a:t>
            </a:r>
            <a:r>
              <a:rPr lang="pt-BR" dirty="0"/>
              <a:t>é a relação de valor entre duas moedas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9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Taxa de câmbio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5647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</TotalTime>
  <Words>3939</Words>
  <Application>Microsoft Office PowerPoint</Application>
  <PresentationFormat>Personalizar</PresentationFormat>
  <Paragraphs>508</Paragraphs>
  <Slides>53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53</vt:i4>
      </vt:variant>
    </vt:vector>
  </HeadingPairs>
  <TitlesOfParts>
    <vt:vector size="54" baseType="lpstr">
      <vt:lpstr>Tema do Office</vt:lpstr>
      <vt:lpstr>Mercado de Capitais</vt:lpstr>
      <vt:lpstr>Mercado e Mercado de câmbio</vt:lpstr>
      <vt:lpstr>Negociações no mercado de câmbio</vt:lpstr>
      <vt:lpstr>Negociações no mercado de câmbio</vt:lpstr>
      <vt:lpstr>Trocas no mercado de câmbio</vt:lpstr>
      <vt:lpstr>Mercado de câmbio no Brasil</vt:lpstr>
      <vt:lpstr>Mercado de câmbio no Brasil</vt:lpstr>
      <vt:lpstr>Mercado de câmbio no Brasil</vt:lpstr>
      <vt:lpstr>Taxa de câmbio</vt:lpstr>
      <vt:lpstr>Regime cambial</vt:lpstr>
      <vt:lpstr>Intervenção governamental</vt:lpstr>
      <vt:lpstr>Flutuação da taxa de câmbio</vt:lpstr>
      <vt:lpstr>Dúvidas</vt:lpstr>
      <vt:lpstr>Mercado de Capitals</vt:lpstr>
      <vt:lpstr>Contexto</vt:lpstr>
      <vt:lpstr>Contexto</vt:lpstr>
      <vt:lpstr>Captação de recursos no mercado de capitais</vt:lpstr>
      <vt:lpstr>Foco</vt:lpstr>
      <vt:lpstr>IPO deve ser planejada, dessa forma...</vt:lpstr>
      <vt:lpstr>Após planejamento...</vt:lpstr>
      <vt:lpstr>Sociedade por ações</vt:lpstr>
      <vt:lpstr>Ainda, após planejamento...</vt:lpstr>
      <vt:lpstr>Underwriting</vt:lpstr>
      <vt:lpstr>Importância da instituição financeira</vt:lpstr>
      <vt:lpstr>Custos da operação</vt:lpstr>
      <vt:lpstr>Custos das operações – taxas praticadas</vt:lpstr>
      <vt:lpstr>Outros custos para IPO</vt:lpstr>
      <vt:lpstr>Outros custos além da IPO</vt:lpstr>
      <vt:lpstr>Mercado de Capitais</vt:lpstr>
      <vt:lpstr>Contexto</vt:lpstr>
      <vt:lpstr>Vantagens – abertura de capital</vt:lpstr>
      <vt:lpstr>Vantagens – abertura de capital</vt:lpstr>
      <vt:lpstr>Desvantagens – abertura de capital</vt:lpstr>
      <vt:lpstr>Avaliação</vt:lpstr>
      <vt:lpstr>Vantagens</vt:lpstr>
      <vt:lpstr>Dúvidas</vt:lpstr>
      <vt:lpstr>Mercado de Capitais</vt:lpstr>
      <vt:lpstr>Estrutura de capital</vt:lpstr>
      <vt:lpstr>Captação de recursos financeiros</vt:lpstr>
      <vt:lpstr>Retenção de lucro</vt:lpstr>
      <vt:lpstr>Lucros retidos</vt:lpstr>
      <vt:lpstr>Lucros retidos</vt:lpstr>
      <vt:lpstr>Simulação (exemplo)</vt:lpstr>
      <vt:lpstr>Espaço para resolução (exemplo)</vt:lpstr>
      <vt:lpstr>Gabarito (exemplo)</vt:lpstr>
      <vt:lpstr>Comentários</vt:lpstr>
      <vt:lpstr>Para praticar (atividade)</vt:lpstr>
      <vt:lpstr>Espaço para resolução (atividade)</vt:lpstr>
      <vt:lpstr>Gabarito (atividade)</vt:lpstr>
      <vt:lpstr>Empréstimos e financiamentos</vt:lpstr>
      <vt:lpstr>Financiamentos</vt:lpstr>
      <vt:lpstr>Financiamentos de LP no Brasil</vt:lpstr>
      <vt:lpstr>Dúvidas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Microeconomia</dc:title>
  <dc:creator>Diego Fernandes Emiliano Silva</dc:creator>
  <cp:lastModifiedBy>Diego Fernandes Emiliano Silva</cp:lastModifiedBy>
  <cp:revision>205</cp:revision>
  <dcterms:created xsi:type="dcterms:W3CDTF">2019-02-06T19:16:14Z</dcterms:created>
  <dcterms:modified xsi:type="dcterms:W3CDTF">2020-11-04T23:54:44Z</dcterms:modified>
</cp:coreProperties>
</file>