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1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12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13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05264-EF77-472B-8582-AE3988901599}" type="datetimeFigureOut">
              <a:rPr lang="pt-BR" smtClean="0"/>
              <a:t>14/09/2020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2A79-42CF-4FD6-9A38-40DD8A219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11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Prof. Diego Fernandes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6CC1-5DEA-4926-82B7-042824DD64BB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63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7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45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91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82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4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86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45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54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76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44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17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6259-5A5F-4EA6-8F8F-66FBE22A59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08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31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Métodos Quantitativos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Prof. Diego Fernandes Emiliano Silva</a:t>
            </a:r>
            <a:endParaRPr lang="pt-BR" sz="28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85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Curva normal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Importante distribuição estatística</a:t>
            </a:r>
          </a:p>
          <a:p>
            <a:r>
              <a:rPr lang="pt-BR" dirty="0" smtClean="0"/>
              <a:t>Sua forma apresenta formato de sino</a:t>
            </a:r>
          </a:p>
          <a:p>
            <a:r>
              <a:rPr lang="pt-BR" dirty="0" smtClean="0"/>
              <a:t>Observada frequentemente em fatos reais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10</a:t>
            </a:fld>
            <a:endParaRPr lang="pt-BR"/>
          </a:p>
        </p:txBody>
      </p:sp>
      <p:pic>
        <p:nvPicPr>
          <p:cNvPr id="7" name="Picture 2" descr="http://3.bp.blogspot.com/-XSdwVV7eR9o/VUZWyLK-M8I/AAAAAAAAAEU/KFttcg_yh4M/s1600/norm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90" y="3021319"/>
            <a:ext cx="3005820" cy="13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0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Curva normal - propriedades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800" b="0" i="1" smtClean="0">
                            <a:latin typeface="Cambria Math"/>
                          </a:rPr>
                          <m:t>, </m:t>
                        </m:r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pt-BR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t-BR" sz="28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2800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pt-BR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2800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pt-BR" sz="2800" dirty="0" smtClean="0"/>
                  <a:t>, </a:t>
                </a:r>
                <a14:m>
                  <m:oMath xmlns:m="http://schemas.openxmlformats.org/officeDocument/2006/math">
                    <m:r>
                      <a:rPr lang="pt-BR" sz="2800" b="0" i="1" dirty="0" smtClean="0">
                        <a:latin typeface="Cambria Math"/>
                      </a:rPr>
                      <m:t>−</m:t>
                    </m:r>
                    <m:r>
                      <a:rPr lang="pt-BR" sz="2800" b="0" i="1" dirty="0" smtClean="0">
                        <a:latin typeface="Cambria Math"/>
                        <a:ea typeface="Cambria Math"/>
                      </a:rPr>
                      <m:t>∞ &lt;</m:t>
                    </m:r>
                    <m:r>
                      <a:rPr lang="pt-BR" sz="28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sz="2800" b="0" i="1" dirty="0" smtClean="0">
                        <a:latin typeface="Cambria Math"/>
                        <a:ea typeface="Cambria Math"/>
                      </a:rPr>
                      <m:t> &lt; +∞</m:t>
                    </m:r>
                  </m:oMath>
                </a14:m>
                <a:endParaRPr lang="pt-BR" sz="2800" dirty="0" smtClean="0"/>
              </a:p>
              <a:p>
                <a:pPr marL="0" indent="0" algn="ctr">
                  <a:buNone/>
                </a:pPr>
                <a:endParaRPr lang="pt-BR" sz="2800" dirty="0"/>
              </a:p>
              <a:p>
                <a:r>
                  <a:rPr lang="pt-BR" sz="2800" dirty="0" smtClean="0"/>
                  <a:t>Onde: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pt-BR" sz="2000" dirty="0" smtClean="0"/>
                  <a:t> = média populacional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000" dirty="0" smtClean="0"/>
                  <a:t> = variância populacional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pt-BR" sz="2000" dirty="0" smtClean="0"/>
                  <a:t> = desvio-padrão populacional</a:t>
                </a: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11</a:t>
            </a:fld>
            <a:endParaRPr lang="pt-BR"/>
          </a:p>
        </p:txBody>
      </p:sp>
      <p:pic>
        <p:nvPicPr>
          <p:cNvPr id="7" name="Picture 6" descr="http://www.portalaction.com.br/sites/default/files/EstatisticaBasica/figuras/distribuicaoNormal/normal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93708"/>
            <a:ext cx="4038600" cy="170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1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Curva normal - propriedades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𝑍</m:t>
                    </m:r>
                    <m:r>
                      <a:rPr lang="pt-BR" i="1">
                        <a:latin typeface="Cambria Math"/>
                      </a:rPr>
                      <m:t>~</m:t>
                    </m:r>
                    <m:r>
                      <a:rPr lang="pt-BR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0,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pt-BR" dirty="0"/>
                  <a:t>, com média populacional 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pt-BR" dirty="0"/>
                  <a:t>) e variância populacional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/>
                      </a:rPr>
                      <m:t>=1</m:t>
                    </m:r>
                  </m:oMath>
                </a14:m>
                <a:r>
                  <a:rPr lang="pt-BR" dirty="0"/>
                  <a:t>), temos uma normal padrão ou padronizada.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/>
                  <a:t>Nem sempre isso ocorre. Se fosse considerar todas as possibilidades, precisaríamos de várias tabelas. Para contornar essa situação, normalizamos a </a:t>
                </a:r>
                <a:r>
                  <a:rPr lang="pt-BR" dirty="0" smtClean="0"/>
                  <a:t>variável.</a:t>
                </a:r>
              </a:p>
              <a:p>
                <a:pPr lvl="1"/>
                <a:endParaRPr lang="pt-BR" dirty="0" smtClean="0"/>
              </a:p>
              <a:p>
                <a:pPr lvl="1"/>
                <a:r>
                  <a:rPr lang="pt-BR" dirty="0" smtClean="0"/>
                  <a:t>Considerando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𝑋</m:t>
                    </m:r>
                    <m:r>
                      <a:rPr lang="pt-BR" i="1">
                        <a:latin typeface="Cambria Math"/>
                      </a:rPr>
                      <m:t>~</m:t>
                    </m:r>
                    <m:r>
                      <a:rPr lang="pt-BR" i="1">
                        <a:latin typeface="Cambria Math"/>
                      </a:rPr>
                      <m:t>𝑁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pt-B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t-BR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pt-BR" dirty="0" smtClean="0"/>
              </a:p>
              <a:p>
                <a:pPr lvl="1"/>
                <a:endParaRPr lang="pt-BR" dirty="0" smtClean="0"/>
              </a:p>
              <a:p>
                <a:pPr lvl="1"/>
                <a:r>
                  <a:rPr lang="pt-BR" dirty="0" smtClean="0"/>
                  <a:t>Calcular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𝑧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r>
                  <a:rPr lang="pt-BR" dirty="0"/>
                  <a:t>: 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30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Curva normal padronizada (exemplo)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pt-BR" dirty="0" smtClean="0"/>
                  <a:t>Probabilidade de ocorrência de valor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0,5 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≤2,1</m:t>
                    </m:r>
                  </m:oMath>
                </a14:m>
                <a:r>
                  <a:rPr lang="pt-BR" dirty="0" smtClean="0"/>
                  <a:t>, ou seja,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𝑃</m:t>
                    </m:r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𝐴</m:t>
                    </m:r>
                    <m:r>
                      <a:rPr lang="pt-BR" i="1">
                        <a:latin typeface="Cambria Math"/>
                      </a:rPr>
                      <m:t>)=</m:t>
                    </m:r>
                    <m:r>
                      <a:rPr lang="pt-BR" i="1">
                        <a:latin typeface="Cambria Math"/>
                      </a:rPr>
                      <m:t>𝑃</m:t>
                    </m:r>
                    <m:r>
                      <a:rPr lang="pt-BR" i="1">
                        <a:latin typeface="Cambria Math"/>
                      </a:rPr>
                      <m:t>(0,5≤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𝑍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≤2,1)</m:t>
                    </m:r>
                  </m:oMath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 smtClean="0"/>
                  <a:t>Resolução:</a:t>
                </a:r>
              </a:p>
              <a:p>
                <a:pPr lvl="1"/>
                <a:r>
                  <a:rPr lang="pt-BR" dirty="0" smtClean="0"/>
                  <a:t>Vamos calcular a área entre 0,5 e 2,1</a:t>
                </a:r>
              </a:p>
              <a:p>
                <a:pPr lvl="1"/>
                <a:endParaRPr lang="pt-BR" dirty="0"/>
              </a:p>
              <a:p>
                <a:pPr marL="457200" lvl="1" indent="0">
                  <a:buNone/>
                </a:pPr>
                <a:r>
                  <a:rPr lang="pt-BR" dirty="0" smtClean="0">
                    <a:ea typeface="Cambria Math"/>
                  </a:rPr>
                  <a:t>2,1 = 48,214%</a:t>
                </a:r>
              </a:p>
              <a:p>
                <a:pPr marL="457200" lvl="1" indent="0">
                  <a:buNone/>
                </a:pPr>
                <a:endParaRPr lang="pt-BR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pt-BR" dirty="0" smtClean="0">
                    <a:ea typeface="Cambria Math"/>
                  </a:rPr>
                  <a:t>0,5 = 19,146%</a:t>
                </a:r>
              </a:p>
              <a:p>
                <a:pPr marL="457200" lvl="1" indent="0">
                  <a:buNone/>
                </a:pPr>
                <a:endParaRPr lang="pt-BR" dirty="0" smtClean="0"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2,1 −0,5=29,068%</m:t>
                      </m:r>
                    </m:oMath>
                  </m:oMathPara>
                </a14:m>
                <a:endParaRPr lang="pt-BR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11277"/>
            <a:ext cx="2857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57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Curva normal normalizada (exemplo)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pt-BR" dirty="0" smtClean="0"/>
                  <a:t>Calcular probabilidade de ocorrência de um valor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8,8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11,6</m:t>
                    </m:r>
                  </m:oMath>
                </a14:m>
                <a:r>
                  <a:rPr lang="pt-BR" dirty="0" smtClean="0"/>
                  <a:t>, com média e variância populacional = 10 e 4 respectivamente.</a:t>
                </a:r>
              </a:p>
              <a:p>
                <a:pPr lvl="1"/>
                <a:endParaRPr lang="pt-BR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𝑋</m:t>
                    </m:r>
                    <m:r>
                      <a:rPr lang="pt-BR" b="0" i="1" smtClean="0">
                        <a:latin typeface="Cambria Math"/>
                        <a:sym typeface="Symbol"/>
                      </a:rPr>
                      <m:t></m:t>
                    </m:r>
                    <m:r>
                      <a:rPr lang="pt-BR" b="0" i="1" smtClean="0">
                        <a:latin typeface="Cambria Math"/>
                        <a:sym typeface="Symbol"/>
                      </a:rPr>
                      <m:t>𝑁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sym typeface="Symbol"/>
                          </a:rPr>
                          <m:t>10 , 4</m:t>
                        </m:r>
                      </m:e>
                    </m:d>
                  </m:oMath>
                </a14:m>
                <a:r>
                  <a:rPr lang="pt-BR" dirty="0" smtClean="0"/>
                  <a:t>, calcular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8,8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≤11,6</m:t>
                        </m:r>
                      </m:e>
                    </m:d>
                  </m:oMath>
                </a14:m>
                <a:endParaRPr lang="pt-BR" b="0" dirty="0" smtClean="0">
                  <a:ea typeface="Cambria Math"/>
                </a:endParaRPr>
              </a:p>
              <a:p>
                <a:pPr marL="57150" indent="0">
                  <a:buNone/>
                </a:pPr>
                <a:endParaRPr lang="pt-BR" dirty="0" smtClean="0"/>
              </a:p>
              <a:p>
                <a:pPr marL="514350" indent="-457200"/>
                <a:r>
                  <a:rPr lang="pt-BR" dirty="0" smtClean="0"/>
                  <a:t>Resolução:</a:t>
                </a:r>
              </a:p>
              <a:p>
                <a:pPr marL="457200" lvl="1" indent="0">
                  <a:buNone/>
                </a:pPr>
                <a:endParaRPr lang="pt-BR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8,8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≤11,6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&gt;8,8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≤11,6)</m:t>
                      </m:r>
                    </m:oMath>
                  </m:oMathPara>
                </a14:m>
                <a:endParaRPr lang="pt-BR" dirty="0" smtClean="0"/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𝑋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≤11,6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11,6−10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pt-BR" b="0" i="1" smtClean="0">
                        <a:latin typeface="Cambria Math"/>
                        <a:ea typeface="Cambria Math"/>
                      </a:rPr>
                      <m:t>=0,8</m:t>
                    </m:r>
                  </m:oMath>
                </a14:m>
                <a:r>
                  <a:rPr lang="pt-BR" dirty="0" smtClean="0"/>
                  <a:t>, consultando tabela Z temos 28,814%</a:t>
                </a:r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𝑋</m:t>
                        </m:r>
                        <m:r>
                          <a:rPr lang="pt-BR" b="0" i="1" smtClean="0">
                            <a:latin typeface="Cambria Math"/>
                          </a:rPr>
                          <m:t>&gt;8,8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8,8−10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pt-BR" b="0" i="1" smtClean="0">
                        <a:latin typeface="Cambria Math"/>
                        <a:ea typeface="Cambria Math"/>
                      </a:rPr>
                      <m:t>=−0,6</m:t>
                    </m:r>
                  </m:oMath>
                </a14:m>
                <a:r>
                  <a:rPr lang="pt-BR" dirty="0" smtClean="0"/>
                  <a:t>, consultando tabela Z temos 22,575%</a:t>
                </a:r>
              </a:p>
              <a:p>
                <a:pPr marL="457200" lvl="1" indent="0">
                  <a:buNone/>
                </a:pPr>
                <a:endParaRPr lang="pt-BR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8,8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≤11,6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−0,6&lt;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≤0,8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=28,814+22,575=51,389%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812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2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pt-BR" dirty="0"/>
                  <a:t>A venda média de uma loja é $ 65.000/mês com desvio padrão de $ 4.500. Qual a probabilidade desta loja ter venda acima de $ 69.500?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Resolução: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𝑧</m:t>
                      </m:r>
                      <m:r>
                        <a:rPr lang="pt-B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69500−65000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4500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lvl="1"/>
                <a:r>
                  <a:rPr lang="pt-BR" dirty="0"/>
                  <a:t>Consultado tabela: z observa-se o valor de </a:t>
                </a:r>
                <a:r>
                  <a:rPr lang="pt-BR" dirty="0" smtClean="0"/>
                  <a:t>0,34134 ou 34,134%</a:t>
                </a:r>
              </a:p>
              <a:p>
                <a:pPr lvl="1"/>
                <a:endParaRPr lang="pt-BR" dirty="0"/>
              </a:p>
              <a:p>
                <a:pPr lvl="1"/>
                <a:r>
                  <a:rPr lang="pt-BR" dirty="0" smtClean="0"/>
                  <a:t>Subtraindo 34,134 de 50 temos: 15,866%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43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3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pt-BR" dirty="0" smtClean="0"/>
                  <a:t>A média de altura dos alunos da turma de administração é 1,73 m. Sabe-se ainda que o desvio padrão é de 0,1 m. Qual a probabilidade de se encontrar alunos com estatura menor do que 1,57 m?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Resolução: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𝑧</m:t>
                      </m:r>
                      <m:r>
                        <a:rPr lang="pt-B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1,57</m:t>
                          </m:r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1,73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0,1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i="1">
                          <a:latin typeface="Cambria Math"/>
                        </a:rPr>
                        <m:t>1</m:t>
                      </m:r>
                      <m:r>
                        <a:rPr lang="pt-BR" b="0" i="1" smtClean="0">
                          <a:latin typeface="Cambria Math"/>
                        </a:rPr>
                        <m:t>,6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lvl="1"/>
                <a:r>
                  <a:rPr lang="pt-BR" dirty="0"/>
                  <a:t>Consultado tabela: z observa-se o valor de </a:t>
                </a:r>
                <a:r>
                  <a:rPr lang="pt-BR" dirty="0" smtClean="0"/>
                  <a:t>0,44520 </a:t>
                </a:r>
                <a:r>
                  <a:rPr lang="pt-BR" dirty="0"/>
                  <a:t>ou </a:t>
                </a:r>
                <a:r>
                  <a:rPr lang="pt-BR" dirty="0" smtClean="0"/>
                  <a:t>44,520%</a:t>
                </a:r>
                <a:endParaRPr lang="pt-BR" dirty="0"/>
              </a:p>
              <a:p>
                <a:pPr lvl="1"/>
                <a:endParaRPr lang="pt-BR" dirty="0"/>
              </a:p>
              <a:p>
                <a:pPr lvl="1"/>
                <a:r>
                  <a:rPr lang="pt-BR" dirty="0"/>
                  <a:t>Subtraindo </a:t>
                </a:r>
                <a:r>
                  <a:rPr lang="pt-BR" dirty="0" smtClean="0"/>
                  <a:t>44,520 </a:t>
                </a:r>
                <a:r>
                  <a:rPr lang="pt-BR" dirty="0"/>
                  <a:t>de 50 temos: </a:t>
                </a:r>
                <a:r>
                  <a:rPr lang="pt-BR" dirty="0" smtClean="0"/>
                  <a:t>5,48%</a:t>
                </a:r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 r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8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4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pt-BR" dirty="0" smtClean="0"/>
                  <a:t>O peso médio dos frangos produzidos pela granja ZZZ é 1,50 kg, com desvio de 0,09 kg. </a:t>
                </a:r>
              </a:p>
              <a:p>
                <a:pPr marL="857250" lvl="1" indent="-457200">
                  <a:buAutoNum type="alphaLcPeriod"/>
                </a:pPr>
                <a:r>
                  <a:rPr lang="pt-BR" dirty="0"/>
                  <a:t>Qual a probabilidade de encontrar frangos com peso acima de 1,65 kg? </a:t>
                </a:r>
              </a:p>
              <a:p>
                <a:pPr marL="857250" lvl="1" indent="-457200">
                  <a:buAutoNum type="alphaLcPeriod"/>
                </a:pPr>
                <a:r>
                  <a:rPr lang="pt-BR" dirty="0"/>
                  <a:t>Se a produção é de 10.000 frangos por dia, quantos terão esse peso</a:t>
                </a:r>
                <a:r>
                  <a:rPr lang="pt-BR" dirty="0" smtClean="0"/>
                  <a:t>?</a:t>
                </a:r>
              </a:p>
              <a:p>
                <a:pPr marL="857250" lvl="1" indent="-457200">
                  <a:buAutoNum type="alphaLcPeriod"/>
                </a:pPr>
                <a:endParaRPr lang="pt-BR" dirty="0"/>
              </a:p>
              <a:p>
                <a:r>
                  <a:rPr lang="pt-BR" dirty="0" smtClean="0"/>
                  <a:t>Resolução:</a:t>
                </a:r>
              </a:p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𝑧</m:t>
                      </m:r>
                      <m:r>
                        <a:rPr lang="pt-B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65</m:t>
                          </m:r>
                          <m:r>
                            <a:rPr lang="pt-BR" i="1">
                              <a:latin typeface="Cambria Math"/>
                            </a:rPr>
                            <m:t>−1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,50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0,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09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=1,6</m:t>
                      </m:r>
                      <m:r>
                        <a:rPr lang="pt-BR" b="0" i="1" smtClean="0">
                          <a:latin typeface="Cambria Math"/>
                        </a:rPr>
                        <m:t>67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lvl="1"/>
                <a:r>
                  <a:rPr lang="pt-BR" dirty="0"/>
                  <a:t>Consultado tabela: z observa-se o valor de </a:t>
                </a:r>
                <a:r>
                  <a:rPr lang="pt-BR" dirty="0" smtClean="0"/>
                  <a:t>0,45254 </a:t>
                </a:r>
                <a:r>
                  <a:rPr lang="pt-BR" dirty="0"/>
                  <a:t>ou </a:t>
                </a:r>
                <a:r>
                  <a:rPr lang="pt-BR" dirty="0" smtClean="0"/>
                  <a:t>45,254%</a:t>
                </a:r>
                <a:endParaRPr lang="pt-BR" dirty="0"/>
              </a:p>
              <a:p>
                <a:pPr lvl="1"/>
                <a:endParaRPr lang="pt-BR" dirty="0"/>
              </a:p>
              <a:p>
                <a:pPr lvl="1"/>
                <a:r>
                  <a:rPr lang="pt-BR" dirty="0"/>
                  <a:t>Subtraindo </a:t>
                </a:r>
                <a:r>
                  <a:rPr lang="pt-BR" dirty="0" smtClean="0"/>
                  <a:t>45,254 </a:t>
                </a:r>
                <a:r>
                  <a:rPr lang="pt-BR" dirty="0"/>
                  <a:t>de 50 temos: </a:t>
                </a:r>
                <a:r>
                  <a:rPr lang="pt-BR" dirty="0" smtClean="0"/>
                  <a:t>4,746%</a:t>
                </a:r>
              </a:p>
              <a:p>
                <a:pPr lvl="1"/>
                <a:endParaRPr lang="pt-BR" dirty="0"/>
              </a:p>
              <a:p>
                <a:pPr lvl="1"/>
                <a:r>
                  <a:rPr lang="pt-BR" dirty="0" smtClean="0"/>
                  <a:t>Multiplicando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4,746∗10000=475</m:t>
                    </m:r>
                  </m:oMath>
                </a14:m>
                <a:r>
                  <a:rPr lang="pt-BR" dirty="0" smtClean="0"/>
                  <a:t> frangos</a:t>
                </a: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9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Exercício 1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Uma base de dados gerou média = 22 com desvio de 4, qual a probabilidade de se encontrar números acima de 27?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73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Exercício 2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cotação média do dólar é de $ 3,85, com desvio padrão de 0,12.</a:t>
            </a:r>
          </a:p>
          <a:p>
            <a:pPr marL="914400" lvl="1" indent="-514350">
              <a:buAutoNum type="alphaLcPeriod"/>
            </a:pPr>
            <a:r>
              <a:rPr lang="pt-BR" dirty="0"/>
              <a:t>Qual a probabilidade de encontrarmos cotações maiores do que $ 4,00?</a:t>
            </a:r>
          </a:p>
          <a:p>
            <a:pPr marL="914400" lvl="1" indent="-514350">
              <a:buAutoNum type="alphaLcPeriod"/>
            </a:pPr>
            <a:r>
              <a:rPr lang="pt-BR" dirty="0"/>
              <a:t>E menores do que 3,80?</a:t>
            </a:r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8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Noções de probabilidade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Seção 3.1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787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Exercício 3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Qual a probabilidade de ocorrência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𝑃</m:t>
                    </m:r>
                    <m:r>
                      <a:rPr lang="pt-BR" b="0" i="1" smtClean="0">
                        <a:latin typeface="Cambria Math"/>
                      </a:rPr>
                      <m:t>(8&lt;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𝑍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≤13)</m:t>
                    </m:r>
                  </m:oMath>
                </a14:m>
                <a:r>
                  <a:rPr lang="pt-BR" dirty="0" smtClean="0"/>
                  <a:t>, com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𝑋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(11, 3)</m:t>
                    </m:r>
                  </m:oMath>
                </a14:m>
                <a:r>
                  <a:rPr lang="pt-BR" dirty="0" smtClean="0"/>
                  <a:t>?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611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dos estimadores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Seção 3.2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507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Pergunta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Você confiaria num estudo que apontasse que a altura média da população brasileira é 190 cm?</a:t>
            </a:r>
          </a:p>
          <a:p>
            <a:endParaRPr lang="pt-BR" dirty="0"/>
          </a:p>
          <a:p>
            <a:r>
              <a:rPr lang="pt-BR" dirty="0" smtClean="0"/>
              <a:t>Provavelmente não, dessa forma, é importante o estudo da distribuição dos estimadores, com apresentações de erros de estimativas do estudo em questão...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23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Teorema do Limite Central (TLC)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pt-BR" dirty="0" smtClean="0"/>
              <a:t>A segurança de usar amostras para medir ou analisar um determinado universo depende do comportamento da distribuição amostral.</a:t>
            </a:r>
          </a:p>
          <a:p>
            <a:pPr marL="514350" indent="-514350">
              <a:buFont typeface="+mj-lt"/>
              <a:buAutoNum type="arabicParenR"/>
            </a:pPr>
            <a:endParaRPr lang="pt-BR" dirty="0"/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Se uma população possui distribuição normal, as amostras retiradas da mesma terão também distribuição normal.</a:t>
            </a:r>
          </a:p>
          <a:p>
            <a:pPr marL="514350" indent="-514350">
              <a:buFont typeface="+mj-lt"/>
              <a:buAutoNum type="arabicParenR"/>
            </a:pPr>
            <a:endParaRPr lang="pt-BR" dirty="0"/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Todavia, os universos costumam ser heterogêneos.</a:t>
            </a:r>
          </a:p>
          <a:p>
            <a:pPr marL="514350" indent="-514350">
              <a:buFont typeface="+mj-lt"/>
              <a:buAutoNum type="arabicParenR"/>
            </a:pPr>
            <a:endParaRPr lang="pt-BR" dirty="0"/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Quanto maior a amostra, menor o erro.</a:t>
            </a:r>
          </a:p>
          <a:p>
            <a:pPr marL="514350" indent="-514350">
              <a:buFont typeface="+mj-lt"/>
              <a:buAutoNum type="arabicParenR"/>
            </a:pPr>
            <a:endParaRPr lang="pt-BR" dirty="0"/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Nos slides a seguir vamos aprender como determinar um tamanho de amostra.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00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Teorema do Limite Central (TLC)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Supondo dados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sym typeface="Symbol"/>
                      </a:rPr>
                      <m:t></m:t>
                    </m:r>
                    <m:r>
                      <a:rPr lang="pt-B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b="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sym typeface="Symbol"/>
                          </a:rPr>
                          <m:t>1, 2, 3, 4</m:t>
                        </m:r>
                      </m:e>
                    </m:d>
                  </m:oMath>
                </a14:m>
                <a:endParaRPr lang="pt-BR" dirty="0" smtClean="0"/>
              </a:p>
              <a:p>
                <a:pPr lvl="1"/>
                <a:endParaRPr lang="pt-BR" dirty="0" smtClean="0"/>
              </a:p>
              <a:p>
                <a:pPr lvl="1"/>
                <a:r>
                  <a:rPr lang="pt-BR" dirty="0" smtClean="0"/>
                  <a:t>Note que a média da população é: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pt-BR" b="0" i="1" smtClean="0">
                        <a:latin typeface="Cambria Math"/>
                        <a:ea typeface="Cambria Math"/>
                      </a:rPr>
                      <m:t>=2,5</m:t>
                    </m:r>
                  </m:oMath>
                </a14:m>
                <a:endParaRPr lang="pt-BR" dirty="0" smtClean="0"/>
              </a:p>
              <a:p>
                <a:pPr lvl="1"/>
                <a:endParaRPr lang="pt-BR" dirty="0" smtClean="0"/>
              </a:p>
              <a:p>
                <a:pPr lvl="1"/>
                <a:r>
                  <a:rPr lang="pt-BR" dirty="0" smtClean="0"/>
                  <a:t>Agora, retirando dois dados de </a:t>
                </a:r>
                <a:r>
                  <a:rPr lang="pt-BR" dirty="0" smtClean="0">
                    <a:sym typeface="Symbol"/>
                  </a:rPr>
                  <a:t>, será que a média amostral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) seria igual a média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pt-BR" dirty="0" smtClean="0"/>
                  <a:t>?</a:t>
                </a:r>
              </a:p>
              <a:p>
                <a:pPr lvl="1"/>
                <a:endParaRPr lang="pt-BR" dirty="0"/>
              </a:p>
              <a:p>
                <a:pPr lvl="1"/>
                <a:r>
                  <a:rPr lang="pt-BR" dirty="0" smtClean="0"/>
                  <a:t>E considerando todas as possibilidades dois a dois?</a:t>
                </a:r>
              </a:p>
              <a:p>
                <a:pPr lvl="1"/>
                <a:endParaRPr lang="pt-BR" dirty="0"/>
              </a:p>
              <a:p>
                <a:pPr lvl="1"/>
                <a:r>
                  <a:rPr lang="pt-BR" dirty="0" smtClean="0"/>
                  <a:t>Resposta: Pouco provável para ambas...</a:t>
                </a: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309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TLC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Observe as possibilidades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25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1869673"/>
            <a:ext cx="8892479" cy="115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67" y="3327834"/>
            <a:ext cx="4385667" cy="171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883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TLC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Vamos agora calcular a média das médias e a variância da média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26</a:t>
            </a:fld>
            <a:endParaRPr lang="pt-BR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8" y="2355726"/>
            <a:ext cx="8932005" cy="21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61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TLC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De acordo com </a:t>
                </a:r>
                <a:r>
                  <a:rPr lang="pt-BR" dirty="0" err="1" smtClean="0"/>
                  <a:t>Morettin</a:t>
                </a:r>
                <a:r>
                  <a:rPr lang="pt-BR" dirty="0" smtClean="0"/>
                  <a:t> (2010) o “TLC diz que para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pt-BR" dirty="0" smtClean="0"/>
                  <a:t> amostras aleatórias simples, retiradas de uma população com média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dirty="0" smtClean="0"/>
                  <a:t> e variância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dirty="0" smtClean="0"/>
                  <a:t> finita, a distribuição amostral da média aproxima-se, para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</a:rPr>
                      <m:t>𝒏</m:t>
                    </m:r>
                  </m:oMath>
                </a14:m>
                <a:r>
                  <a:rPr lang="pt-BR" dirty="0" smtClean="0"/>
                  <a:t> grande, de uma distribuição normal, com média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dirty="0" smtClean="0"/>
                  <a:t> e variância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pt-BR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pt-BR" b="1" i="1" smtClean="0"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pt-BR" dirty="0" smtClean="0"/>
                  <a:t>.”</a:t>
                </a:r>
                <a:endParaRPr lang="pt-BR" b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5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364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TLC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pt-BR" dirty="0" smtClean="0"/>
                  <a:t>Afirma que a distribuição amostral da média aproxima-se de uma curva normal</a:t>
                </a:r>
              </a:p>
              <a:p>
                <a:pPr lvl="1"/>
                <a:endParaRPr lang="pt-BR" dirty="0" smtClean="0"/>
              </a:p>
              <a:p>
                <a:pPr lvl="1"/>
                <a:r>
                  <a:rPr lang="pt-BR" dirty="0" smtClean="0"/>
                  <a:t>Dessa forma, quanto maior o número da amostra, mais preciso será a média, dado que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BR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pt-BR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pt-BR" b="1" i="1"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pt-BR" dirty="0" smtClean="0"/>
                  <a:t>  diminui conforme aumentamos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</a:rPr>
                      <m:t>𝒏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76" y="3608215"/>
            <a:ext cx="6804248" cy="141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37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TLC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𝑋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(0, 1)</m:t>
                    </m:r>
                  </m:oMath>
                </a14:m>
                <a:r>
                  <a:rPr lang="pt-BR" dirty="0" smtClean="0"/>
                  <a:t>, a função de densidade de probabilidade (</a:t>
                </a:r>
                <a:r>
                  <a:rPr lang="pt-BR" dirty="0" err="1" smtClean="0"/>
                  <a:t>f.d.p</a:t>
                </a:r>
                <a:r>
                  <a:rPr lang="pt-BR" dirty="0" smtClean="0"/>
                  <a:t>.) da variável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 pode ser escrita como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;0, </m:t>
                        </m:r>
                        <m:f>
                          <m:fPr>
                            <m:type m:val="skw"/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den>
                        </m:f>
                      </m:e>
                    </m:rad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Conceitos iniciais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pt-BR" dirty="0" smtClean="0"/>
                  <a:t>Estatística inferencial: conjunto de métodos que visam caracterizar uma população</a:t>
                </a:r>
              </a:p>
              <a:p>
                <a:endParaRPr lang="pt-BR" dirty="0"/>
              </a:p>
              <a:p>
                <a:r>
                  <a:rPr lang="pt-BR" dirty="0" smtClean="0"/>
                  <a:t>Experimento: qualquer experimentação e/ou investigação de determinado fenômeno</a:t>
                </a:r>
              </a:p>
              <a:p>
                <a:pPr lvl="1"/>
                <a:r>
                  <a:rPr lang="pt-BR" dirty="0" smtClean="0"/>
                  <a:t>Exemplo: investigar notas dos alunos da sala</a:t>
                </a:r>
              </a:p>
              <a:p>
                <a:endParaRPr lang="pt-BR" dirty="0"/>
              </a:p>
              <a:p>
                <a:r>
                  <a:rPr lang="pt-BR" dirty="0" smtClean="0"/>
                  <a:t>Espaço amostral: conjunto de resultados possíveis na investigação (Símbolo </a:t>
                </a:r>
                <a:r>
                  <a:rPr lang="pt-BR" dirty="0" smtClean="0">
                    <a:sym typeface="Symbol"/>
                  </a:rPr>
                  <a:t>)</a:t>
                </a:r>
              </a:p>
              <a:p>
                <a:pPr lvl="1"/>
                <a:r>
                  <a:rPr lang="pt-BR" dirty="0" smtClean="0">
                    <a:sym typeface="Symbol"/>
                  </a:rPr>
                  <a:t>Exemplo: como as notas variam de 0 a 10 temos: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sym typeface="Symbol"/>
                      </a:rPr>
                      <m:t></m:t>
                    </m:r>
                    <m:r>
                      <a:rPr lang="pt-BR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d>
                      <m:dPr>
                        <m:ctrlPr>
                          <a:rPr lang="pt-BR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  <a:sym typeface="Symbol"/>
                          </a:rPr>
                          <m:t>0, 10</m:t>
                        </m:r>
                      </m:e>
                    </m:d>
                    <m:r>
                      <a:rPr lang="pt-BR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  <a:sym typeface="Symbol"/>
                          </a:rPr>
                          <m:t>𝑡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  <a:sym typeface="Symbol"/>
                          </a:rPr>
                          <m:t>|0≤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  <a:sym typeface="Symbol"/>
                          </a:rPr>
                          <m:t>𝑡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  <a:sym typeface="Symbol"/>
                          </a:rPr>
                          <m:t>≤10</m:t>
                        </m:r>
                      </m:e>
                    </m:d>
                  </m:oMath>
                </a14:m>
                <a:endParaRPr lang="pt-BR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37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Determinando o valor de uma amostra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Vamos supor que desejamos incorrer em um erro máximo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pt-BR" dirty="0" smtClean="0"/>
                  <a:t>, onde qualquer valor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pt-BR" b="1" dirty="0" smtClean="0"/>
                  <a:t> </a:t>
                </a:r>
                <a:r>
                  <a:rPr lang="pt-BR" dirty="0" smtClean="0"/>
                  <a:t>no intervalo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</m:d>
                  </m:oMath>
                </a14:m>
                <a:r>
                  <a:rPr lang="pt-BR" b="1" dirty="0" smtClean="0"/>
                  <a:t> </a:t>
                </a:r>
                <a:r>
                  <a:rPr lang="pt-BR" dirty="0" smtClean="0"/>
                  <a:t>nos deixara satisfeito...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021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Para os cálculos, vamos usar</a:t>
            </a:r>
            <a:endParaRPr lang="pt-BR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o tamanho da amostra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Espaço Reservado para Conteúdo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631156"/>
                <a:ext cx="4040188" cy="137264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𝑛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0" name="Espaço Reservado para Conteúdo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631156"/>
                <a:ext cx="4040188" cy="137264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Para o erro da amostra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Espaço Reservado para Conteúdo 11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6" y="1631156"/>
                <a:ext cx="4041775" cy="137264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Espaço Reservado para Conteúdo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6" y="1631156"/>
                <a:ext cx="4041775" cy="1372642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e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355821"/>
                  </p:ext>
                </p:extLst>
              </p:nvPr>
            </p:nvGraphicFramePr>
            <p:xfrm>
              <a:off x="4644008" y="3075806"/>
              <a:ext cx="4295799" cy="17514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1933"/>
                    <a:gridCol w="1431933"/>
                    <a:gridCol w="1431933"/>
                  </a:tblGrid>
                  <a:tr h="315659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Valores 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5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500" b="1" i="1" smtClean="0">
                                      <a:latin typeface="Cambria Math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pt-BR" sz="1500" i="1" smtClean="0">
                                      <a:latin typeface="Cambria Math"/>
                                      <a:ea typeface="Cambria Math"/>
                                    </a:rPr>
                                    <m:t>𝜸</m:t>
                                  </m:r>
                                </m:sub>
                              </m:sSub>
                              <m:r>
                                <a:rPr lang="pt-BR" sz="15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sz="1500" b="1" i="1" smtClean="0">
                                  <a:latin typeface="Cambria Math"/>
                                </a:rPr>
                                <m:t>𝒖𝒕𝒊𝒍𝒊𝒛𝒂𝒅𝒐𝒔</m:t>
                              </m:r>
                            </m:oMath>
                          </a14:m>
                          <a:endParaRPr lang="pt-BR" sz="1500" dirty="0"/>
                        </a:p>
                      </a:txBody>
                      <a:tcPr marT="34290" marB="34290" anchor="ctr"/>
                    </a:tc>
                    <a:tc hMerge="1">
                      <a:txBody>
                        <a:bodyPr/>
                        <a:lstStyle/>
                        <a:p>
                          <a:endParaRPr lang="pt-B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sz="2000" dirty="0"/>
                        </a:p>
                      </a:txBody>
                      <a:tcPr/>
                    </a:tc>
                  </a:tr>
                  <a:tr h="544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Nível de confiança</a:t>
                          </a:r>
                          <a:endParaRPr lang="pt-BR" sz="1500" b="1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500" b="1" i="1" smtClean="0">
                                    <a:latin typeface="Cambria Math"/>
                                    <a:ea typeface="Cambria Math"/>
                                  </a:rPr>
                                  <m:t>𝜸</m:t>
                                </m:r>
                              </m:oMath>
                            </m:oMathPara>
                          </a14:m>
                          <a:endParaRPr lang="pt-BR" sz="1500" b="1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Valor crítico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15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1500" b="1" i="1" smtClean="0">
                                      <a:latin typeface="Cambria Math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pt-BR" sz="1500" b="1" i="1" smtClean="0">
                                      <a:latin typeface="Cambria Math"/>
                                      <a:ea typeface="Cambria Math"/>
                                    </a:rPr>
                                    <m:t>𝜸</m:t>
                                  </m:r>
                                </m:sub>
                              </m:sSub>
                            </m:oMath>
                          </a14:m>
                          <a:endParaRPr lang="pt-BR" sz="1500" b="1" dirty="0"/>
                        </a:p>
                      </a:txBody>
                      <a:tcPr marT="34290" marB="34290" anchor="ctr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90%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0,10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1,65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95%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0,05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1,96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99%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0,01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2,58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e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3355821"/>
                  </p:ext>
                </p:extLst>
              </p:nvPr>
            </p:nvGraphicFramePr>
            <p:xfrm>
              <a:off x="4644008" y="3075806"/>
              <a:ext cx="4295799" cy="17514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1933"/>
                    <a:gridCol w="1431933"/>
                    <a:gridCol w="1431933"/>
                  </a:tblGrid>
                  <a:tr h="315659">
                    <a:tc gridSpan="3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T="34290" marB="34290" anchor="ctr">
                        <a:blipFill rotWithShape="1">
                          <a:blip r:embed="rId4"/>
                          <a:stretch>
                            <a:fillRect l="-142" t="-5769" b="-47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pt-BR" sz="2000" dirty="0"/>
                        </a:p>
                      </a:txBody>
                      <a:tcPr/>
                    </a:tc>
                  </a:tr>
                  <a:tr h="5442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b="1" dirty="0" smtClean="0"/>
                            <a:t>Nível de confiança</a:t>
                          </a:r>
                          <a:endParaRPr lang="pt-BR" sz="1500" b="1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T="34290" marB="34290" anchor="ctr">
                        <a:blipFill rotWithShape="1">
                          <a:blip r:embed="rId4"/>
                          <a:stretch>
                            <a:fillRect l="-100426" t="-61798" r="-100000" b="-177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T="34290" marB="34290" anchor="ctr">
                        <a:blipFill rotWithShape="1">
                          <a:blip r:embed="rId4"/>
                          <a:stretch>
                            <a:fillRect l="-200426" t="-61798" b="-177528"/>
                          </a:stretch>
                        </a:blipFill>
                      </a:tcPr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90%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0,10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1,65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95%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0,05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1,96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99%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0,01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500" dirty="0" smtClean="0"/>
                            <a:t>2,58</a:t>
                          </a:r>
                          <a:endParaRPr lang="pt-BR" sz="1500" dirty="0"/>
                        </a:p>
                      </a:txBody>
                      <a:tcPr marT="34290" marB="3429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/>
              <p:cNvSpPr txBox="1"/>
              <p:nvPr/>
            </p:nvSpPr>
            <p:spPr>
              <a:xfrm>
                <a:off x="683568" y="3075806"/>
                <a:ext cx="2761140" cy="1776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Legenda:</a:t>
                </a: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 = tamanho da amostra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 smtClean="0"/>
                  <a:t> = variância populacional</a:t>
                </a:r>
              </a:p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BR" dirty="0" smtClean="0"/>
                  <a:t> = margem de erro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pt-BR" dirty="0" smtClean="0"/>
                  <a:t> = nível de confiança</a:t>
                </a:r>
                <a:endParaRPr lang="pt-BR" dirty="0"/>
              </a:p>
            </p:txBody>
          </p:sp>
        </mc:Choice>
        <mc:Fallback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75806"/>
                <a:ext cx="2761140" cy="1776512"/>
              </a:xfrm>
              <a:prstGeom prst="rect">
                <a:avLst/>
              </a:prstGeom>
              <a:blipFill rotWithShape="1">
                <a:blip r:embed="rId5"/>
                <a:stretch>
                  <a:fillRect l="-1766" t="-1718" r="-1766" b="-37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193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57150" indent="0">
                  <a:buNone/>
                </a:pPr>
                <a:r>
                  <a:rPr lang="pt-BR" dirty="0" smtClean="0"/>
                  <a:t>Qual o tamanho da amostra com nível de confiança de 90% em relação a verdadeira média populacional, sendo a variância = 4 e a margem de erro = 1?</a:t>
                </a:r>
              </a:p>
              <a:p>
                <a:pPr marL="57150" indent="0">
                  <a:buNone/>
                </a:pPr>
                <a:endParaRPr lang="pt-BR" dirty="0"/>
              </a:p>
              <a:p>
                <a:pPr marL="5715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57150" indent="0" algn="just">
                  <a:buNone/>
                </a:pPr>
                <a:endParaRPr lang="pt-BR" dirty="0"/>
              </a:p>
              <a:p>
                <a:pPr marL="5715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1,65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57150" indent="0" algn="just">
                  <a:buNone/>
                </a:pPr>
                <a:endParaRPr lang="pt-BR" dirty="0"/>
              </a:p>
              <a:p>
                <a:pPr marL="5715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=10,89</m:t>
                      </m:r>
                    </m:oMath>
                  </m:oMathPara>
                </a14:m>
                <a:endParaRPr lang="pt-BR" dirty="0" smtClean="0"/>
              </a:p>
              <a:p>
                <a:pPr marL="57150" indent="0">
                  <a:buNone/>
                </a:pPr>
                <a:endParaRPr lang="pt-BR" dirty="0"/>
              </a:p>
              <a:p>
                <a:pPr marL="57150" indent="0">
                  <a:buNone/>
                </a:pPr>
                <a:endParaRPr lang="pt-BR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2695" r="-2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32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788024" y="306533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Resposta: A amostra deve ter 11 elementos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90561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2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Qual o erro de uma amostra de 30 elementos com nível de significância de 95% e variância = 4?</a:t>
                </a:r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1,96</m:t>
                                  </m:r>
                                </m:e>
                                <m:sup>
                                  <m:r>
                                    <a:rPr lang="pt-B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30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=0,71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569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4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33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788024" y="306533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Resposta: O erro da amostra é igual a 0,7157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33732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Observação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019671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Caso a variância populacional seja desconhecida, pode ser fazer uso da variância amostral para se conseguir uma boa aproximação do cálculo...</a:t>
            </a:r>
          </a:p>
          <a:p>
            <a:endParaRPr lang="pt-BR" dirty="0"/>
          </a:p>
          <a:p>
            <a:r>
              <a:rPr lang="pt-BR" dirty="0" smtClean="0"/>
              <a:t>Note: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34</a:t>
            </a:fld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55576" y="3867894"/>
            <a:ext cx="720080" cy="4320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-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7956376" y="3867894"/>
            <a:ext cx="720080" cy="4320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</a:rPr>
              <a:t>+</a:t>
            </a:r>
            <a:endParaRPr lang="pt-BR" sz="2800" dirty="0">
              <a:solidFill>
                <a:schemeClr val="tx1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619672" y="3975906"/>
            <a:ext cx="5976664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619672" y="4191930"/>
            <a:ext cx="5976664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915816" y="3543858"/>
            <a:ext cx="3312368" cy="3240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Tamanho da amostra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915816" y="4299942"/>
            <a:ext cx="3312368" cy="3240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Erro amostral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45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Exercício 1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Suponha que uma pequena amostra piloto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  <m:r>
                      <a:rPr lang="pt-BR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pt-BR" dirty="0" smtClean="0"/>
                  <a:t>, extraída de uma população, forneceu os valores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/>
                      </a:rPr>
                      <m:t>=15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=16</m:t>
                    </m:r>
                  </m:oMath>
                </a14:m>
                <a:r>
                  <a:rPr lang="pt-BR" dirty="0" smtClean="0"/>
                  <a:t>. Fixando-se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=0,5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=0,95</m:t>
                    </m:r>
                  </m:oMath>
                </a14:m>
                <a:r>
                  <a:rPr lang="pt-BR" dirty="0" smtClean="0"/>
                  <a:t>, pergunta-se: Qual o tamanho da população: </a:t>
                </a: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7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35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364089" y="4029912"/>
            <a:ext cx="333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BUSSAB, MORETTIN, 2004.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0931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Exercício 1 - Resposta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Suponha que uma pequena amostra piloto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  <m:r>
                      <a:rPr lang="pt-BR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pt-BR" dirty="0" smtClean="0"/>
                  <a:t>, extraída de uma população, forneceu os valores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/>
                      </a:rPr>
                      <m:t>=15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=16</m:t>
                    </m:r>
                  </m:oMath>
                </a14:m>
                <a:r>
                  <a:rPr lang="pt-BR" dirty="0" smtClean="0"/>
                  <a:t>. Fixando-se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=0,5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=0,95</m:t>
                    </m:r>
                  </m:oMath>
                </a14:m>
                <a:r>
                  <a:rPr lang="pt-BR" dirty="0" smtClean="0"/>
                  <a:t>, pergunta-se: Qual o tamanho da amostra a ser escolhida desta população?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0,5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245,86</m:t>
                      </m:r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 r="-1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36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788024" y="306533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Resposta: O tamanho da amostra deve ser de pelo menos 246 elementos.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01698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Exercício 2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Suponha que numa pesquisa de mercado estima-se que no mínimo 60% das pessoas entrevistadas preferirão a marca A de um produto (40% para a marca B). Essa informação é baseada em dados de pesquisas anteriores. Se quisermos que o erro amostral seja menor do que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=0,03</m:t>
                    </m:r>
                  </m:oMath>
                </a14:m>
                <a:r>
                  <a:rPr lang="pt-BR" dirty="0" smtClean="0"/>
                  <a:t>, com probabilidade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=0,95</m:t>
                    </m:r>
                  </m:oMath>
                </a14:m>
                <a:r>
                  <a:rPr lang="pt-BR" dirty="0" smtClean="0"/>
                  <a:t>, teremos uma amostra de tamanho?</a:t>
                </a:r>
                <a:r>
                  <a:rPr lang="pt-BR" dirty="0"/>
                  <a:t> (Substituir na fórmula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 pelas proporções, ou seja, multiplicar por 60 e por 40%).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r="-1778" b="-33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5508105" y="4701503"/>
            <a:ext cx="333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BUSSAB, MORETTIN, 2004.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2237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Exercício 2 - Resposta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Suponha que numa pesquisa de mercado estima-se que no mínimo 60% das pessoas entrevistadas preferirão a marca A de um produto (40% para a marca B). Essa informação é baseada em dados de pesquisas anteriores. Se quisermos que o erro amostral seja menor do que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=0,03</m:t>
                    </m:r>
                  </m:oMath>
                </a14:m>
                <a:r>
                  <a:rPr lang="pt-BR" dirty="0" smtClean="0"/>
                  <a:t>, com probabilidade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=0,95</m:t>
                    </m:r>
                  </m:oMath>
                </a14:m>
                <a:r>
                  <a:rPr lang="pt-BR" dirty="0" smtClean="0"/>
                  <a:t>, teremos uma amostra de tamanho? (Substituir na fórmula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 smtClean="0"/>
                  <a:t> pelas proporções, ou seja, multiplicar por 60 e por 40%).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(0,6)×(0,4)</m:t>
                          </m:r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0,03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1.024,43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 r="-7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4716016" y="2931790"/>
            <a:ext cx="412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Resposta: O tamanho da amostra deverá ser de pelo menos 1.025 pessoas.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846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Exercício 3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Um economista deseja estimar a renda média para o primeiro ano de trabalho de um </a:t>
            </a:r>
            <a:r>
              <a:rPr lang="pt-BR" dirty="0" smtClean="0"/>
              <a:t>bacharel em </a:t>
            </a:r>
            <a:r>
              <a:rPr lang="pt-BR" dirty="0"/>
              <a:t>direito. Quantos valores de renda devem ser tomados, se o economista deseja ter 95% </a:t>
            </a:r>
            <a:r>
              <a:rPr lang="pt-BR" dirty="0" smtClean="0"/>
              <a:t>de confiança </a:t>
            </a:r>
            <a:r>
              <a:rPr lang="pt-BR" dirty="0"/>
              <a:t>em que a média amostral esteja a menos de R$500,00 da verdadeira </a:t>
            </a:r>
            <a:r>
              <a:rPr lang="pt-BR" dirty="0" smtClean="0"/>
              <a:t>média populacional</a:t>
            </a:r>
            <a:r>
              <a:rPr lang="pt-BR" dirty="0"/>
              <a:t>? Suponha que saibamos, por um estudo prévio, que para tais rendas, σ </a:t>
            </a:r>
            <a:r>
              <a:rPr lang="pt-BR" dirty="0" smtClean="0"/>
              <a:t>= R$6250,00</a:t>
            </a:r>
            <a:r>
              <a:rPr lang="pt-BR" dirty="0"/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3" y="467145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http://www.cienciasecognicao.org/portal/wp-content/uploads/2011/09/Tamanho-da-Amostra-1-1.pdf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49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Conceitos iniciais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>
                <a:sym typeface="Symbol"/>
              </a:rPr>
              <a:t>Ponto amostral: valor específico de um espaço amostral</a:t>
            </a:r>
          </a:p>
          <a:p>
            <a:pPr lvl="1"/>
            <a:r>
              <a:rPr lang="pt-BR" dirty="0">
                <a:sym typeface="Symbol"/>
              </a:rPr>
              <a:t>Exemplo: nota de Fulano = 7,5</a:t>
            </a:r>
          </a:p>
          <a:p>
            <a:endParaRPr lang="pt-BR" dirty="0">
              <a:sym typeface="Symbol"/>
            </a:endParaRPr>
          </a:p>
          <a:p>
            <a:r>
              <a:rPr lang="pt-BR" dirty="0">
                <a:sym typeface="Symbol"/>
              </a:rPr>
              <a:t>Evento: Subconjunto do espaço amostral</a:t>
            </a:r>
          </a:p>
          <a:p>
            <a:pPr lvl="1"/>
            <a:r>
              <a:rPr lang="pt-BR" dirty="0">
                <a:sym typeface="Symbol"/>
              </a:rPr>
              <a:t>Notas compreendidas entre 4,0 e </a:t>
            </a:r>
            <a:r>
              <a:rPr lang="pt-BR" dirty="0" smtClean="0">
                <a:sym typeface="Symbol"/>
              </a:rPr>
              <a:t>7,5</a:t>
            </a:r>
          </a:p>
          <a:p>
            <a:pPr lvl="1"/>
            <a:endParaRPr lang="pt-BR" dirty="0">
              <a:sym typeface="Symbol"/>
            </a:endParaRPr>
          </a:p>
          <a:p>
            <a:r>
              <a:rPr lang="pt-BR" dirty="0" smtClean="0">
                <a:sym typeface="Symbol"/>
              </a:rPr>
              <a:t>Probabilidade: chance do evento ocorrer</a:t>
            </a:r>
          </a:p>
          <a:p>
            <a:pPr lvl="1"/>
            <a:r>
              <a:rPr lang="pt-BR" dirty="0" smtClean="0">
                <a:sym typeface="Symbol"/>
              </a:rPr>
              <a:t>Razão entre número de resultados sobre o total de resultados possíveis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013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Exercício 3 - Resposta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pt-BR" dirty="0" smtClean="0"/>
                  <a:t>Um economista deseja estimar a renda média para o primeiro ano de trabalho de um bacharel em </a:t>
                </a:r>
                <a:r>
                  <a:rPr lang="pt-BR" dirty="0"/>
                  <a:t>direito. Quantos valores de renda devem ser tomados, se o economista deseja ter 95% </a:t>
                </a:r>
                <a:r>
                  <a:rPr lang="pt-BR" dirty="0" smtClean="0"/>
                  <a:t>de confiança </a:t>
                </a:r>
                <a:r>
                  <a:rPr lang="pt-BR" dirty="0"/>
                  <a:t>em que a média amostral esteja a menos de R$500,00 da verdadeira </a:t>
                </a:r>
                <a:r>
                  <a:rPr lang="pt-BR" dirty="0" smtClean="0"/>
                  <a:t>média populacional</a:t>
                </a:r>
                <a:r>
                  <a:rPr lang="pt-BR" dirty="0"/>
                  <a:t>? Suponha que saibamos, por um estudo prévio, que para tais rendas, σ </a:t>
                </a:r>
                <a:r>
                  <a:rPr lang="pt-BR" dirty="0" smtClean="0"/>
                  <a:t>= R$6250,00.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𝑛</m:t>
                      </m:r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6250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500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=600,25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 r="-8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40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44008" y="2841780"/>
            <a:ext cx="435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Resposta: O tamanho da amostra deverá ser de pelo menos 601 bacharéis de direito com rendas de primeiro ano.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70356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ítulo 6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pt-BR" dirty="0"/>
                  <a:t>Testes de hipóteses para a média </a:t>
                </a:r>
                <a:r>
                  <a:rPr lang="pt-BR" sz="3100" dirty="0"/>
                  <a:t>(com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1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3100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sz="3100" b="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3100" dirty="0"/>
                  <a:t> conhecido e desconhecido)</a:t>
                </a:r>
                <a:r>
                  <a:rPr lang="pt-BR" dirty="0"/>
                  <a:t/>
                </a:r>
                <a:br>
                  <a:rPr lang="pt-BR" dirty="0"/>
                </a:br>
                <a:endParaRPr lang="pt-BR" dirty="0"/>
              </a:p>
            </p:txBody>
          </p:sp>
        </mc:Choice>
        <mc:Fallback>
          <p:sp>
            <p:nvSpPr>
              <p:cNvPr id="7" name="Títul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53" t="-8929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Seções 3.3 e 3.4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Prof. Me. Diego Fernandes Emiliano Silva diegofernandes.weebly.com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378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Teste de hipóteses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pt-BR" sz="2800" dirty="0" smtClean="0"/>
                  <a:t>Serve para saber se dados amostrais trazem evidências que apoiam ou não uma hipótese formulada</a:t>
                </a:r>
              </a:p>
              <a:p>
                <a:endParaRPr lang="pt-BR" sz="2800" dirty="0"/>
              </a:p>
              <a:p>
                <a:r>
                  <a:rPr lang="pt-BR" sz="2800" dirty="0" smtClean="0"/>
                  <a:t>Tipos: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400" dirty="0" smtClean="0"/>
                  <a:t>		hipótese nula (geralmente afirmativa ou de igualdade)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 smtClean="0"/>
                  <a:t>		hipótese alternativa (aceita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400" dirty="0" smtClean="0"/>
                  <a:t> é rejeitada)</a:t>
                </a:r>
              </a:p>
              <a:p>
                <a:pPr marL="457200" lvl="1" indent="0">
                  <a:buNone/>
                </a:pPr>
                <a:endParaRPr lang="pt-BR" sz="2400" dirty="0"/>
              </a:p>
              <a:p>
                <a:pPr marL="514350" indent="-457200"/>
                <a:r>
                  <a:rPr lang="pt-BR" sz="2800" dirty="0" smtClean="0"/>
                  <a:t>Exemplo: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400" dirty="0" smtClean="0"/>
                  <a:t>: Hoje vai chover</a:t>
                </a:r>
                <a:endParaRPr lang="pt-BR" sz="24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 smtClean="0"/>
                  <a:t>: Hoje não vai chover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42</a:t>
            </a:fld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0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Teste de hipóteses - resultados</a:t>
            </a:r>
            <a:endParaRPr lang="pt-B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200151"/>
                <a:ext cx="4038600" cy="2451719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457200"/>
                <a:r>
                  <a:rPr lang="pt-BR" sz="2400" dirty="0"/>
                  <a:t>Exemplo: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000" dirty="0"/>
                  <a:t>: vai chover </a:t>
                </a:r>
                <a:r>
                  <a:rPr lang="pt-BR" sz="2000" dirty="0" smtClean="0"/>
                  <a:t>hoje			(e acabou chovendo...)</a:t>
                </a:r>
                <a:endParaRPr lang="pt-BR" sz="20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: não vai chover </a:t>
                </a:r>
                <a:r>
                  <a:rPr lang="pt-BR" sz="2000" dirty="0" smtClean="0"/>
                  <a:t>hoje</a:t>
                </a:r>
              </a:p>
              <a:p>
                <a:pPr marL="457200" lvl="1" indent="0">
                  <a:buNone/>
                </a:pPr>
                <a:endParaRPr lang="pt-BR" sz="2000" dirty="0"/>
              </a:p>
              <a:p>
                <a:pPr marL="457200" lvl="1" indent="0">
                  <a:buNone/>
                </a:pPr>
                <a:r>
                  <a:rPr lang="pt-BR" sz="2000" dirty="0" smtClean="0"/>
                  <a:t>Aceitar ou não determinada hipótese pode acarretar alguns tipos de erros</a:t>
                </a:r>
                <a:endParaRPr lang="pt-BR" sz="2000" dirty="0"/>
              </a:p>
              <a:p>
                <a:endParaRPr lang="pt-BR" sz="28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200151"/>
                <a:ext cx="4038600" cy="2451719"/>
              </a:xfrm>
              <a:blipFill rotWithShape="1">
                <a:blip r:embed="rId2"/>
                <a:stretch>
                  <a:fillRect l="-302" t="-2985" b="-42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451719"/>
          </a:xfrm>
        </p:spPr>
        <p:txBody>
          <a:bodyPr>
            <a:normAutofit fontScale="92500" lnSpcReduction="10000"/>
          </a:bodyPr>
          <a:lstStyle/>
          <a:p>
            <a:pPr marL="400050"/>
            <a:r>
              <a:rPr lang="pt-BR" sz="2400" dirty="0" smtClean="0"/>
              <a:t>Tipos </a:t>
            </a:r>
          </a:p>
          <a:p>
            <a:pPr marL="800100" lvl="1"/>
            <a:r>
              <a:rPr lang="pt-BR" sz="2000" dirty="0" smtClean="0"/>
              <a:t>Erro do tipo I: rejeitar H</a:t>
            </a:r>
            <a:r>
              <a:rPr lang="pt-BR" sz="2000" baseline="-25000" dirty="0" smtClean="0"/>
              <a:t>0</a:t>
            </a:r>
            <a:r>
              <a:rPr lang="pt-BR" sz="2000" dirty="0" smtClean="0"/>
              <a:t> quando a hipótese é verdadeira</a:t>
            </a:r>
          </a:p>
          <a:p>
            <a:pPr marL="800100" lvl="1"/>
            <a:r>
              <a:rPr lang="pt-BR" sz="2000" dirty="0" smtClean="0"/>
              <a:t>Erro do tipo II: não rejeitar H</a:t>
            </a:r>
            <a:r>
              <a:rPr lang="pt-BR" sz="2000" baseline="-25000" dirty="0" smtClean="0"/>
              <a:t>0 </a:t>
            </a:r>
            <a:r>
              <a:rPr lang="pt-BR" sz="2000" dirty="0" smtClean="0"/>
              <a:t>quando de fato a hipótese é falsa</a:t>
            </a:r>
            <a:endParaRPr lang="pt-BR" sz="2000" baseline="-25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00" y="3705876"/>
            <a:ext cx="5587201" cy="11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8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para teste de hipótese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800" dirty="0" smtClean="0"/>
              <a:t>Fabricante de carro compra um lote de molas que devem suportar na média 1.100 kg, com desvio padrão de 4 kg. O comprador teme que a média seja inferior a 1.100 kg e deseja saber se lote atende as especificações. Para resolver a situação, do lote de 100 unidades ele retirou aleatoriamente 25 unidades para testes, e decidiu que se a média for maior do que 1098 kg ele comprará o lote, caso contrário, o devolverá para a empresa.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44</a:t>
            </a:fld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377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1º passo - hipóteses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: 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=1100</m:t>
                      </m:r>
                    </m:oMath>
                  </m:oMathPara>
                </a14:m>
                <a:endParaRPr lang="pt-BR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: 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&lt;1100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Supondo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verdadeira</a:t>
                </a:r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sz="3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sz="3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30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sz="3000" i="1">
                              <a:latin typeface="Cambria Math"/>
                            </a:rPr>
                            <m:t>&lt;1098</m:t>
                          </m:r>
                        </m:e>
                      </m:d>
                      <m:r>
                        <a:rPr lang="pt-BR" sz="3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0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sz="3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30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pt-BR" sz="3000" i="1">
                              <a:latin typeface="Cambria Math"/>
                            </a:rPr>
                            <m:t>−</m:t>
                          </m:r>
                          <m:r>
                            <a:rPr lang="pt-BR" sz="3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pt-BR" sz="3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3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3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30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pt-BR" sz="3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sz="3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pt-BR" sz="3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000" i="1">
                              <a:latin typeface="Cambria Math"/>
                            </a:rPr>
                            <m:t>1098−1100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pt-BR" sz="3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30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300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BR" sz="3000" b="0" i="1" smtClean="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pt-BR" sz="3000" i="1">
                          <a:latin typeface="Cambria Math"/>
                        </a:rPr>
                        <m:t>=</m:t>
                      </m:r>
                      <m:r>
                        <a:rPr lang="pt-BR" sz="3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3000" i="1">
                              <a:latin typeface="Cambria Math"/>
                            </a:rPr>
                            <m:t>𝑍</m:t>
                          </m:r>
                          <m:r>
                            <a:rPr lang="pt-BR" sz="3000" i="1">
                              <a:latin typeface="Cambria Math"/>
                            </a:rPr>
                            <m:t>&lt;−2,5</m:t>
                          </m:r>
                        </m:e>
                      </m:d>
                      <m:r>
                        <a:rPr lang="pt-BR" sz="30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pt-BR" sz="3000" dirty="0" smtClean="0"/>
              </a:p>
              <a:p>
                <a:pPr marL="0" indent="0">
                  <a:buNone/>
                </a:pPr>
                <a:endParaRPr lang="pt-BR" sz="3000" dirty="0"/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8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 smtClean="0"/>
              <a:t>Observar valor de Z = 2,5 na tabela = 0,49379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0,50 – 0,49379 = 0,00621</a:t>
            </a:r>
          </a:p>
          <a:p>
            <a:endParaRPr lang="pt-BR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26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2º passo – nível de significância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Probabilidade máxima de rejeitar H</a:t>
            </a:r>
            <a:r>
              <a:rPr lang="pt-BR" sz="2400" baseline="-25000" dirty="0" smtClean="0"/>
              <a:t>0</a:t>
            </a:r>
          </a:p>
          <a:p>
            <a:pPr marL="0" indent="0">
              <a:buNone/>
            </a:pPr>
            <a:endParaRPr lang="pt-BR" sz="2400" baseline="-25000" dirty="0"/>
          </a:p>
          <a:p>
            <a:pPr marL="0" indent="0">
              <a:buNone/>
            </a:pPr>
            <a:r>
              <a:rPr lang="pt-BR" sz="2400" dirty="0" smtClean="0"/>
              <a:t>Supondo que o nível de significância for de 5%, a hipótese nula será rejeitada se o resultado da amostra for diferente do que a probabilidade máxima de 0,05.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No exemplo, a amostra seria rejeitada, dado que 0,00621 &lt; 0,05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46</a:t>
            </a:fld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1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Região crítica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87594" y="1383618"/>
            <a:ext cx="2540191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Se o valor cair dentro da área crítica, devo rejeitar...</a:t>
            </a:r>
          </a:p>
          <a:p>
            <a:endParaRPr lang="pt-BR" sz="2200" dirty="0"/>
          </a:p>
          <a:p>
            <a:r>
              <a:rPr lang="pt-BR" sz="2200" dirty="0" smtClean="0"/>
              <a:t>Quando eu rejeito Ho, ao que tudo indica, a evidência é falsa...</a:t>
            </a:r>
            <a:endParaRPr lang="pt-BR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89" y="1185751"/>
            <a:ext cx="3416222" cy="27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6372200" y="1124035"/>
                <a:ext cx="2664296" cy="38779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No exemplo:</a:t>
                </a:r>
              </a:p>
              <a:p>
                <a:endParaRPr lang="pt-BR" sz="1600" dirty="0" smtClean="0"/>
              </a:p>
              <a:p>
                <a:r>
                  <a:rPr lang="pt-BR" sz="1600" dirty="0" smtClean="0"/>
                  <a:t>Unilateral a esquerda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1600" i="1">
                          <a:latin typeface="Cambria Math"/>
                        </a:rPr>
                        <m:t>: </m:t>
                      </m:r>
                      <m:r>
                        <a:rPr lang="pt-BR" sz="16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sz="1600" i="1">
                          <a:latin typeface="Cambria Math"/>
                          <a:ea typeface="Cambria Math"/>
                        </a:rPr>
                        <m:t>=1100</m:t>
                      </m:r>
                    </m:oMath>
                  </m:oMathPara>
                </a14:m>
                <a:endParaRPr lang="pt-BR" sz="160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1600" i="1">
                          <a:latin typeface="Cambria Math"/>
                        </a:rPr>
                        <m:t>: </m:t>
                      </m:r>
                      <m:r>
                        <a:rPr lang="pt-BR" sz="16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sz="1600" i="1">
                          <a:latin typeface="Cambria Math"/>
                          <a:ea typeface="Cambria Math"/>
                        </a:rPr>
                        <m:t>&lt;1100</m:t>
                      </m:r>
                    </m:oMath>
                  </m:oMathPara>
                </a14:m>
                <a:endParaRPr lang="pt-BR" sz="1600" dirty="0"/>
              </a:p>
              <a:p>
                <a:endParaRPr lang="pt-BR" sz="1600" dirty="0"/>
              </a:p>
              <a:p>
                <a:endParaRPr lang="pt-BR" sz="1600" dirty="0" smtClean="0"/>
              </a:p>
              <a:p>
                <a:r>
                  <a:rPr lang="pt-BR" sz="1600" dirty="0" smtClean="0"/>
                  <a:t>Unilateral à direita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1600" i="1">
                          <a:latin typeface="Cambria Math"/>
                        </a:rPr>
                        <m:t>: </m:t>
                      </m:r>
                      <m:r>
                        <a:rPr lang="pt-BR" sz="16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sz="1600" i="1">
                          <a:latin typeface="Cambria Math"/>
                          <a:ea typeface="Cambria Math"/>
                        </a:rPr>
                        <m:t>=1100</m:t>
                      </m:r>
                    </m:oMath>
                  </m:oMathPara>
                </a14:m>
                <a:endParaRPr lang="pt-BR" sz="160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1600" i="1">
                          <a:latin typeface="Cambria Math"/>
                        </a:rPr>
                        <m:t>: </m:t>
                      </m:r>
                      <m:r>
                        <a:rPr lang="pt-BR" sz="16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sz="16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pt-BR" sz="1600" i="1">
                          <a:latin typeface="Cambria Math"/>
                          <a:ea typeface="Cambria Math"/>
                        </a:rPr>
                        <m:t>1100</m:t>
                      </m:r>
                    </m:oMath>
                  </m:oMathPara>
                </a14:m>
                <a:endParaRPr lang="pt-BR" sz="1600" dirty="0"/>
              </a:p>
              <a:p>
                <a:endParaRPr lang="pt-BR" sz="1600" dirty="0" smtClean="0"/>
              </a:p>
              <a:p>
                <a:endParaRPr lang="pt-BR" sz="1600" dirty="0"/>
              </a:p>
              <a:p>
                <a:r>
                  <a:rPr lang="pt-BR" sz="1600" dirty="0" smtClean="0"/>
                  <a:t>Bilateral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1600" i="1">
                          <a:latin typeface="Cambria Math"/>
                        </a:rPr>
                        <m:t>: </m:t>
                      </m:r>
                      <m:r>
                        <a:rPr lang="pt-BR" sz="16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sz="1600" i="1">
                          <a:latin typeface="Cambria Math"/>
                          <a:ea typeface="Cambria Math"/>
                        </a:rPr>
                        <m:t>=1100</m:t>
                      </m:r>
                    </m:oMath>
                  </m:oMathPara>
                </a14:m>
                <a:endParaRPr lang="pt-BR" sz="160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1600" i="1">
                          <a:latin typeface="Cambria Math"/>
                        </a:rPr>
                        <m:t>: </m:t>
                      </m:r>
                      <m:r>
                        <a:rPr lang="pt-BR" sz="16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sz="16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pt-BR" sz="1600" i="1">
                          <a:latin typeface="Cambria Math"/>
                          <a:ea typeface="Cambria Math"/>
                        </a:rPr>
                        <m:t>1100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24035"/>
                <a:ext cx="2664296" cy="3877985"/>
              </a:xfrm>
              <a:prstGeom prst="rect">
                <a:avLst/>
              </a:prstGeom>
              <a:blipFill rotWithShape="1">
                <a:blip r:embed="rId3"/>
                <a:stretch>
                  <a:fillRect l="-1144" t="-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7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Espaço Reservado para Conteúdo 9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1992" y="1357014"/>
                <a:ext cx="4428000" cy="3591000"/>
              </a:xfrm>
              <a:solidFill>
                <a:schemeClr val="bg1">
                  <a:lumMod val="85000"/>
                </a:schemeClr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1600" b="1" i="1" smtClean="0">
                              <a:latin typeface="Cambria Math"/>
                            </a:rPr>
                            <m:t>𝒄𝒐𝒎</m:t>
                          </m:r>
                          <m:r>
                            <a:rPr lang="pt-BR" sz="16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16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pt-BR" sz="16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1600" b="1" i="1">
                          <a:latin typeface="Cambria Math"/>
                        </a:rPr>
                        <m:t> </m:t>
                      </m:r>
                      <m:r>
                        <a:rPr lang="pt-BR" sz="1600" b="1" i="1">
                          <a:latin typeface="Cambria Math"/>
                        </a:rPr>
                        <m:t>𝒄𝒐𝒏𝒉𝒆𝒄𝒊𝒅𝒂</m:t>
                      </m:r>
                    </m:oMath>
                  </m:oMathPara>
                </a14:m>
                <a:endParaRPr lang="pt-BR" sz="1600" b="1" dirty="0" smtClean="0"/>
              </a:p>
              <a:p>
                <a:pPr marL="0" indent="0">
                  <a:buNone/>
                </a:pPr>
                <a:endParaRPr lang="pt-BR" sz="12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1" i="1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pt-BR" sz="1800" b="1" i="1" smtClean="0">
                            <a:latin typeface="Cambria Math"/>
                          </a:rPr>
                          <m:t>𝒄𝒂𝒍</m:t>
                        </m:r>
                      </m:sub>
                    </m:sSub>
                    <m:r>
                      <a:rPr lang="pt-BR" sz="1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800" b="1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BR" sz="18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sz="1800" b="1" i="1" smtClean="0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pt-BR" sz="18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1800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pt-BR" sz="1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1800" b="1" i="1" smtClean="0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sz="1800" b="1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1800" b="1" i="1" smtClean="0">
                                    <a:latin typeface="Cambria Math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pt-BR" sz="1800" b="1" dirty="0" smtClean="0"/>
                  <a:t>  ou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b="1" i="1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pt-BR" sz="1800" b="1" i="1">
                            <a:latin typeface="Cambria Math"/>
                          </a:rPr>
                          <m:t>𝒄𝒂𝒍</m:t>
                        </m:r>
                      </m:sub>
                    </m:sSub>
                    <m:r>
                      <a:rPr lang="pt-BR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800" b="1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BR" sz="1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sz="1800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pt-BR" sz="1800" b="1" i="1">
                            <a:latin typeface="Cambria Math"/>
                          </a:rPr>
                          <m:t>−</m:t>
                        </m:r>
                        <m:r>
                          <a:rPr lang="pt-BR" sz="1800" b="1" i="1">
                            <a:latin typeface="Cambria Math"/>
                            <a:ea typeface="Cambria Math"/>
                          </a:rPr>
                          <m:t>𝝁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1800" b="1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skw"/>
                                <m:ctrlPr>
                                  <a:rPr lang="pt-BR" sz="1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18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800" b="1" i="1" smtClean="0">
                                        <a:latin typeface="Cambria Math"/>
                                        <a:ea typeface="Cambria Math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pt-BR" sz="18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sz="1800" b="1" i="1"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pt-BR" sz="1800" b="1" dirty="0"/>
                  <a:t> </a:t>
                </a:r>
                <a:endParaRPr lang="pt-BR" sz="1800" b="1" dirty="0" smtClean="0"/>
              </a:p>
              <a:p>
                <a:pPr marL="0" indent="0">
                  <a:buNone/>
                </a:pPr>
                <a:endParaRPr lang="pt-BR" sz="1200" b="1" dirty="0"/>
              </a:p>
              <a:p>
                <a:pPr marL="0" indent="0">
                  <a:buNone/>
                </a:pPr>
                <a:r>
                  <a:rPr lang="pt-BR" sz="1400" b="1" dirty="0" smtClean="0"/>
                  <a:t>Onde: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pt-BR" sz="1400" i="1">
                            <a:latin typeface="Cambria Math"/>
                          </a:rPr>
                          <m:t>𝑐𝑎𝑙</m:t>
                        </m:r>
                      </m:sub>
                    </m:sSub>
                  </m:oMath>
                </a14:m>
                <a:r>
                  <a:rPr lang="pt-BR" sz="1400" b="1" dirty="0" smtClean="0"/>
                  <a:t>	</a:t>
                </a:r>
                <a:r>
                  <a:rPr lang="pt-BR" sz="1400" dirty="0" smtClean="0"/>
                  <a:t>→ valor calculado da amostra</a:t>
                </a:r>
                <a:endParaRPr lang="pt-BR" sz="1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400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sz="14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1400" dirty="0" smtClean="0"/>
                  <a:t> 	→ média amostra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14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pt-BR" sz="1400" dirty="0" smtClean="0"/>
                  <a:t>	→ média populacional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1400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pt-BR" sz="1400" dirty="0" smtClean="0"/>
                  <a:t> 	→ desvio padrão populacional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1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14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sz="1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t-BR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sz="1400" dirty="0"/>
                  <a:t>	</a:t>
                </a:r>
                <a:r>
                  <a:rPr lang="pt-BR" sz="1400" dirty="0" smtClean="0"/>
                  <a:t>→ variância populacional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1400" i="1">
                        <a:latin typeface="Cambria Math"/>
                      </a:rPr>
                      <m:t>𝑛</m:t>
                    </m:r>
                  </m:oMath>
                </a14:m>
                <a:r>
                  <a:rPr lang="pt-BR" sz="1400" dirty="0" smtClean="0"/>
                  <a:t> 	→ no. Observações amostra</a:t>
                </a:r>
                <a:endParaRPr lang="pt-BR" sz="1400" dirty="0"/>
              </a:p>
            </p:txBody>
          </p:sp>
        </mc:Choice>
        <mc:Fallback>
          <p:sp>
            <p:nvSpPr>
              <p:cNvPr id="10" name="Espaço Reservado para Conteúdo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1992" y="1357014"/>
                <a:ext cx="4428000" cy="3591000"/>
              </a:xfrm>
              <a:blipFill rotWithShape="1">
                <a:blip r:embed="rId2"/>
                <a:stretch>
                  <a:fillRect l="-4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ço Reservado para Conteúdo 1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4008" y="1357014"/>
                <a:ext cx="4428000" cy="3591000"/>
              </a:xfrm>
              <a:solidFill>
                <a:schemeClr val="bg2">
                  <a:lumMod val="75000"/>
                </a:schemeClr>
              </a:solidFill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600" b="1" i="1" smtClean="0">
                              <a:latin typeface="Cambria Math"/>
                            </a:rPr>
                            <m:t>𝒄𝒐𝒎</m:t>
                          </m:r>
                          <m:r>
                            <a:rPr lang="pt-BR" sz="26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26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pt-BR" sz="26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600" b="1" i="1">
                          <a:latin typeface="Cambria Math"/>
                        </a:rPr>
                        <m:t> </m:t>
                      </m:r>
                      <m:r>
                        <a:rPr lang="pt-BR" sz="2600" b="1" i="1">
                          <a:latin typeface="Cambria Math"/>
                        </a:rPr>
                        <m:t>𝒅𝒆𝒔𝒄𝒐𝒏𝒉𝒆𝒄𝒊𝒅𝒂</m:t>
                      </m:r>
                    </m:oMath>
                  </m:oMathPara>
                </a14:m>
                <a:endParaRPr lang="pt-BR" sz="2600" b="1" dirty="0"/>
              </a:p>
              <a:p>
                <a:pPr marL="0" indent="0">
                  <a:buNone/>
                </a:pPr>
                <a:endParaRPr lang="pt-BR" sz="2100" i="1" dirty="0" smtClean="0">
                  <a:latin typeface="Calibri" panose="020F0502020204030204" pitchFamily="34" charset="0"/>
                </a:endParaRP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𝒄𝒂𝒍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1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latin typeface="Cambria Math"/>
                              </a:rPr>
                              <m:t>𝒔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BR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b="1" i="1">
                                    <a:latin typeface="Cambria Math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pt-BR" b="1" dirty="0" smtClean="0"/>
                  <a:t> 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𝒄𝒂𝒍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1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BR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pt-BR" b="1" i="1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skw"/>
                                <m:ctrlPr>
                                  <a:rPr lang="pt-BR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b="1" i="1" smtClean="0">
                                    <a:latin typeface="Cambria Math"/>
                                  </a:rPr>
                                  <m:t>𝑽𝒂𝒓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𝑿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pt-BR" b="1" i="1" smtClean="0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pt-BR" b="1" dirty="0" smtClean="0"/>
              </a:p>
              <a:p>
                <a:pPr marL="0" indent="0" algn="ctr">
                  <a:buNone/>
                </a:pPr>
                <a:endParaRPr lang="pt-BR" sz="2100" b="1" dirty="0" smtClean="0"/>
              </a:p>
              <a:p>
                <a:pPr marL="0" indent="0" algn="ctr">
                  <a:buNone/>
                </a:pPr>
                <a:endParaRPr lang="pt-BR" sz="2100" b="1" dirty="0"/>
              </a:p>
              <a:p>
                <a:pPr marL="0" indent="0">
                  <a:buNone/>
                </a:pPr>
                <a:r>
                  <a:rPr lang="pt-BR" sz="2200" b="1" dirty="0"/>
                  <a:t>Onde: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200" i="1">
                            <a:latin typeface="Cambria Math"/>
                          </a:rPr>
                          <m:t>𝑐𝑎𝑙</m:t>
                        </m:r>
                      </m:sub>
                    </m:sSub>
                  </m:oMath>
                </a14:m>
                <a:r>
                  <a:rPr lang="pt-BR" sz="2200" b="1" dirty="0"/>
                  <a:t>	</a:t>
                </a:r>
                <a:r>
                  <a:rPr lang="pt-BR" sz="2200" dirty="0"/>
                  <a:t>→ valor calculado da amostra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200" i="1">
                            <a:latin typeface="Cambria Math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sz="2200" dirty="0"/>
                  <a:t> 	→ média amostra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22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pt-BR" sz="2200" dirty="0"/>
                  <a:t>	→ média populacional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pt-BR" sz="2200" dirty="0" smtClean="0"/>
                  <a:t> </a:t>
                </a:r>
                <a:r>
                  <a:rPr lang="pt-BR" sz="2200" dirty="0"/>
                  <a:t>	→ desvio padrão </a:t>
                </a:r>
                <a:r>
                  <a:rPr lang="pt-BR" sz="2200" dirty="0" smtClean="0"/>
                  <a:t>amostral</a:t>
                </a:r>
                <a:endParaRPr lang="pt-BR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/>
                      </a:rPr>
                      <m:t>𝑉𝑎𝑟</m:t>
                    </m:r>
                    <m:r>
                      <a:rPr lang="pt-BR" sz="2200" b="0" i="1" smtClean="0">
                        <a:latin typeface="Cambria Math"/>
                      </a:rPr>
                      <m:t> (</m:t>
                    </m:r>
                    <m:r>
                      <a:rPr lang="pt-BR" sz="2200" b="0" i="1" smtClean="0">
                        <a:latin typeface="Cambria Math"/>
                      </a:rPr>
                      <m:t>𝑋</m:t>
                    </m:r>
                    <m:r>
                      <a:rPr lang="pt-BR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sz="2200" dirty="0"/>
                  <a:t>	→ variância </a:t>
                </a:r>
                <a:r>
                  <a:rPr lang="pt-BR" sz="2200" dirty="0" smtClean="0"/>
                  <a:t>amostral</a:t>
                </a:r>
                <a:endParaRPr lang="pt-BR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2200" i="1">
                        <a:latin typeface="Cambria Math"/>
                      </a:rPr>
                      <m:t>𝑛</m:t>
                    </m:r>
                  </m:oMath>
                </a14:m>
                <a:r>
                  <a:rPr lang="pt-BR" sz="2200" dirty="0"/>
                  <a:t> </a:t>
                </a:r>
                <a:r>
                  <a:rPr lang="pt-BR" sz="2200" dirty="0" smtClean="0"/>
                  <a:t>	→ </a:t>
                </a:r>
                <a:r>
                  <a:rPr lang="pt-BR" sz="2200" dirty="0"/>
                  <a:t>no. Observações </a:t>
                </a:r>
                <a:r>
                  <a:rPr lang="pt-BR" sz="2200" dirty="0" smtClean="0"/>
                  <a:t>amostra</a:t>
                </a:r>
                <a:r>
                  <a:rPr lang="pt-BR" sz="2200" b="1" dirty="0" smtClean="0"/>
                  <a:t> </a:t>
                </a:r>
                <a:endParaRPr lang="pt-BR" sz="2200" b="1" dirty="0"/>
              </a:p>
            </p:txBody>
          </p:sp>
        </mc:Choice>
        <mc:Fallback xmlns="">
          <p:sp>
            <p:nvSpPr>
              <p:cNvPr id="11" name="Espaço Reservado para Conteúdo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4008" y="1809352"/>
                <a:ext cx="4428000" cy="4788000"/>
              </a:xfrm>
              <a:blipFill rotWithShape="1">
                <a:blip r:embed="rId3"/>
                <a:stretch>
                  <a:fillRect l="-1515" r="-413" b="-1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51521" y="235990"/>
                <a:ext cx="7772833" cy="9541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2800" dirty="0" smtClean="0"/>
                  <a:t>Testes de hipóteses para a média: 	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800" dirty="0" smtClean="0">
                    <a:solidFill>
                      <a:schemeClr val="tx1"/>
                    </a:solidFill>
                    <a:ea typeface="Cambria Math"/>
                  </a:rPr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pt-BR" sz="2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sSub>
                          <m:sSubPr>
                            <m:ctrlPr>
                              <a:rPr lang="pt-BR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pt-BR" sz="2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e>
                    </m:d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pt-BR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sz="2800" b="0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pt-BR" sz="2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sz="2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4653"/>
                <a:ext cx="7772833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69" t="-5769" b="-17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0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1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400" dirty="0" smtClean="0"/>
                  <a:t>Uma máquina automática para encher pacotes de café enche-os segundo uma distribuição normal, com média </a:t>
                </a:r>
                <a:r>
                  <a:rPr lang="pt-BR" sz="2400" dirty="0" smtClean="0">
                    <a:sym typeface="Symbol"/>
                  </a:rPr>
                  <a:t> e variância de 400 g. A máquina foi regulada para  = 500 g. Desejamos, periodicamente, colher uma amostra de 16 pacotes e verificar se a produção está sob controle, isto é, se  = 500 g ou não. Se uma dessas amostras apresentasse uma média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400" i="1" smtClean="0"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/>
                            <a:sym typeface="Symbol"/>
                          </a:rPr>
                          <m:t>𝑥</m:t>
                        </m:r>
                      </m:e>
                    </m:acc>
                    <m:r>
                      <a:rPr lang="pt-BR" sz="2400" b="0" i="1" smtClean="0">
                        <a:latin typeface="Cambria Math"/>
                        <a:sym typeface="Symbol"/>
                      </a:rPr>
                      <m:t>=492</m:t>
                    </m:r>
                  </m:oMath>
                </a14:m>
                <a:r>
                  <a:rPr lang="pt-BR" sz="2400" dirty="0" smtClean="0"/>
                  <a:t> g, você pararia ou não a produção para regular a máquina? (usar nível de confiança de 95%).</a:t>
                </a:r>
              </a:p>
            </p:txBody>
          </p:sp>
        </mc:Choice>
        <mc:Fallback xmlns="">
          <p:sp>
            <p:nvSpPr>
              <p:cNvPr id="7" name="Espaço Reservado para Conteú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49</a:t>
            </a:fld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2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Conceitos – Intervalos finitos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t-BR" sz="2000" dirty="0" smtClean="0"/>
                  <a:t>Aberto :	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𝑎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={</m:t>
                    </m:r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pt-BR" sz="2000" b="0" i="0" smtClean="0">
                        <a:latin typeface="Cambria Math"/>
                      </a:rPr>
                      <m:t>a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:r>
                  <a:rPr lang="pt-BR" sz="2000" dirty="0" smtClean="0"/>
                  <a:t>Fechado: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𝑎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={</m:t>
                    </m:r>
                    <m:r>
                      <a:rPr lang="pt-BR" sz="2000" i="1" smtClean="0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000" i="1">
                        <a:latin typeface="Cambria Math"/>
                        <a:ea typeface="Cambria Math"/>
                      </a:rPr>
                      <m:t>𝑅</m:t>
                    </m:r>
                    <m:r>
                      <a:rPr lang="pt-BR" sz="2000" i="1">
                        <a:latin typeface="Cambria Math"/>
                        <a:ea typeface="Cambria Math"/>
                      </a:rPr>
                      <m:t>|</m:t>
                    </m:r>
                    <m:r>
                      <a:rPr lang="pt-BR" sz="2000" b="0" i="1" smtClean="0">
                        <a:latin typeface="Cambria Math"/>
                      </a:rPr>
                      <m:t>𝑎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:r>
                  <a:rPr lang="pt-BR" sz="2000" dirty="0" smtClean="0"/>
                  <a:t>Semiaberto à esquerda: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]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𝑎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𝑎</m:t>
                        </m:r>
                        <m:r>
                          <a:rPr lang="pt-BR" sz="2000" b="0" i="1" smtClean="0">
                            <a:latin typeface="Cambria Math"/>
                          </a:rPr>
                          <m:t>&lt;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𝑥</m:t>
                        </m:r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pt-B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Semiaberto à direita: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["/>
                        <m:ctrlPr>
                          <a:rPr lang="pt-B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/>
                          </a:rPr>
                          <m:t>𝑎</m:t>
                        </m:r>
                        <m:r>
                          <a:rPr lang="pt-BR" sz="2000" b="0" i="1" smtClean="0">
                            <a:latin typeface="Cambria Math"/>
                          </a:rPr>
                          <m:t>,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BR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𝑎</m:t>
                        </m:r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pt-B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5</a:t>
            </a:fld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6426004" y="1383618"/>
            <a:ext cx="24482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6444208" y="2193708"/>
            <a:ext cx="24482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6444208" y="3003798"/>
            <a:ext cx="24482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444208" y="3813888"/>
            <a:ext cx="24482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6821531" y="1302609"/>
            <a:ext cx="216024" cy="1620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8244408" y="1302609"/>
            <a:ext cx="216024" cy="1620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820747" y="2112699"/>
            <a:ext cx="216024" cy="16201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8246089" y="2085696"/>
            <a:ext cx="216024" cy="16201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6820747" y="2922789"/>
            <a:ext cx="216024" cy="1620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8244408" y="2922789"/>
            <a:ext cx="216024" cy="16201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6820747" y="3732879"/>
            <a:ext cx="216024" cy="16201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8246089" y="3732879"/>
            <a:ext cx="216024" cy="1620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orma livre 22"/>
          <p:cNvSpPr/>
          <p:nvPr/>
        </p:nvSpPr>
        <p:spPr>
          <a:xfrm>
            <a:off x="7031455" y="1320421"/>
            <a:ext cx="1173744" cy="133066"/>
          </a:xfrm>
          <a:custGeom>
            <a:avLst/>
            <a:gdLst>
              <a:gd name="connsiteX0" fmla="*/ 0 w 1173744"/>
              <a:gd name="connsiteY0" fmla="*/ 27296 h 177421"/>
              <a:gd name="connsiteX1" fmla="*/ 40943 w 1173744"/>
              <a:gd name="connsiteY1" fmla="*/ 95535 h 177421"/>
              <a:gd name="connsiteX2" fmla="*/ 54591 w 1173744"/>
              <a:gd name="connsiteY2" fmla="*/ 150126 h 177421"/>
              <a:gd name="connsiteX3" fmla="*/ 81887 w 1173744"/>
              <a:gd name="connsiteY3" fmla="*/ 95535 h 177421"/>
              <a:gd name="connsiteX4" fmla="*/ 109182 w 1173744"/>
              <a:gd name="connsiteY4" fmla="*/ 54591 h 177421"/>
              <a:gd name="connsiteX5" fmla="*/ 122830 w 1173744"/>
              <a:gd name="connsiteY5" fmla="*/ 136478 h 177421"/>
              <a:gd name="connsiteX6" fmla="*/ 163773 w 1173744"/>
              <a:gd name="connsiteY6" fmla="*/ 122830 h 177421"/>
              <a:gd name="connsiteX7" fmla="*/ 191069 w 1173744"/>
              <a:gd name="connsiteY7" fmla="*/ 81887 h 177421"/>
              <a:gd name="connsiteX8" fmla="*/ 232012 w 1173744"/>
              <a:gd name="connsiteY8" fmla="*/ 54591 h 177421"/>
              <a:gd name="connsiteX9" fmla="*/ 259308 w 1173744"/>
              <a:gd name="connsiteY9" fmla="*/ 54591 h 177421"/>
              <a:gd name="connsiteX10" fmla="*/ 300251 w 1173744"/>
              <a:gd name="connsiteY10" fmla="*/ 81887 h 177421"/>
              <a:gd name="connsiteX11" fmla="*/ 313899 w 1173744"/>
              <a:gd name="connsiteY11" fmla="*/ 122830 h 177421"/>
              <a:gd name="connsiteX12" fmla="*/ 368490 w 1173744"/>
              <a:gd name="connsiteY12" fmla="*/ 54591 h 177421"/>
              <a:gd name="connsiteX13" fmla="*/ 382137 w 1173744"/>
              <a:gd name="connsiteY13" fmla="*/ 95535 h 177421"/>
              <a:gd name="connsiteX14" fmla="*/ 395785 w 1173744"/>
              <a:gd name="connsiteY14" fmla="*/ 150126 h 177421"/>
              <a:gd name="connsiteX15" fmla="*/ 436728 w 1173744"/>
              <a:gd name="connsiteY15" fmla="*/ 95535 h 177421"/>
              <a:gd name="connsiteX16" fmla="*/ 477672 w 1173744"/>
              <a:gd name="connsiteY16" fmla="*/ 122830 h 177421"/>
              <a:gd name="connsiteX17" fmla="*/ 491319 w 1173744"/>
              <a:gd name="connsiteY17" fmla="*/ 177421 h 177421"/>
              <a:gd name="connsiteX18" fmla="*/ 532263 w 1173744"/>
              <a:gd name="connsiteY18" fmla="*/ 136478 h 177421"/>
              <a:gd name="connsiteX19" fmla="*/ 545910 w 1173744"/>
              <a:gd name="connsiteY19" fmla="*/ 54591 h 177421"/>
              <a:gd name="connsiteX20" fmla="*/ 573206 w 1173744"/>
              <a:gd name="connsiteY20" fmla="*/ 136478 h 177421"/>
              <a:gd name="connsiteX21" fmla="*/ 586854 w 1173744"/>
              <a:gd name="connsiteY21" fmla="*/ 177421 h 177421"/>
              <a:gd name="connsiteX22" fmla="*/ 627797 w 1173744"/>
              <a:gd name="connsiteY22" fmla="*/ 81887 h 177421"/>
              <a:gd name="connsiteX23" fmla="*/ 655093 w 1173744"/>
              <a:gd name="connsiteY23" fmla="*/ 40943 h 177421"/>
              <a:gd name="connsiteX24" fmla="*/ 668740 w 1173744"/>
              <a:gd name="connsiteY24" fmla="*/ 122830 h 177421"/>
              <a:gd name="connsiteX25" fmla="*/ 709684 w 1173744"/>
              <a:gd name="connsiteY25" fmla="*/ 109182 h 177421"/>
              <a:gd name="connsiteX26" fmla="*/ 723331 w 1173744"/>
              <a:gd name="connsiteY26" fmla="*/ 68239 h 177421"/>
              <a:gd name="connsiteX27" fmla="*/ 736979 w 1173744"/>
              <a:gd name="connsiteY27" fmla="*/ 0 h 177421"/>
              <a:gd name="connsiteX28" fmla="*/ 750627 w 1173744"/>
              <a:gd name="connsiteY28" fmla="*/ 40943 h 177421"/>
              <a:gd name="connsiteX29" fmla="*/ 791570 w 1173744"/>
              <a:gd name="connsiteY29" fmla="*/ 109182 h 177421"/>
              <a:gd name="connsiteX30" fmla="*/ 805218 w 1173744"/>
              <a:gd name="connsiteY30" fmla="*/ 68239 h 177421"/>
              <a:gd name="connsiteX31" fmla="*/ 846161 w 1173744"/>
              <a:gd name="connsiteY31" fmla="*/ 163773 h 177421"/>
              <a:gd name="connsiteX32" fmla="*/ 859809 w 1173744"/>
              <a:gd name="connsiteY32" fmla="*/ 122830 h 177421"/>
              <a:gd name="connsiteX33" fmla="*/ 873457 w 1173744"/>
              <a:gd name="connsiteY33" fmla="*/ 68239 h 177421"/>
              <a:gd name="connsiteX34" fmla="*/ 900752 w 1173744"/>
              <a:gd name="connsiteY34" fmla="*/ 109182 h 177421"/>
              <a:gd name="connsiteX35" fmla="*/ 928048 w 1173744"/>
              <a:gd name="connsiteY35" fmla="*/ 68239 h 177421"/>
              <a:gd name="connsiteX36" fmla="*/ 996287 w 1173744"/>
              <a:gd name="connsiteY36" fmla="*/ 163773 h 177421"/>
              <a:gd name="connsiteX37" fmla="*/ 1009934 w 1173744"/>
              <a:gd name="connsiteY37" fmla="*/ 122830 h 177421"/>
              <a:gd name="connsiteX38" fmla="*/ 1023582 w 1173744"/>
              <a:gd name="connsiteY38" fmla="*/ 68239 h 177421"/>
              <a:gd name="connsiteX39" fmla="*/ 1037230 w 1173744"/>
              <a:gd name="connsiteY39" fmla="*/ 163773 h 177421"/>
              <a:gd name="connsiteX40" fmla="*/ 1050878 w 1173744"/>
              <a:gd name="connsiteY40" fmla="*/ 122830 h 177421"/>
              <a:gd name="connsiteX41" fmla="*/ 1064525 w 1173744"/>
              <a:gd name="connsiteY41" fmla="*/ 68239 h 177421"/>
              <a:gd name="connsiteX42" fmla="*/ 1078173 w 1173744"/>
              <a:gd name="connsiteY42" fmla="*/ 122830 h 177421"/>
              <a:gd name="connsiteX43" fmla="*/ 1119116 w 1173744"/>
              <a:gd name="connsiteY43" fmla="*/ 109182 h 177421"/>
              <a:gd name="connsiteX44" fmla="*/ 1132764 w 1173744"/>
              <a:gd name="connsiteY44" fmla="*/ 150126 h 177421"/>
              <a:gd name="connsiteX45" fmla="*/ 1160060 w 1173744"/>
              <a:gd name="connsiteY45" fmla="*/ 68239 h 177421"/>
              <a:gd name="connsiteX46" fmla="*/ 1173708 w 1173744"/>
              <a:gd name="connsiteY46" fmla="*/ 122830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73744" h="177421">
                <a:moveTo>
                  <a:pt x="0" y="27296"/>
                </a:moveTo>
                <a:cubicBezTo>
                  <a:pt x="13648" y="50042"/>
                  <a:pt x="30170" y="71295"/>
                  <a:pt x="40943" y="95535"/>
                </a:cubicBezTo>
                <a:cubicBezTo>
                  <a:pt x="48561" y="112675"/>
                  <a:pt x="35834" y="150126"/>
                  <a:pt x="54591" y="150126"/>
                </a:cubicBezTo>
                <a:cubicBezTo>
                  <a:pt x="74936" y="150126"/>
                  <a:pt x="71793" y="113199"/>
                  <a:pt x="81887" y="95535"/>
                </a:cubicBezTo>
                <a:cubicBezTo>
                  <a:pt x="90025" y="81293"/>
                  <a:pt x="100084" y="68239"/>
                  <a:pt x="109182" y="54591"/>
                </a:cubicBezTo>
                <a:cubicBezTo>
                  <a:pt x="113731" y="81887"/>
                  <a:pt x="105543" y="114870"/>
                  <a:pt x="122830" y="136478"/>
                </a:cubicBezTo>
                <a:cubicBezTo>
                  <a:pt x="131817" y="147712"/>
                  <a:pt x="152539" y="131817"/>
                  <a:pt x="163773" y="122830"/>
                </a:cubicBezTo>
                <a:cubicBezTo>
                  <a:pt x="176581" y="112583"/>
                  <a:pt x="179471" y="93485"/>
                  <a:pt x="191069" y="81887"/>
                </a:cubicBezTo>
                <a:cubicBezTo>
                  <a:pt x="202667" y="70289"/>
                  <a:pt x="218364" y="63690"/>
                  <a:pt x="232012" y="54591"/>
                </a:cubicBezTo>
                <a:cubicBezTo>
                  <a:pt x="265607" y="155376"/>
                  <a:pt x="225713" y="62990"/>
                  <a:pt x="259308" y="54591"/>
                </a:cubicBezTo>
                <a:cubicBezTo>
                  <a:pt x="275221" y="50613"/>
                  <a:pt x="286603" y="72788"/>
                  <a:pt x="300251" y="81887"/>
                </a:cubicBezTo>
                <a:cubicBezTo>
                  <a:pt x="304800" y="95535"/>
                  <a:pt x="299943" y="119341"/>
                  <a:pt x="313899" y="122830"/>
                </a:cubicBezTo>
                <a:cubicBezTo>
                  <a:pt x="351888" y="132327"/>
                  <a:pt x="362745" y="71827"/>
                  <a:pt x="368490" y="54591"/>
                </a:cubicBezTo>
                <a:cubicBezTo>
                  <a:pt x="373039" y="68239"/>
                  <a:pt x="378185" y="81702"/>
                  <a:pt x="382137" y="95535"/>
                </a:cubicBezTo>
                <a:cubicBezTo>
                  <a:pt x="387290" y="113570"/>
                  <a:pt x="377028" y="150126"/>
                  <a:pt x="395785" y="150126"/>
                </a:cubicBezTo>
                <a:cubicBezTo>
                  <a:pt x="418531" y="150126"/>
                  <a:pt x="423080" y="113732"/>
                  <a:pt x="436728" y="95535"/>
                </a:cubicBezTo>
                <a:cubicBezTo>
                  <a:pt x="478623" y="-30150"/>
                  <a:pt x="456630" y="-3426"/>
                  <a:pt x="477672" y="122830"/>
                </a:cubicBezTo>
                <a:cubicBezTo>
                  <a:pt x="480756" y="141332"/>
                  <a:pt x="486770" y="159224"/>
                  <a:pt x="491319" y="177421"/>
                </a:cubicBezTo>
                <a:cubicBezTo>
                  <a:pt x="504967" y="163773"/>
                  <a:pt x="524424" y="154115"/>
                  <a:pt x="532263" y="136478"/>
                </a:cubicBezTo>
                <a:cubicBezTo>
                  <a:pt x="543502" y="111191"/>
                  <a:pt x="518238" y="54591"/>
                  <a:pt x="545910" y="54591"/>
                </a:cubicBezTo>
                <a:cubicBezTo>
                  <a:pt x="574682" y="54591"/>
                  <a:pt x="564107" y="109182"/>
                  <a:pt x="573206" y="136478"/>
                </a:cubicBezTo>
                <a:lnTo>
                  <a:pt x="586854" y="177421"/>
                </a:lnTo>
                <a:cubicBezTo>
                  <a:pt x="655381" y="74629"/>
                  <a:pt x="574918" y="205271"/>
                  <a:pt x="627797" y="81887"/>
                </a:cubicBezTo>
                <a:cubicBezTo>
                  <a:pt x="634258" y="66810"/>
                  <a:pt x="645994" y="54591"/>
                  <a:pt x="655093" y="40943"/>
                </a:cubicBezTo>
                <a:cubicBezTo>
                  <a:pt x="659642" y="68239"/>
                  <a:pt x="651453" y="101222"/>
                  <a:pt x="668740" y="122830"/>
                </a:cubicBezTo>
                <a:cubicBezTo>
                  <a:pt x="677727" y="134064"/>
                  <a:pt x="699511" y="119355"/>
                  <a:pt x="709684" y="109182"/>
                </a:cubicBezTo>
                <a:cubicBezTo>
                  <a:pt x="719856" y="99010"/>
                  <a:pt x="719842" y="82195"/>
                  <a:pt x="723331" y="68239"/>
                </a:cubicBezTo>
                <a:cubicBezTo>
                  <a:pt x="728957" y="45735"/>
                  <a:pt x="732430" y="22746"/>
                  <a:pt x="736979" y="0"/>
                </a:cubicBezTo>
                <a:cubicBezTo>
                  <a:pt x="741528" y="13648"/>
                  <a:pt x="748054" y="26789"/>
                  <a:pt x="750627" y="40943"/>
                </a:cubicBezTo>
                <a:cubicBezTo>
                  <a:pt x="764436" y="116890"/>
                  <a:pt x="744768" y="202786"/>
                  <a:pt x="791570" y="109182"/>
                </a:cubicBezTo>
                <a:cubicBezTo>
                  <a:pt x="798004" y="96315"/>
                  <a:pt x="800669" y="81887"/>
                  <a:pt x="805218" y="68239"/>
                </a:cubicBezTo>
                <a:cubicBezTo>
                  <a:pt x="810393" y="83764"/>
                  <a:pt x="833514" y="159557"/>
                  <a:pt x="846161" y="163773"/>
                </a:cubicBezTo>
                <a:cubicBezTo>
                  <a:pt x="859809" y="168322"/>
                  <a:pt x="855857" y="136662"/>
                  <a:pt x="859809" y="122830"/>
                </a:cubicBezTo>
                <a:cubicBezTo>
                  <a:pt x="864962" y="104795"/>
                  <a:pt x="868908" y="86436"/>
                  <a:pt x="873457" y="68239"/>
                </a:cubicBezTo>
                <a:cubicBezTo>
                  <a:pt x="882555" y="81887"/>
                  <a:pt x="893417" y="94511"/>
                  <a:pt x="900752" y="109182"/>
                </a:cubicBezTo>
                <a:cubicBezTo>
                  <a:pt x="925951" y="159580"/>
                  <a:pt x="906649" y="196629"/>
                  <a:pt x="928048" y="68239"/>
                </a:cubicBezTo>
                <a:cubicBezTo>
                  <a:pt x="959892" y="163774"/>
                  <a:pt x="928047" y="141028"/>
                  <a:pt x="996287" y="163773"/>
                </a:cubicBezTo>
                <a:cubicBezTo>
                  <a:pt x="1000836" y="150125"/>
                  <a:pt x="1005982" y="136662"/>
                  <a:pt x="1009934" y="122830"/>
                </a:cubicBezTo>
                <a:cubicBezTo>
                  <a:pt x="1015087" y="104795"/>
                  <a:pt x="1013177" y="52632"/>
                  <a:pt x="1023582" y="68239"/>
                </a:cubicBezTo>
                <a:cubicBezTo>
                  <a:pt x="1041426" y="95004"/>
                  <a:pt x="1032681" y="131928"/>
                  <a:pt x="1037230" y="163773"/>
                </a:cubicBezTo>
                <a:cubicBezTo>
                  <a:pt x="1041779" y="150125"/>
                  <a:pt x="1046926" y="136662"/>
                  <a:pt x="1050878" y="122830"/>
                </a:cubicBezTo>
                <a:cubicBezTo>
                  <a:pt x="1056031" y="104795"/>
                  <a:pt x="1045768" y="68239"/>
                  <a:pt x="1064525" y="68239"/>
                </a:cubicBezTo>
                <a:cubicBezTo>
                  <a:pt x="1083282" y="68239"/>
                  <a:pt x="1073624" y="104633"/>
                  <a:pt x="1078173" y="122830"/>
                </a:cubicBezTo>
                <a:cubicBezTo>
                  <a:pt x="1091821" y="118281"/>
                  <a:pt x="1106249" y="102748"/>
                  <a:pt x="1119116" y="109182"/>
                </a:cubicBezTo>
                <a:cubicBezTo>
                  <a:pt x="1131983" y="115616"/>
                  <a:pt x="1122591" y="160298"/>
                  <a:pt x="1132764" y="150126"/>
                </a:cubicBezTo>
                <a:cubicBezTo>
                  <a:pt x="1153109" y="129781"/>
                  <a:pt x="1160060" y="68239"/>
                  <a:pt x="1160060" y="68239"/>
                </a:cubicBezTo>
                <a:cubicBezTo>
                  <a:pt x="1175147" y="113498"/>
                  <a:pt x="1173708" y="94796"/>
                  <a:pt x="1173708" y="1228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orma livre 23"/>
          <p:cNvSpPr/>
          <p:nvPr/>
        </p:nvSpPr>
        <p:spPr>
          <a:xfrm>
            <a:off x="7047342" y="2107874"/>
            <a:ext cx="1173744" cy="133066"/>
          </a:xfrm>
          <a:custGeom>
            <a:avLst/>
            <a:gdLst>
              <a:gd name="connsiteX0" fmla="*/ 0 w 1173744"/>
              <a:gd name="connsiteY0" fmla="*/ 27296 h 177421"/>
              <a:gd name="connsiteX1" fmla="*/ 40943 w 1173744"/>
              <a:gd name="connsiteY1" fmla="*/ 95535 h 177421"/>
              <a:gd name="connsiteX2" fmla="*/ 54591 w 1173744"/>
              <a:gd name="connsiteY2" fmla="*/ 150126 h 177421"/>
              <a:gd name="connsiteX3" fmla="*/ 81887 w 1173744"/>
              <a:gd name="connsiteY3" fmla="*/ 95535 h 177421"/>
              <a:gd name="connsiteX4" fmla="*/ 109182 w 1173744"/>
              <a:gd name="connsiteY4" fmla="*/ 54591 h 177421"/>
              <a:gd name="connsiteX5" fmla="*/ 122830 w 1173744"/>
              <a:gd name="connsiteY5" fmla="*/ 136478 h 177421"/>
              <a:gd name="connsiteX6" fmla="*/ 163773 w 1173744"/>
              <a:gd name="connsiteY6" fmla="*/ 122830 h 177421"/>
              <a:gd name="connsiteX7" fmla="*/ 191069 w 1173744"/>
              <a:gd name="connsiteY7" fmla="*/ 81887 h 177421"/>
              <a:gd name="connsiteX8" fmla="*/ 232012 w 1173744"/>
              <a:gd name="connsiteY8" fmla="*/ 54591 h 177421"/>
              <a:gd name="connsiteX9" fmla="*/ 259308 w 1173744"/>
              <a:gd name="connsiteY9" fmla="*/ 54591 h 177421"/>
              <a:gd name="connsiteX10" fmla="*/ 300251 w 1173744"/>
              <a:gd name="connsiteY10" fmla="*/ 81887 h 177421"/>
              <a:gd name="connsiteX11" fmla="*/ 313899 w 1173744"/>
              <a:gd name="connsiteY11" fmla="*/ 122830 h 177421"/>
              <a:gd name="connsiteX12" fmla="*/ 368490 w 1173744"/>
              <a:gd name="connsiteY12" fmla="*/ 54591 h 177421"/>
              <a:gd name="connsiteX13" fmla="*/ 382137 w 1173744"/>
              <a:gd name="connsiteY13" fmla="*/ 95535 h 177421"/>
              <a:gd name="connsiteX14" fmla="*/ 395785 w 1173744"/>
              <a:gd name="connsiteY14" fmla="*/ 150126 h 177421"/>
              <a:gd name="connsiteX15" fmla="*/ 436728 w 1173744"/>
              <a:gd name="connsiteY15" fmla="*/ 95535 h 177421"/>
              <a:gd name="connsiteX16" fmla="*/ 477672 w 1173744"/>
              <a:gd name="connsiteY16" fmla="*/ 122830 h 177421"/>
              <a:gd name="connsiteX17" fmla="*/ 491319 w 1173744"/>
              <a:gd name="connsiteY17" fmla="*/ 177421 h 177421"/>
              <a:gd name="connsiteX18" fmla="*/ 532263 w 1173744"/>
              <a:gd name="connsiteY18" fmla="*/ 136478 h 177421"/>
              <a:gd name="connsiteX19" fmla="*/ 545910 w 1173744"/>
              <a:gd name="connsiteY19" fmla="*/ 54591 h 177421"/>
              <a:gd name="connsiteX20" fmla="*/ 573206 w 1173744"/>
              <a:gd name="connsiteY20" fmla="*/ 136478 h 177421"/>
              <a:gd name="connsiteX21" fmla="*/ 586854 w 1173744"/>
              <a:gd name="connsiteY21" fmla="*/ 177421 h 177421"/>
              <a:gd name="connsiteX22" fmla="*/ 627797 w 1173744"/>
              <a:gd name="connsiteY22" fmla="*/ 81887 h 177421"/>
              <a:gd name="connsiteX23" fmla="*/ 655093 w 1173744"/>
              <a:gd name="connsiteY23" fmla="*/ 40943 h 177421"/>
              <a:gd name="connsiteX24" fmla="*/ 668740 w 1173744"/>
              <a:gd name="connsiteY24" fmla="*/ 122830 h 177421"/>
              <a:gd name="connsiteX25" fmla="*/ 709684 w 1173744"/>
              <a:gd name="connsiteY25" fmla="*/ 109182 h 177421"/>
              <a:gd name="connsiteX26" fmla="*/ 723331 w 1173744"/>
              <a:gd name="connsiteY26" fmla="*/ 68239 h 177421"/>
              <a:gd name="connsiteX27" fmla="*/ 736979 w 1173744"/>
              <a:gd name="connsiteY27" fmla="*/ 0 h 177421"/>
              <a:gd name="connsiteX28" fmla="*/ 750627 w 1173744"/>
              <a:gd name="connsiteY28" fmla="*/ 40943 h 177421"/>
              <a:gd name="connsiteX29" fmla="*/ 791570 w 1173744"/>
              <a:gd name="connsiteY29" fmla="*/ 109182 h 177421"/>
              <a:gd name="connsiteX30" fmla="*/ 805218 w 1173744"/>
              <a:gd name="connsiteY30" fmla="*/ 68239 h 177421"/>
              <a:gd name="connsiteX31" fmla="*/ 846161 w 1173744"/>
              <a:gd name="connsiteY31" fmla="*/ 163773 h 177421"/>
              <a:gd name="connsiteX32" fmla="*/ 859809 w 1173744"/>
              <a:gd name="connsiteY32" fmla="*/ 122830 h 177421"/>
              <a:gd name="connsiteX33" fmla="*/ 873457 w 1173744"/>
              <a:gd name="connsiteY33" fmla="*/ 68239 h 177421"/>
              <a:gd name="connsiteX34" fmla="*/ 900752 w 1173744"/>
              <a:gd name="connsiteY34" fmla="*/ 109182 h 177421"/>
              <a:gd name="connsiteX35" fmla="*/ 928048 w 1173744"/>
              <a:gd name="connsiteY35" fmla="*/ 68239 h 177421"/>
              <a:gd name="connsiteX36" fmla="*/ 996287 w 1173744"/>
              <a:gd name="connsiteY36" fmla="*/ 163773 h 177421"/>
              <a:gd name="connsiteX37" fmla="*/ 1009934 w 1173744"/>
              <a:gd name="connsiteY37" fmla="*/ 122830 h 177421"/>
              <a:gd name="connsiteX38" fmla="*/ 1023582 w 1173744"/>
              <a:gd name="connsiteY38" fmla="*/ 68239 h 177421"/>
              <a:gd name="connsiteX39" fmla="*/ 1037230 w 1173744"/>
              <a:gd name="connsiteY39" fmla="*/ 163773 h 177421"/>
              <a:gd name="connsiteX40" fmla="*/ 1050878 w 1173744"/>
              <a:gd name="connsiteY40" fmla="*/ 122830 h 177421"/>
              <a:gd name="connsiteX41" fmla="*/ 1064525 w 1173744"/>
              <a:gd name="connsiteY41" fmla="*/ 68239 h 177421"/>
              <a:gd name="connsiteX42" fmla="*/ 1078173 w 1173744"/>
              <a:gd name="connsiteY42" fmla="*/ 122830 h 177421"/>
              <a:gd name="connsiteX43" fmla="*/ 1119116 w 1173744"/>
              <a:gd name="connsiteY43" fmla="*/ 109182 h 177421"/>
              <a:gd name="connsiteX44" fmla="*/ 1132764 w 1173744"/>
              <a:gd name="connsiteY44" fmla="*/ 150126 h 177421"/>
              <a:gd name="connsiteX45" fmla="*/ 1160060 w 1173744"/>
              <a:gd name="connsiteY45" fmla="*/ 68239 h 177421"/>
              <a:gd name="connsiteX46" fmla="*/ 1173708 w 1173744"/>
              <a:gd name="connsiteY46" fmla="*/ 122830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73744" h="177421">
                <a:moveTo>
                  <a:pt x="0" y="27296"/>
                </a:moveTo>
                <a:cubicBezTo>
                  <a:pt x="13648" y="50042"/>
                  <a:pt x="30170" y="71295"/>
                  <a:pt x="40943" y="95535"/>
                </a:cubicBezTo>
                <a:cubicBezTo>
                  <a:pt x="48561" y="112675"/>
                  <a:pt x="35834" y="150126"/>
                  <a:pt x="54591" y="150126"/>
                </a:cubicBezTo>
                <a:cubicBezTo>
                  <a:pt x="74936" y="150126"/>
                  <a:pt x="71793" y="113199"/>
                  <a:pt x="81887" y="95535"/>
                </a:cubicBezTo>
                <a:cubicBezTo>
                  <a:pt x="90025" y="81293"/>
                  <a:pt x="100084" y="68239"/>
                  <a:pt x="109182" y="54591"/>
                </a:cubicBezTo>
                <a:cubicBezTo>
                  <a:pt x="113731" y="81887"/>
                  <a:pt x="105543" y="114870"/>
                  <a:pt x="122830" y="136478"/>
                </a:cubicBezTo>
                <a:cubicBezTo>
                  <a:pt x="131817" y="147712"/>
                  <a:pt x="152539" y="131817"/>
                  <a:pt x="163773" y="122830"/>
                </a:cubicBezTo>
                <a:cubicBezTo>
                  <a:pt x="176581" y="112583"/>
                  <a:pt x="179471" y="93485"/>
                  <a:pt x="191069" y="81887"/>
                </a:cubicBezTo>
                <a:cubicBezTo>
                  <a:pt x="202667" y="70289"/>
                  <a:pt x="218364" y="63690"/>
                  <a:pt x="232012" y="54591"/>
                </a:cubicBezTo>
                <a:cubicBezTo>
                  <a:pt x="265607" y="155376"/>
                  <a:pt x="225713" y="62990"/>
                  <a:pt x="259308" y="54591"/>
                </a:cubicBezTo>
                <a:cubicBezTo>
                  <a:pt x="275221" y="50613"/>
                  <a:pt x="286603" y="72788"/>
                  <a:pt x="300251" y="81887"/>
                </a:cubicBezTo>
                <a:cubicBezTo>
                  <a:pt x="304800" y="95535"/>
                  <a:pt x="299943" y="119341"/>
                  <a:pt x="313899" y="122830"/>
                </a:cubicBezTo>
                <a:cubicBezTo>
                  <a:pt x="351888" y="132327"/>
                  <a:pt x="362745" y="71827"/>
                  <a:pt x="368490" y="54591"/>
                </a:cubicBezTo>
                <a:cubicBezTo>
                  <a:pt x="373039" y="68239"/>
                  <a:pt x="378185" y="81702"/>
                  <a:pt x="382137" y="95535"/>
                </a:cubicBezTo>
                <a:cubicBezTo>
                  <a:pt x="387290" y="113570"/>
                  <a:pt x="377028" y="150126"/>
                  <a:pt x="395785" y="150126"/>
                </a:cubicBezTo>
                <a:cubicBezTo>
                  <a:pt x="418531" y="150126"/>
                  <a:pt x="423080" y="113732"/>
                  <a:pt x="436728" y="95535"/>
                </a:cubicBezTo>
                <a:cubicBezTo>
                  <a:pt x="478623" y="-30150"/>
                  <a:pt x="456630" y="-3426"/>
                  <a:pt x="477672" y="122830"/>
                </a:cubicBezTo>
                <a:cubicBezTo>
                  <a:pt x="480756" y="141332"/>
                  <a:pt x="486770" y="159224"/>
                  <a:pt x="491319" y="177421"/>
                </a:cubicBezTo>
                <a:cubicBezTo>
                  <a:pt x="504967" y="163773"/>
                  <a:pt x="524424" y="154115"/>
                  <a:pt x="532263" y="136478"/>
                </a:cubicBezTo>
                <a:cubicBezTo>
                  <a:pt x="543502" y="111191"/>
                  <a:pt x="518238" y="54591"/>
                  <a:pt x="545910" y="54591"/>
                </a:cubicBezTo>
                <a:cubicBezTo>
                  <a:pt x="574682" y="54591"/>
                  <a:pt x="564107" y="109182"/>
                  <a:pt x="573206" y="136478"/>
                </a:cubicBezTo>
                <a:lnTo>
                  <a:pt x="586854" y="177421"/>
                </a:lnTo>
                <a:cubicBezTo>
                  <a:pt x="655381" y="74629"/>
                  <a:pt x="574918" y="205271"/>
                  <a:pt x="627797" y="81887"/>
                </a:cubicBezTo>
                <a:cubicBezTo>
                  <a:pt x="634258" y="66810"/>
                  <a:pt x="645994" y="54591"/>
                  <a:pt x="655093" y="40943"/>
                </a:cubicBezTo>
                <a:cubicBezTo>
                  <a:pt x="659642" y="68239"/>
                  <a:pt x="651453" y="101222"/>
                  <a:pt x="668740" y="122830"/>
                </a:cubicBezTo>
                <a:cubicBezTo>
                  <a:pt x="677727" y="134064"/>
                  <a:pt x="699511" y="119355"/>
                  <a:pt x="709684" y="109182"/>
                </a:cubicBezTo>
                <a:cubicBezTo>
                  <a:pt x="719856" y="99010"/>
                  <a:pt x="719842" y="82195"/>
                  <a:pt x="723331" y="68239"/>
                </a:cubicBezTo>
                <a:cubicBezTo>
                  <a:pt x="728957" y="45735"/>
                  <a:pt x="732430" y="22746"/>
                  <a:pt x="736979" y="0"/>
                </a:cubicBezTo>
                <a:cubicBezTo>
                  <a:pt x="741528" y="13648"/>
                  <a:pt x="748054" y="26789"/>
                  <a:pt x="750627" y="40943"/>
                </a:cubicBezTo>
                <a:cubicBezTo>
                  <a:pt x="764436" y="116890"/>
                  <a:pt x="744768" y="202786"/>
                  <a:pt x="791570" y="109182"/>
                </a:cubicBezTo>
                <a:cubicBezTo>
                  <a:pt x="798004" y="96315"/>
                  <a:pt x="800669" y="81887"/>
                  <a:pt x="805218" y="68239"/>
                </a:cubicBezTo>
                <a:cubicBezTo>
                  <a:pt x="810393" y="83764"/>
                  <a:pt x="833514" y="159557"/>
                  <a:pt x="846161" y="163773"/>
                </a:cubicBezTo>
                <a:cubicBezTo>
                  <a:pt x="859809" y="168322"/>
                  <a:pt x="855857" y="136662"/>
                  <a:pt x="859809" y="122830"/>
                </a:cubicBezTo>
                <a:cubicBezTo>
                  <a:pt x="864962" y="104795"/>
                  <a:pt x="868908" y="86436"/>
                  <a:pt x="873457" y="68239"/>
                </a:cubicBezTo>
                <a:cubicBezTo>
                  <a:pt x="882555" y="81887"/>
                  <a:pt x="893417" y="94511"/>
                  <a:pt x="900752" y="109182"/>
                </a:cubicBezTo>
                <a:cubicBezTo>
                  <a:pt x="925951" y="159580"/>
                  <a:pt x="906649" y="196629"/>
                  <a:pt x="928048" y="68239"/>
                </a:cubicBezTo>
                <a:cubicBezTo>
                  <a:pt x="959892" y="163774"/>
                  <a:pt x="928047" y="141028"/>
                  <a:pt x="996287" y="163773"/>
                </a:cubicBezTo>
                <a:cubicBezTo>
                  <a:pt x="1000836" y="150125"/>
                  <a:pt x="1005982" y="136662"/>
                  <a:pt x="1009934" y="122830"/>
                </a:cubicBezTo>
                <a:cubicBezTo>
                  <a:pt x="1015087" y="104795"/>
                  <a:pt x="1013177" y="52632"/>
                  <a:pt x="1023582" y="68239"/>
                </a:cubicBezTo>
                <a:cubicBezTo>
                  <a:pt x="1041426" y="95004"/>
                  <a:pt x="1032681" y="131928"/>
                  <a:pt x="1037230" y="163773"/>
                </a:cubicBezTo>
                <a:cubicBezTo>
                  <a:pt x="1041779" y="150125"/>
                  <a:pt x="1046926" y="136662"/>
                  <a:pt x="1050878" y="122830"/>
                </a:cubicBezTo>
                <a:cubicBezTo>
                  <a:pt x="1056031" y="104795"/>
                  <a:pt x="1045768" y="68239"/>
                  <a:pt x="1064525" y="68239"/>
                </a:cubicBezTo>
                <a:cubicBezTo>
                  <a:pt x="1083282" y="68239"/>
                  <a:pt x="1073624" y="104633"/>
                  <a:pt x="1078173" y="122830"/>
                </a:cubicBezTo>
                <a:cubicBezTo>
                  <a:pt x="1091821" y="118281"/>
                  <a:pt x="1106249" y="102748"/>
                  <a:pt x="1119116" y="109182"/>
                </a:cubicBezTo>
                <a:cubicBezTo>
                  <a:pt x="1131983" y="115616"/>
                  <a:pt x="1122591" y="160298"/>
                  <a:pt x="1132764" y="150126"/>
                </a:cubicBezTo>
                <a:cubicBezTo>
                  <a:pt x="1153109" y="129781"/>
                  <a:pt x="1160060" y="68239"/>
                  <a:pt x="1160060" y="68239"/>
                </a:cubicBezTo>
                <a:cubicBezTo>
                  <a:pt x="1175147" y="113498"/>
                  <a:pt x="1173708" y="94796"/>
                  <a:pt x="1173708" y="1228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orma livre 24"/>
          <p:cNvSpPr/>
          <p:nvPr/>
        </p:nvSpPr>
        <p:spPr>
          <a:xfrm>
            <a:off x="7047342" y="2922789"/>
            <a:ext cx="1173744" cy="133066"/>
          </a:xfrm>
          <a:custGeom>
            <a:avLst/>
            <a:gdLst>
              <a:gd name="connsiteX0" fmla="*/ 0 w 1173744"/>
              <a:gd name="connsiteY0" fmla="*/ 27296 h 177421"/>
              <a:gd name="connsiteX1" fmla="*/ 40943 w 1173744"/>
              <a:gd name="connsiteY1" fmla="*/ 95535 h 177421"/>
              <a:gd name="connsiteX2" fmla="*/ 54591 w 1173744"/>
              <a:gd name="connsiteY2" fmla="*/ 150126 h 177421"/>
              <a:gd name="connsiteX3" fmla="*/ 81887 w 1173744"/>
              <a:gd name="connsiteY3" fmla="*/ 95535 h 177421"/>
              <a:gd name="connsiteX4" fmla="*/ 109182 w 1173744"/>
              <a:gd name="connsiteY4" fmla="*/ 54591 h 177421"/>
              <a:gd name="connsiteX5" fmla="*/ 122830 w 1173744"/>
              <a:gd name="connsiteY5" fmla="*/ 136478 h 177421"/>
              <a:gd name="connsiteX6" fmla="*/ 163773 w 1173744"/>
              <a:gd name="connsiteY6" fmla="*/ 122830 h 177421"/>
              <a:gd name="connsiteX7" fmla="*/ 191069 w 1173744"/>
              <a:gd name="connsiteY7" fmla="*/ 81887 h 177421"/>
              <a:gd name="connsiteX8" fmla="*/ 232012 w 1173744"/>
              <a:gd name="connsiteY8" fmla="*/ 54591 h 177421"/>
              <a:gd name="connsiteX9" fmla="*/ 259308 w 1173744"/>
              <a:gd name="connsiteY9" fmla="*/ 54591 h 177421"/>
              <a:gd name="connsiteX10" fmla="*/ 300251 w 1173744"/>
              <a:gd name="connsiteY10" fmla="*/ 81887 h 177421"/>
              <a:gd name="connsiteX11" fmla="*/ 313899 w 1173744"/>
              <a:gd name="connsiteY11" fmla="*/ 122830 h 177421"/>
              <a:gd name="connsiteX12" fmla="*/ 368490 w 1173744"/>
              <a:gd name="connsiteY12" fmla="*/ 54591 h 177421"/>
              <a:gd name="connsiteX13" fmla="*/ 382137 w 1173744"/>
              <a:gd name="connsiteY13" fmla="*/ 95535 h 177421"/>
              <a:gd name="connsiteX14" fmla="*/ 395785 w 1173744"/>
              <a:gd name="connsiteY14" fmla="*/ 150126 h 177421"/>
              <a:gd name="connsiteX15" fmla="*/ 436728 w 1173744"/>
              <a:gd name="connsiteY15" fmla="*/ 95535 h 177421"/>
              <a:gd name="connsiteX16" fmla="*/ 477672 w 1173744"/>
              <a:gd name="connsiteY16" fmla="*/ 122830 h 177421"/>
              <a:gd name="connsiteX17" fmla="*/ 491319 w 1173744"/>
              <a:gd name="connsiteY17" fmla="*/ 177421 h 177421"/>
              <a:gd name="connsiteX18" fmla="*/ 532263 w 1173744"/>
              <a:gd name="connsiteY18" fmla="*/ 136478 h 177421"/>
              <a:gd name="connsiteX19" fmla="*/ 545910 w 1173744"/>
              <a:gd name="connsiteY19" fmla="*/ 54591 h 177421"/>
              <a:gd name="connsiteX20" fmla="*/ 573206 w 1173744"/>
              <a:gd name="connsiteY20" fmla="*/ 136478 h 177421"/>
              <a:gd name="connsiteX21" fmla="*/ 586854 w 1173744"/>
              <a:gd name="connsiteY21" fmla="*/ 177421 h 177421"/>
              <a:gd name="connsiteX22" fmla="*/ 627797 w 1173744"/>
              <a:gd name="connsiteY22" fmla="*/ 81887 h 177421"/>
              <a:gd name="connsiteX23" fmla="*/ 655093 w 1173744"/>
              <a:gd name="connsiteY23" fmla="*/ 40943 h 177421"/>
              <a:gd name="connsiteX24" fmla="*/ 668740 w 1173744"/>
              <a:gd name="connsiteY24" fmla="*/ 122830 h 177421"/>
              <a:gd name="connsiteX25" fmla="*/ 709684 w 1173744"/>
              <a:gd name="connsiteY25" fmla="*/ 109182 h 177421"/>
              <a:gd name="connsiteX26" fmla="*/ 723331 w 1173744"/>
              <a:gd name="connsiteY26" fmla="*/ 68239 h 177421"/>
              <a:gd name="connsiteX27" fmla="*/ 736979 w 1173744"/>
              <a:gd name="connsiteY27" fmla="*/ 0 h 177421"/>
              <a:gd name="connsiteX28" fmla="*/ 750627 w 1173744"/>
              <a:gd name="connsiteY28" fmla="*/ 40943 h 177421"/>
              <a:gd name="connsiteX29" fmla="*/ 791570 w 1173744"/>
              <a:gd name="connsiteY29" fmla="*/ 109182 h 177421"/>
              <a:gd name="connsiteX30" fmla="*/ 805218 w 1173744"/>
              <a:gd name="connsiteY30" fmla="*/ 68239 h 177421"/>
              <a:gd name="connsiteX31" fmla="*/ 846161 w 1173744"/>
              <a:gd name="connsiteY31" fmla="*/ 163773 h 177421"/>
              <a:gd name="connsiteX32" fmla="*/ 859809 w 1173744"/>
              <a:gd name="connsiteY32" fmla="*/ 122830 h 177421"/>
              <a:gd name="connsiteX33" fmla="*/ 873457 w 1173744"/>
              <a:gd name="connsiteY33" fmla="*/ 68239 h 177421"/>
              <a:gd name="connsiteX34" fmla="*/ 900752 w 1173744"/>
              <a:gd name="connsiteY34" fmla="*/ 109182 h 177421"/>
              <a:gd name="connsiteX35" fmla="*/ 928048 w 1173744"/>
              <a:gd name="connsiteY35" fmla="*/ 68239 h 177421"/>
              <a:gd name="connsiteX36" fmla="*/ 996287 w 1173744"/>
              <a:gd name="connsiteY36" fmla="*/ 163773 h 177421"/>
              <a:gd name="connsiteX37" fmla="*/ 1009934 w 1173744"/>
              <a:gd name="connsiteY37" fmla="*/ 122830 h 177421"/>
              <a:gd name="connsiteX38" fmla="*/ 1023582 w 1173744"/>
              <a:gd name="connsiteY38" fmla="*/ 68239 h 177421"/>
              <a:gd name="connsiteX39" fmla="*/ 1037230 w 1173744"/>
              <a:gd name="connsiteY39" fmla="*/ 163773 h 177421"/>
              <a:gd name="connsiteX40" fmla="*/ 1050878 w 1173744"/>
              <a:gd name="connsiteY40" fmla="*/ 122830 h 177421"/>
              <a:gd name="connsiteX41" fmla="*/ 1064525 w 1173744"/>
              <a:gd name="connsiteY41" fmla="*/ 68239 h 177421"/>
              <a:gd name="connsiteX42" fmla="*/ 1078173 w 1173744"/>
              <a:gd name="connsiteY42" fmla="*/ 122830 h 177421"/>
              <a:gd name="connsiteX43" fmla="*/ 1119116 w 1173744"/>
              <a:gd name="connsiteY43" fmla="*/ 109182 h 177421"/>
              <a:gd name="connsiteX44" fmla="*/ 1132764 w 1173744"/>
              <a:gd name="connsiteY44" fmla="*/ 150126 h 177421"/>
              <a:gd name="connsiteX45" fmla="*/ 1160060 w 1173744"/>
              <a:gd name="connsiteY45" fmla="*/ 68239 h 177421"/>
              <a:gd name="connsiteX46" fmla="*/ 1173708 w 1173744"/>
              <a:gd name="connsiteY46" fmla="*/ 122830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73744" h="177421">
                <a:moveTo>
                  <a:pt x="0" y="27296"/>
                </a:moveTo>
                <a:cubicBezTo>
                  <a:pt x="13648" y="50042"/>
                  <a:pt x="30170" y="71295"/>
                  <a:pt x="40943" y="95535"/>
                </a:cubicBezTo>
                <a:cubicBezTo>
                  <a:pt x="48561" y="112675"/>
                  <a:pt x="35834" y="150126"/>
                  <a:pt x="54591" y="150126"/>
                </a:cubicBezTo>
                <a:cubicBezTo>
                  <a:pt x="74936" y="150126"/>
                  <a:pt x="71793" y="113199"/>
                  <a:pt x="81887" y="95535"/>
                </a:cubicBezTo>
                <a:cubicBezTo>
                  <a:pt x="90025" y="81293"/>
                  <a:pt x="100084" y="68239"/>
                  <a:pt x="109182" y="54591"/>
                </a:cubicBezTo>
                <a:cubicBezTo>
                  <a:pt x="113731" y="81887"/>
                  <a:pt x="105543" y="114870"/>
                  <a:pt x="122830" y="136478"/>
                </a:cubicBezTo>
                <a:cubicBezTo>
                  <a:pt x="131817" y="147712"/>
                  <a:pt x="152539" y="131817"/>
                  <a:pt x="163773" y="122830"/>
                </a:cubicBezTo>
                <a:cubicBezTo>
                  <a:pt x="176581" y="112583"/>
                  <a:pt x="179471" y="93485"/>
                  <a:pt x="191069" y="81887"/>
                </a:cubicBezTo>
                <a:cubicBezTo>
                  <a:pt x="202667" y="70289"/>
                  <a:pt x="218364" y="63690"/>
                  <a:pt x="232012" y="54591"/>
                </a:cubicBezTo>
                <a:cubicBezTo>
                  <a:pt x="265607" y="155376"/>
                  <a:pt x="225713" y="62990"/>
                  <a:pt x="259308" y="54591"/>
                </a:cubicBezTo>
                <a:cubicBezTo>
                  <a:pt x="275221" y="50613"/>
                  <a:pt x="286603" y="72788"/>
                  <a:pt x="300251" y="81887"/>
                </a:cubicBezTo>
                <a:cubicBezTo>
                  <a:pt x="304800" y="95535"/>
                  <a:pt x="299943" y="119341"/>
                  <a:pt x="313899" y="122830"/>
                </a:cubicBezTo>
                <a:cubicBezTo>
                  <a:pt x="351888" y="132327"/>
                  <a:pt x="362745" y="71827"/>
                  <a:pt x="368490" y="54591"/>
                </a:cubicBezTo>
                <a:cubicBezTo>
                  <a:pt x="373039" y="68239"/>
                  <a:pt x="378185" y="81702"/>
                  <a:pt x="382137" y="95535"/>
                </a:cubicBezTo>
                <a:cubicBezTo>
                  <a:pt x="387290" y="113570"/>
                  <a:pt x="377028" y="150126"/>
                  <a:pt x="395785" y="150126"/>
                </a:cubicBezTo>
                <a:cubicBezTo>
                  <a:pt x="418531" y="150126"/>
                  <a:pt x="423080" y="113732"/>
                  <a:pt x="436728" y="95535"/>
                </a:cubicBezTo>
                <a:cubicBezTo>
                  <a:pt x="478623" y="-30150"/>
                  <a:pt x="456630" y="-3426"/>
                  <a:pt x="477672" y="122830"/>
                </a:cubicBezTo>
                <a:cubicBezTo>
                  <a:pt x="480756" y="141332"/>
                  <a:pt x="486770" y="159224"/>
                  <a:pt x="491319" y="177421"/>
                </a:cubicBezTo>
                <a:cubicBezTo>
                  <a:pt x="504967" y="163773"/>
                  <a:pt x="524424" y="154115"/>
                  <a:pt x="532263" y="136478"/>
                </a:cubicBezTo>
                <a:cubicBezTo>
                  <a:pt x="543502" y="111191"/>
                  <a:pt x="518238" y="54591"/>
                  <a:pt x="545910" y="54591"/>
                </a:cubicBezTo>
                <a:cubicBezTo>
                  <a:pt x="574682" y="54591"/>
                  <a:pt x="564107" y="109182"/>
                  <a:pt x="573206" y="136478"/>
                </a:cubicBezTo>
                <a:lnTo>
                  <a:pt x="586854" y="177421"/>
                </a:lnTo>
                <a:cubicBezTo>
                  <a:pt x="655381" y="74629"/>
                  <a:pt x="574918" y="205271"/>
                  <a:pt x="627797" y="81887"/>
                </a:cubicBezTo>
                <a:cubicBezTo>
                  <a:pt x="634258" y="66810"/>
                  <a:pt x="645994" y="54591"/>
                  <a:pt x="655093" y="40943"/>
                </a:cubicBezTo>
                <a:cubicBezTo>
                  <a:pt x="659642" y="68239"/>
                  <a:pt x="651453" y="101222"/>
                  <a:pt x="668740" y="122830"/>
                </a:cubicBezTo>
                <a:cubicBezTo>
                  <a:pt x="677727" y="134064"/>
                  <a:pt x="699511" y="119355"/>
                  <a:pt x="709684" y="109182"/>
                </a:cubicBezTo>
                <a:cubicBezTo>
                  <a:pt x="719856" y="99010"/>
                  <a:pt x="719842" y="82195"/>
                  <a:pt x="723331" y="68239"/>
                </a:cubicBezTo>
                <a:cubicBezTo>
                  <a:pt x="728957" y="45735"/>
                  <a:pt x="732430" y="22746"/>
                  <a:pt x="736979" y="0"/>
                </a:cubicBezTo>
                <a:cubicBezTo>
                  <a:pt x="741528" y="13648"/>
                  <a:pt x="748054" y="26789"/>
                  <a:pt x="750627" y="40943"/>
                </a:cubicBezTo>
                <a:cubicBezTo>
                  <a:pt x="764436" y="116890"/>
                  <a:pt x="744768" y="202786"/>
                  <a:pt x="791570" y="109182"/>
                </a:cubicBezTo>
                <a:cubicBezTo>
                  <a:pt x="798004" y="96315"/>
                  <a:pt x="800669" y="81887"/>
                  <a:pt x="805218" y="68239"/>
                </a:cubicBezTo>
                <a:cubicBezTo>
                  <a:pt x="810393" y="83764"/>
                  <a:pt x="833514" y="159557"/>
                  <a:pt x="846161" y="163773"/>
                </a:cubicBezTo>
                <a:cubicBezTo>
                  <a:pt x="859809" y="168322"/>
                  <a:pt x="855857" y="136662"/>
                  <a:pt x="859809" y="122830"/>
                </a:cubicBezTo>
                <a:cubicBezTo>
                  <a:pt x="864962" y="104795"/>
                  <a:pt x="868908" y="86436"/>
                  <a:pt x="873457" y="68239"/>
                </a:cubicBezTo>
                <a:cubicBezTo>
                  <a:pt x="882555" y="81887"/>
                  <a:pt x="893417" y="94511"/>
                  <a:pt x="900752" y="109182"/>
                </a:cubicBezTo>
                <a:cubicBezTo>
                  <a:pt x="925951" y="159580"/>
                  <a:pt x="906649" y="196629"/>
                  <a:pt x="928048" y="68239"/>
                </a:cubicBezTo>
                <a:cubicBezTo>
                  <a:pt x="959892" y="163774"/>
                  <a:pt x="928047" y="141028"/>
                  <a:pt x="996287" y="163773"/>
                </a:cubicBezTo>
                <a:cubicBezTo>
                  <a:pt x="1000836" y="150125"/>
                  <a:pt x="1005982" y="136662"/>
                  <a:pt x="1009934" y="122830"/>
                </a:cubicBezTo>
                <a:cubicBezTo>
                  <a:pt x="1015087" y="104795"/>
                  <a:pt x="1013177" y="52632"/>
                  <a:pt x="1023582" y="68239"/>
                </a:cubicBezTo>
                <a:cubicBezTo>
                  <a:pt x="1041426" y="95004"/>
                  <a:pt x="1032681" y="131928"/>
                  <a:pt x="1037230" y="163773"/>
                </a:cubicBezTo>
                <a:cubicBezTo>
                  <a:pt x="1041779" y="150125"/>
                  <a:pt x="1046926" y="136662"/>
                  <a:pt x="1050878" y="122830"/>
                </a:cubicBezTo>
                <a:cubicBezTo>
                  <a:pt x="1056031" y="104795"/>
                  <a:pt x="1045768" y="68239"/>
                  <a:pt x="1064525" y="68239"/>
                </a:cubicBezTo>
                <a:cubicBezTo>
                  <a:pt x="1083282" y="68239"/>
                  <a:pt x="1073624" y="104633"/>
                  <a:pt x="1078173" y="122830"/>
                </a:cubicBezTo>
                <a:cubicBezTo>
                  <a:pt x="1091821" y="118281"/>
                  <a:pt x="1106249" y="102748"/>
                  <a:pt x="1119116" y="109182"/>
                </a:cubicBezTo>
                <a:cubicBezTo>
                  <a:pt x="1131983" y="115616"/>
                  <a:pt x="1122591" y="160298"/>
                  <a:pt x="1132764" y="150126"/>
                </a:cubicBezTo>
                <a:cubicBezTo>
                  <a:pt x="1153109" y="129781"/>
                  <a:pt x="1160060" y="68239"/>
                  <a:pt x="1160060" y="68239"/>
                </a:cubicBezTo>
                <a:cubicBezTo>
                  <a:pt x="1175147" y="113498"/>
                  <a:pt x="1173708" y="94796"/>
                  <a:pt x="1173708" y="1228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orma livre 25"/>
          <p:cNvSpPr/>
          <p:nvPr/>
        </p:nvSpPr>
        <p:spPr>
          <a:xfrm>
            <a:off x="7047342" y="3747355"/>
            <a:ext cx="1173744" cy="133066"/>
          </a:xfrm>
          <a:custGeom>
            <a:avLst/>
            <a:gdLst>
              <a:gd name="connsiteX0" fmla="*/ 0 w 1173744"/>
              <a:gd name="connsiteY0" fmla="*/ 27296 h 177421"/>
              <a:gd name="connsiteX1" fmla="*/ 40943 w 1173744"/>
              <a:gd name="connsiteY1" fmla="*/ 95535 h 177421"/>
              <a:gd name="connsiteX2" fmla="*/ 54591 w 1173744"/>
              <a:gd name="connsiteY2" fmla="*/ 150126 h 177421"/>
              <a:gd name="connsiteX3" fmla="*/ 81887 w 1173744"/>
              <a:gd name="connsiteY3" fmla="*/ 95535 h 177421"/>
              <a:gd name="connsiteX4" fmla="*/ 109182 w 1173744"/>
              <a:gd name="connsiteY4" fmla="*/ 54591 h 177421"/>
              <a:gd name="connsiteX5" fmla="*/ 122830 w 1173744"/>
              <a:gd name="connsiteY5" fmla="*/ 136478 h 177421"/>
              <a:gd name="connsiteX6" fmla="*/ 163773 w 1173744"/>
              <a:gd name="connsiteY6" fmla="*/ 122830 h 177421"/>
              <a:gd name="connsiteX7" fmla="*/ 191069 w 1173744"/>
              <a:gd name="connsiteY7" fmla="*/ 81887 h 177421"/>
              <a:gd name="connsiteX8" fmla="*/ 232012 w 1173744"/>
              <a:gd name="connsiteY8" fmla="*/ 54591 h 177421"/>
              <a:gd name="connsiteX9" fmla="*/ 259308 w 1173744"/>
              <a:gd name="connsiteY9" fmla="*/ 54591 h 177421"/>
              <a:gd name="connsiteX10" fmla="*/ 300251 w 1173744"/>
              <a:gd name="connsiteY10" fmla="*/ 81887 h 177421"/>
              <a:gd name="connsiteX11" fmla="*/ 313899 w 1173744"/>
              <a:gd name="connsiteY11" fmla="*/ 122830 h 177421"/>
              <a:gd name="connsiteX12" fmla="*/ 368490 w 1173744"/>
              <a:gd name="connsiteY12" fmla="*/ 54591 h 177421"/>
              <a:gd name="connsiteX13" fmla="*/ 382137 w 1173744"/>
              <a:gd name="connsiteY13" fmla="*/ 95535 h 177421"/>
              <a:gd name="connsiteX14" fmla="*/ 395785 w 1173744"/>
              <a:gd name="connsiteY14" fmla="*/ 150126 h 177421"/>
              <a:gd name="connsiteX15" fmla="*/ 436728 w 1173744"/>
              <a:gd name="connsiteY15" fmla="*/ 95535 h 177421"/>
              <a:gd name="connsiteX16" fmla="*/ 477672 w 1173744"/>
              <a:gd name="connsiteY16" fmla="*/ 122830 h 177421"/>
              <a:gd name="connsiteX17" fmla="*/ 491319 w 1173744"/>
              <a:gd name="connsiteY17" fmla="*/ 177421 h 177421"/>
              <a:gd name="connsiteX18" fmla="*/ 532263 w 1173744"/>
              <a:gd name="connsiteY18" fmla="*/ 136478 h 177421"/>
              <a:gd name="connsiteX19" fmla="*/ 545910 w 1173744"/>
              <a:gd name="connsiteY19" fmla="*/ 54591 h 177421"/>
              <a:gd name="connsiteX20" fmla="*/ 573206 w 1173744"/>
              <a:gd name="connsiteY20" fmla="*/ 136478 h 177421"/>
              <a:gd name="connsiteX21" fmla="*/ 586854 w 1173744"/>
              <a:gd name="connsiteY21" fmla="*/ 177421 h 177421"/>
              <a:gd name="connsiteX22" fmla="*/ 627797 w 1173744"/>
              <a:gd name="connsiteY22" fmla="*/ 81887 h 177421"/>
              <a:gd name="connsiteX23" fmla="*/ 655093 w 1173744"/>
              <a:gd name="connsiteY23" fmla="*/ 40943 h 177421"/>
              <a:gd name="connsiteX24" fmla="*/ 668740 w 1173744"/>
              <a:gd name="connsiteY24" fmla="*/ 122830 h 177421"/>
              <a:gd name="connsiteX25" fmla="*/ 709684 w 1173744"/>
              <a:gd name="connsiteY25" fmla="*/ 109182 h 177421"/>
              <a:gd name="connsiteX26" fmla="*/ 723331 w 1173744"/>
              <a:gd name="connsiteY26" fmla="*/ 68239 h 177421"/>
              <a:gd name="connsiteX27" fmla="*/ 736979 w 1173744"/>
              <a:gd name="connsiteY27" fmla="*/ 0 h 177421"/>
              <a:gd name="connsiteX28" fmla="*/ 750627 w 1173744"/>
              <a:gd name="connsiteY28" fmla="*/ 40943 h 177421"/>
              <a:gd name="connsiteX29" fmla="*/ 791570 w 1173744"/>
              <a:gd name="connsiteY29" fmla="*/ 109182 h 177421"/>
              <a:gd name="connsiteX30" fmla="*/ 805218 w 1173744"/>
              <a:gd name="connsiteY30" fmla="*/ 68239 h 177421"/>
              <a:gd name="connsiteX31" fmla="*/ 846161 w 1173744"/>
              <a:gd name="connsiteY31" fmla="*/ 163773 h 177421"/>
              <a:gd name="connsiteX32" fmla="*/ 859809 w 1173744"/>
              <a:gd name="connsiteY32" fmla="*/ 122830 h 177421"/>
              <a:gd name="connsiteX33" fmla="*/ 873457 w 1173744"/>
              <a:gd name="connsiteY33" fmla="*/ 68239 h 177421"/>
              <a:gd name="connsiteX34" fmla="*/ 900752 w 1173744"/>
              <a:gd name="connsiteY34" fmla="*/ 109182 h 177421"/>
              <a:gd name="connsiteX35" fmla="*/ 928048 w 1173744"/>
              <a:gd name="connsiteY35" fmla="*/ 68239 h 177421"/>
              <a:gd name="connsiteX36" fmla="*/ 996287 w 1173744"/>
              <a:gd name="connsiteY36" fmla="*/ 163773 h 177421"/>
              <a:gd name="connsiteX37" fmla="*/ 1009934 w 1173744"/>
              <a:gd name="connsiteY37" fmla="*/ 122830 h 177421"/>
              <a:gd name="connsiteX38" fmla="*/ 1023582 w 1173744"/>
              <a:gd name="connsiteY38" fmla="*/ 68239 h 177421"/>
              <a:gd name="connsiteX39" fmla="*/ 1037230 w 1173744"/>
              <a:gd name="connsiteY39" fmla="*/ 163773 h 177421"/>
              <a:gd name="connsiteX40" fmla="*/ 1050878 w 1173744"/>
              <a:gd name="connsiteY40" fmla="*/ 122830 h 177421"/>
              <a:gd name="connsiteX41" fmla="*/ 1064525 w 1173744"/>
              <a:gd name="connsiteY41" fmla="*/ 68239 h 177421"/>
              <a:gd name="connsiteX42" fmla="*/ 1078173 w 1173744"/>
              <a:gd name="connsiteY42" fmla="*/ 122830 h 177421"/>
              <a:gd name="connsiteX43" fmla="*/ 1119116 w 1173744"/>
              <a:gd name="connsiteY43" fmla="*/ 109182 h 177421"/>
              <a:gd name="connsiteX44" fmla="*/ 1132764 w 1173744"/>
              <a:gd name="connsiteY44" fmla="*/ 150126 h 177421"/>
              <a:gd name="connsiteX45" fmla="*/ 1160060 w 1173744"/>
              <a:gd name="connsiteY45" fmla="*/ 68239 h 177421"/>
              <a:gd name="connsiteX46" fmla="*/ 1173708 w 1173744"/>
              <a:gd name="connsiteY46" fmla="*/ 122830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73744" h="177421">
                <a:moveTo>
                  <a:pt x="0" y="27296"/>
                </a:moveTo>
                <a:cubicBezTo>
                  <a:pt x="13648" y="50042"/>
                  <a:pt x="30170" y="71295"/>
                  <a:pt x="40943" y="95535"/>
                </a:cubicBezTo>
                <a:cubicBezTo>
                  <a:pt x="48561" y="112675"/>
                  <a:pt x="35834" y="150126"/>
                  <a:pt x="54591" y="150126"/>
                </a:cubicBezTo>
                <a:cubicBezTo>
                  <a:pt x="74936" y="150126"/>
                  <a:pt x="71793" y="113199"/>
                  <a:pt x="81887" y="95535"/>
                </a:cubicBezTo>
                <a:cubicBezTo>
                  <a:pt x="90025" y="81293"/>
                  <a:pt x="100084" y="68239"/>
                  <a:pt x="109182" y="54591"/>
                </a:cubicBezTo>
                <a:cubicBezTo>
                  <a:pt x="113731" y="81887"/>
                  <a:pt x="105543" y="114870"/>
                  <a:pt x="122830" y="136478"/>
                </a:cubicBezTo>
                <a:cubicBezTo>
                  <a:pt x="131817" y="147712"/>
                  <a:pt x="152539" y="131817"/>
                  <a:pt x="163773" y="122830"/>
                </a:cubicBezTo>
                <a:cubicBezTo>
                  <a:pt x="176581" y="112583"/>
                  <a:pt x="179471" y="93485"/>
                  <a:pt x="191069" y="81887"/>
                </a:cubicBezTo>
                <a:cubicBezTo>
                  <a:pt x="202667" y="70289"/>
                  <a:pt x="218364" y="63690"/>
                  <a:pt x="232012" y="54591"/>
                </a:cubicBezTo>
                <a:cubicBezTo>
                  <a:pt x="265607" y="155376"/>
                  <a:pt x="225713" y="62990"/>
                  <a:pt x="259308" y="54591"/>
                </a:cubicBezTo>
                <a:cubicBezTo>
                  <a:pt x="275221" y="50613"/>
                  <a:pt x="286603" y="72788"/>
                  <a:pt x="300251" y="81887"/>
                </a:cubicBezTo>
                <a:cubicBezTo>
                  <a:pt x="304800" y="95535"/>
                  <a:pt x="299943" y="119341"/>
                  <a:pt x="313899" y="122830"/>
                </a:cubicBezTo>
                <a:cubicBezTo>
                  <a:pt x="351888" y="132327"/>
                  <a:pt x="362745" y="71827"/>
                  <a:pt x="368490" y="54591"/>
                </a:cubicBezTo>
                <a:cubicBezTo>
                  <a:pt x="373039" y="68239"/>
                  <a:pt x="378185" y="81702"/>
                  <a:pt x="382137" y="95535"/>
                </a:cubicBezTo>
                <a:cubicBezTo>
                  <a:pt x="387290" y="113570"/>
                  <a:pt x="377028" y="150126"/>
                  <a:pt x="395785" y="150126"/>
                </a:cubicBezTo>
                <a:cubicBezTo>
                  <a:pt x="418531" y="150126"/>
                  <a:pt x="423080" y="113732"/>
                  <a:pt x="436728" y="95535"/>
                </a:cubicBezTo>
                <a:cubicBezTo>
                  <a:pt x="478623" y="-30150"/>
                  <a:pt x="456630" y="-3426"/>
                  <a:pt x="477672" y="122830"/>
                </a:cubicBezTo>
                <a:cubicBezTo>
                  <a:pt x="480756" y="141332"/>
                  <a:pt x="486770" y="159224"/>
                  <a:pt x="491319" y="177421"/>
                </a:cubicBezTo>
                <a:cubicBezTo>
                  <a:pt x="504967" y="163773"/>
                  <a:pt x="524424" y="154115"/>
                  <a:pt x="532263" y="136478"/>
                </a:cubicBezTo>
                <a:cubicBezTo>
                  <a:pt x="543502" y="111191"/>
                  <a:pt x="518238" y="54591"/>
                  <a:pt x="545910" y="54591"/>
                </a:cubicBezTo>
                <a:cubicBezTo>
                  <a:pt x="574682" y="54591"/>
                  <a:pt x="564107" y="109182"/>
                  <a:pt x="573206" y="136478"/>
                </a:cubicBezTo>
                <a:lnTo>
                  <a:pt x="586854" y="177421"/>
                </a:lnTo>
                <a:cubicBezTo>
                  <a:pt x="655381" y="74629"/>
                  <a:pt x="574918" y="205271"/>
                  <a:pt x="627797" y="81887"/>
                </a:cubicBezTo>
                <a:cubicBezTo>
                  <a:pt x="634258" y="66810"/>
                  <a:pt x="645994" y="54591"/>
                  <a:pt x="655093" y="40943"/>
                </a:cubicBezTo>
                <a:cubicBezTo>
                  <a:pt x="659642" y="68239"/>
                  <a:pt x="651453" y="101222"/>
                  <a:pt x="668740" y="122830"/>
                </a:cubicBezTo>
                <a:cubicBezTo>
                  <a:pt x="677727" y="134064"/>
                  <a:pt x="699511" y="119355"/>
                  <a:pt x="709684" y="109182"/>
                </a:cubicBezTo>
                <a:cubicBezTo>
                  <a:pt x="719856" y="99010"/>
                  <a:pt x="719842" y="82195"/>
                  <a:pt x="723331" y="68239"/>
                </a:cubicBezTo>
                <a:cubicBezTo>
                  <a:pt x="728957" y="45735"/>
                  <a:pt x="732430" y="22746"/>
                  <a:pt x="736979" y="0"/>
                </a:cubicBezTo>
                <a:cubicBezTo>
                  <a:pt x="741528" y="13648"/>
                  <a:pt x="748054" y="26789"/>
                  <a:pt x="750627" y="40943"/>
                </a:cubicBezTo>
                <a:cubicBezTo>
                  <a:pt x="764436" y="116890"/>
                  <a:pt x="744768" y="202786"/>
                  <a:pt x="791570" y="109182"/>
                </a:cubicBezTo>
                <a:cubicBezTo>
                  <a:pt x="798004" y="96315"/>
                  <a:pt x="800669" y="81887"/>
                  <a:pt x="805218" y="68239"/>
                </a:cubicBezTo>
                <a:cubicBezTo>
                  <a:pt x="810393" y="83764"/>
                  <a:pt x="833514" y="159557"/>
                  <a:pt x="846161" y="163773"/>
                </a:cubicBezTo>
                <a:cubicBezTo>
                  <a:pt x="859809" y="168322"/>
                  <a:pt x="855857" y="136662"/>
                  <a:pt x="859809" y="122830"/>
                </a:cubicBezTo>
                <a:cubicBezTo>
                  <a:pt x="864962" y="104795"/>
                  <a:pt x="868908" y="86436"/>
                  <a:pt x="873457" y="68239"/>
                </a:cubicBezTo>
                <a:cubicBezTo>
                  <a:pt x="882555" y="81887"/>
                  <a:pt x="893417" y="94511"/>
                  <a:pt x="900752" y="109182"/>
                </a:cubicBezTo>
                <a:cubicBezTo>
                  <a:pt x="925951" y="159580"/>
                  <a:pt x="906649" y="196629"/>
                  <a:pt x="928048" y="68239"/>
                </a:cubicBezTo>
                <a:cubicBezTo>
                  <a:pt x="959892" y="163774"/>
                  <a:pt x="928047" y="141028"/>
                  <a:pt x="996287" y="163773"/>
                </a:cubicBezTo>
                <a:cubicBezTo>
                  <a:pt x="1000836" y="150125"/>
                  <a:pt x="1005982" y="136662"/>
                  <a:pt x="1009934" y="122830"/>
                </a:cubicBezTo>
                <a:cubicBezTo>
                  <a:pt x="1015087" y="104795"/>
                  <a:pt x="1013177" y="52632"/>
                  <a:pt x="1023582" y="68239"/>
                </a:cubicBezTo>
                <a:cubicBezTo>
                  <a:pt x="1041426" y="95004"/>
                  <a:pt x="1032681" y="131928"/>
                  <a:pt x="1037230" y="163773"/>
                </a:cubicBezTo>
                <a:cubicBezTo>
                  <a:pt x="1041779" y="150125"/>
                  <a:pt x="1046926" y="136662"/>
                  <a:pt x="1050878" y="122830"/>
                </a:cubicBezTo>
                <a:cubicBezTo>
                  <a:pt x="1056031" y="104795"/>
                  <a:pt x="1045768" y="68239"/>
                  <a:pt x="1064525" y="68239"/>
                </a:cubicBezTo>
                <a:cubicBezTo>
                  <a:pt x="1083282" y="68239"/>
                  <a:pt x="1073624" y="104633"/>
                  <a:pt x="1078173" y="122830"/>
                </a:cubicBezTo>
                <a:cubicBezTo>
                  <a:pt x="1091821" y="118281"/>
                  <a:pt x="1106249" y="102748"/>
                  <a:pt x="1119116" y="109182"/>
                </a:cubicBezTo>
                <a:cubicBezTo>
                  <a:pt x="1131983" y="115616"/>
                  <a:pt x="1122591" y="160298"/>
                  <a:pt x="1132764" y="150126"/>
                </a:cubicBezTo>
                <a:cubicBezTo>
                  <a:pt x="1153109" y="129781"/>
                  <a:pt x="1160060" y="68239"/>
                  <a:pt x="1160060" y="68239"/>
                </a:cubicBezTo>
                <a:cubicBezTo>
                  <a:pt x="1175147" y="113498"/>
                  <a:pt x="1173708" y="94796"/>
                  <a:pt x="1173708" y="1228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785885" y="146462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781122" y="228300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6781906" y="309480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785885" y="391310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8155873" y="14646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8205199" y="228300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8246089" y="30948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205199" y="39245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8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Resolução exemplo 1</a:t>
            </a:r>
            <a:endParaRPr lang="pt-BR" b="1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passo → elaborar hipótese</a:t>
            </a:r>
          </a:p>
          <a:p>
            <a:endParaRPr lang="pt-BR" dirty="0"/>
          </a:p>
          <a:p>
            <a:pPr marL="0" indent="0">
              <a:buNone/>
            </a:pPr>
            <a:endParaRPr lang="pt-BR" b="0" dirty="0" smtClean="0">
              <a:ea typeface="Cambria Math"/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50</a:t>
            </a:fld>
            <a:endParaRPr lang="pt-BR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751459"/>
              </p:ext>
            </p:extLst>
          </p:nvPr>
        </p:nvGraphicFramePr>
        <p:xfrm>
          <a:off x="1403648" y="2031690"/>
          <a:ext cx="2448272" cy="17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ção" r:id="rId3" imgW="939600" imgH="888840" progId="Equation.3">
                  <p:embed/>
                </p:oleObj>
              </mc:Choice>
              <mc:Fallback>
                <p:oleObj name="Equação" r:id="rId3" imgW="939600" imgH="888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2031690"/>
                        <a:ext cx="2448272" cy="173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ctor de seta reta 10"/>
          <p:cNvCxnSpPr/>
          <p:nvPr/>
        </p:nvCxnSpPr>
        <p:spPr>
          <a:xfrm>
            <a:off x="3923928" y="359786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510320" y="3147741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Hipótese alternativa foi fixada como diferente de 500g dado que a máquina pode desregular para mais ou para menos.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3707904" y="2247714"/>
            <a:ext cx="1440160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5283631" y="1869672"/>
                <a:ext cx="3600400" cy="1060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A estatística do teste, caso a  hipótese nula seja verdadeira, será: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/>
                      </a:rPr>
                      <m:t>~</m:t>
                    </m:r>
                    <m:r>
                      <a:rPr lang="pt-BR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500,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400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16</m:t>
                            </m:r>
                          </m:den>
                        </m:f>
                      </m:e>
                    </m:d>
                    <m:r>
                      <a:rPr lang="pt-BR" b="0" i="1" smtClean="0">
                        <a:latin typeface="Cambria Math"/>
                      </a:rPr>
                      <m:t>, </m:t>
                    </m:r>
                    <m:r>
                      <a:rPr lang="pt-BR" b="0" i="1" smtClean="0">
                        <a:latin typeface="Cambria Math"/>
                      </a:rPr>
                      <m:t>𝑜𝑢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pt-B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pt-BR" b="0" i="1" smtClean="0">
                        <a:latin typeface="Cambria Math"/>
                      </a:rPr>
                      <m:t>~</m:t>
                    </m:r>
                    <m:r>
                      <a:rPr lang="pt-BR" b="0" i="1" smtClean="0">
                        <a:latin typeface="Cambria Math"/>
                      </a:rPr>
                      <m:t>𝑁</m:t>
                    </m:r>
                    <m:r>
                      <a:rPr lang="pt-BR" b="0" i="1" smtClean="0">
                        <a:latin typeface="Cambria Math"/>
                      </a:rPr>
                      <m:t>(500,25)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31" y="2492896"/>
                <a:ext cx="3600400" cy="1060868"/>
              </a:xfrm>
              <a:prstGeom prst="rect">
                <a:avLst/>
              </a:prstGeom>
              <a:blipFill rotWithShape="1">
                <a:blip r:embed="rId5"/>
                <a:stretch>
                  <a:fillRect l="-1525" t="-28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8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Resolução exemplo 1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Passo 2: Determinar o nível de significância. </a:t>
            </a:r>
            <a:r>
              <a:rPr lang="pt-BR" dirty="0" smtClean="0">
                <a:sym typeface="Symbol"/>
              </a:rPr>
              <a:t>=5% (100-95)</a:t>
            </a:r>
          </a:p>
          <a:p>
            <a:endParaRPr lang="pt-BR" dirty="0">
              <a:sym typeface="Symbol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00" y="1653648"/>
            <a:ext cx="31273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 flipH="1">
            <a:off x="7239068" y="1707654"/>
            <a:ext cx="1" cy="108012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971205" y="27877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500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654891" y="175469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2,5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377862" y="173731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2,5</a:t>
            </a:r>
            <a:endParaRPr lang="pt-BR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155715"/>
              </p:ext>
            </p:extLst>
          </p:nvPr>
        </p:nvGraphicFramePr>
        <p:xfrm>
          <a:off x="217489" y="3371850"/>
          <a:ext cx="8747125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ção" r:id="rId5" imgW="5206680" imgH="444240" progId="Equation.3">
                  <p:embed/>
                </p:oleObj>
              </mc:Choice>
              <mc:Fallback>
                <p:oleObj name="Equação" r:id="rId5" imgW="52066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489" y="3371850"/>
                        <a:ext cx="8747125" cy="559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643197"/>
              </p:ext>
            </p:extLst>
          </p:nvPr>
        </p:nvGraphicFramePr>
        <p:xfrm>
          <a:off x="395537" y="4245936"/>
          <a:ext cx="8340725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ção" r:id="rId7" imgW="4965480" imgH="444240" progId="Equation.3">
                  <p:embed/>
                </p:oleObj>
              </mc:Choice>
              <mc:Fallback>
                <p:oleObj name="Equação" r:id="rId7" imgW="496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4245936"/>
                        <a:ext cx="8340725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0874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Resolução exemplo 1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sz="2400" dirty="0" smtClean="0"/>
                  <a:t>Respostas:</a:t>
                </a:r>
              </a:p>
              <a:p>
                <a:pPr marL="0" indent="0">
                  <a:buNone/>
                </a:pPr>
                <a:endParaRPr lang="pt-BR" sz="2400" dirty="0"/>
              </a:p>
              <a:p>
                <a:pPr marL="0" indent="0">
                  <a:buNone/>
                </a:pPr>
                <a:r>
                  <a:rPr lang="pt-BR" sz="2400" dirty="0" smtClean="0"/>
                  <a:t>Nossa região crítica é: RC = 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latin typeface="Cambria Math"/>
                      </a:rPr>
                      <m:t>{</m:t>
                    </m:r>
                    <m:acc>
                      <m:accPr>
                        <m:chr m:val="̅"/>
                        <m:ctrlPr>
                          <a:rPr lang="pt-BR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pt-BR" sz="2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40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|490,20</m:t>
                    </m:r>
                    <m:r>
                      <a:rPr lang="pt-BR" sz="2400" b="0" i="1" smtClean="0">
                        <a:latin typeface="Cambria Math"/>
                      </a:rPr>
                      <m:t>≤</m:t>
                    </m:r>
                    <m:acc>
                      <m:accPr>
                        <m:chr m:val="̅"/>
                        <m:ctrlPr>
                          <a:rPr lang="pt-BR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pt-BR" sz="2400" b="0" i="1" smtClean="0">
                        <a:latin typeface="Cambria Math"/>
                        <a:ea typeface="Cambria Math"/>
                      </a:rPr>
                      <m:t>≤509,80}</m:t>
                    </m:r>
                  </m:oMath>
                </a14:m>
                <a:endParaRPr lang="pt-BR" sz="2400" dirty="0" smtClean="0"/>
              </a:p>
              <a:p>
                <a:pPr marL="0" indent="0">
                  <a:buNone/>
                </a:pPr>
                <a:endParaRPr lang="pt-BR" sz="2400" dirty="0"/>
              </a:p>
              <a:p>
                <a:pPr marL="0" indent="0">
                  <a:buNone/>
                </a:pPr>
                <a:r>
                  <a:rPr lang="pt-BR" sz="2400" dirty="0" smtClean="0"/>
                  <a:t>Nossa média para tomada de decisão é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pt-BR" sz="2400" b="0" i="1" smtClean="0">
                        <a:latin typeface="Cambria Math"/>
                      </a:rPr>
                      <m:t>=492</m:t>
                    </m:r>
                  </m:oMath>
                </a14:m>
                <a:endParaRPr lang="pt-BR" sz="2400" b="0" dirty="0" smtClean="0"/>
              </a:p>
              <a:p>
                <a:pPr marL="0" indent="0">
                  <a:buNone/>
                </a:pPr>
                <a:endParaRPr lang="pt-BR" sz="2400" dirty="0" smtClean="0"/>
              </a:p>
              <a:p>
                <a:pPr marL="0" indent="0">
                  <a:buNone/>
                </a:pPr>
                <a:r>
                  <a:rPr lang="pt-BR" sz="2400" dirty="0" smtClean="0"/>
                  <a:t>Como a média não pertence a RC, não rejeitamos a hipótese nula, ou seja, o desvio da média da amostra para a média proposta pela hipótese nula pode ser considerado como devido apenas ao sorteio aleatório, estando a amostra conforme padrões estabelecidos.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8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52</a:t>
            </a:fld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829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2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O tempo médio, por operário, para executar uma tarefa, tem sido 100 minutos, com um desvio padrão de 15 minutos. Foi introduzida uma mudança no processo para aumentar a eficiência do trabalho, e após certo tempo, se sorteou 16 operários onde foi verificado o tempo de cada um. O tempo médio </a:t>
            </a:r>
            <a:r>
              <a:rPr lang="pt-BR" b="1" dirty="0" smtClean="0"/>
              <a:t>da amostra </a:t>
            </a:r>
            <a:r>
              <a:rPr lang="pt-BR" dirty="0" smtClean="0"/>
              <a:t>foi de 85 minutos, e o desvio padrão foi de 12 minutos. Estes resultados trazem evidências estatísticas da melhora desejada? (utilizar significância de 95%)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53</a:t>
            </a:fld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88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2 - resolução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Hipóteses: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54</a:t>
            </a:fld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572562"/>
              </p:ext>
            </p:extLst>
          </p:nvPr>
        </p:nvGraphicFramePr>
        <p:xfrm>
          <a:off x="755576" y="1869673"/>
          <a:ext cx="2016224" cy="129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ção" r:id="rId3" imgW="787320" imgH="672840" progId="Equation.3">
                  <p:embed/>
                </p:oleObj>
              </mc:Choice>
              <mc:Fallback>
                <p:oleObj name="Equação" r:id="rId3" imgW="787320" imgH="6728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869673"/>
                        <a:ext cx="2016224" cy="1292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3087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2 - resolução</a:t>
            </a:r>
            <a:endParaRPr lang="pt-BR" b="1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55</a:t>
            </a:fld>
            <a:endParaRPr lang="pt-BR"/>
          </a:p>
        </p:txBody>
      </p:sp>
      <p:graphicFrame>
        <p:nvGraphicFramePr>
          <p:cNvPr id="6" name="Espaço Reservado para Conteúdo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540296"/>
              </p:ext>
            </p:extLst>
          </p:nvPr>
        </p:nvGraphicFramePr>
        <p:xfrm>
          <a:off x="827585" y="1923678"/>
          <a:ext cx="7314873" cy="120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ção" r:id="rId3" imgW="2184120" imgH="457200" progId="Equation.3">
                  <p:embed/>
                </p:oleObj>
              </mc:Choice>
              <mc:Fallback>
                <p:oleObj name="Equação" r:id="rId3" imgW="21841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5" y="1923678"/>
                        <a:ext cx="7314873" cy="120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7597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 2 - resolução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400" dirty="0" smtClean="0"/>
              <a:t>Procuramos agora o nível de significância na tabela t.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Observação: exercício é uni caudal (adotar 5%*2)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T = 1,753	Dessa forma, RC = ]-</a:t>
            </a:r>
            <a:r>
              <a:rPr lang="pt-BR" sz="2400" dirty="0" smtClean="0">
                <a:sym typeface="Symbol"/>
              </a:rPr>
              <a:t>; -1,753]</a:t>
            </a:r>
          </a:p>
          <a:p>
            <a:pPr marL="0" indent="0">
              <a:buNone/>
            </a:pPr>
            <a:endParaRPr lang="pt-BR" sz="2400" dirty="0">
              <a:sym typeface="Symbol"/>
            </a:endParaRPr>
          </a:p>
          <a:p>
            <a:pPr marL="0" indent="0">
              <a:buNone/>
            </a:pPr>
            <a:r>
              <a:rPr lang="pt-BR" sz="2400" dirty="0" smtClean="0">
                <a:sym typeface="Symbol"/>
              </a:rPr>
              <a:t>Como -5 &lt; -1,753, ou seja, pertence a região crítica, há evidências que os tempos médios reais são inferiores a 100 minutos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56</a:t>
            </a:fld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79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Conceitos – Intervalos infinitos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53184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]"/>
                          <m:endChr m:val="["/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,∞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={</m:t>
                      </m:r>
                      <m:r>
                        <a:rPr lang="pt-BR" sz="2000" i="1">
                          <a:latin typeface="Cambria Math"/>
                        </a:rPr>
                        <m:t>𝑥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pt-BR" sz="2000" b="0" i="1" smtClean="0">
                          <a:latin typeface="Cambria Math"/>
                        </a:rPr>
                        <m:t>𝑥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/>
                        </a:rPr>
                        <m:t>a</m:t>
                      </m:r>
                      <m:r>
                        <a:rPr lang="pt-BR" sz="2000" b="0" i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["/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,∞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={</m:t>
                      </m:r>
                      <m:r>
                        <a:rPr lang="pt-BR" sz="2000" i="1">
                          <a:latin typeface="Cambria Math"/>
                        </a:rPr>
                        <m:t>𝑥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|</m:t>
                      </m:r>
                      <m:r>
                        <a:rPr lang="pt-BR" sz="2000" b="0" i="1" smtClean="0">
                          <a:latin typeface="Cambria Math"/>
                        </a:rPr>
                        <m:t>𝑥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]"/>
                          <m:endChr m:val="["/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∞,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/>
                            </a:rPr>
                            <m:t>𝑥</m:t>
                          </m:r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B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]"/>
                          <m:endChr m:val="]"/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∞, 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/>
                            </a:rPr>
                            <m:t>𝑥</m:t>
                          </m:r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B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]"/>
                          <m:endChr m:val="["/>
                          <m:ctrlPr>
                            <a:rPr lang="pt-B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−∞,+∞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={</m:t>
                      </m:r>
                      <m:r>
                        <a:rPr lang="pt-BR" sz="2000" i="1">
                          <a:latin typeface="Cambria Math"/>
                        </a:rPr>
                        <m:t>𝑥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pt-BR" sz="2000" i="1">
                          <a:latin typeface="Cambria Math"/>
                          <a:ea typeface="Cambria Math"/>
                        </a:rPr>
                        <m:t>|−∞&lt;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&lt;+∞}</m:t>
                      </m:r>
                    </m:oMath>
                  </m:oMathPara>
                </a14:m>
                <a:endParaRPr lang="pt-B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091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ACC7-68B4-45DB-9DAF-333A25AF11E3}" type="slidenum">
              <a:rPr lang="pt-BR" smtClean="0"/>
              <a:t>6</a:t>
            </a:fld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5849940" y="1383618"/>
            <a:ext cx="24482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868144" y="2193708"/>
            <a:ext cx="24482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868144" y="2880237"/>
            <a:ext cx="24482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849940" y="3650844"/>
            <a:ext cx="24482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6245467" y="1302609"/>
            <a:ext cx="216024" cy="1620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244683" y="2112699"/>
            <a:ext cx="216024" cy="16201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7668344" y="2799228"/>
            <a:ext cx="216024" cy="16201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7651821" y="3569835"/>
            <a:ext cx="216024" cy="16201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6209821" y="146462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205058" y="228300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670025" y="297124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7610931" y="37615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cxnSp>
        <p:nvCxnSpPr>
          <p:cNvPr id="35" name="Conector reto 34"/>
          <p:cNvCxnSpPr/>
          <p:nvPr/>
        </p:nvCxnSpPr>
        <p:spPr>
          <a:xfrm>
            <a:off x="5849940" y="4461960"/>
            <a:ext cx="24482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a livre 5"/>
          <p:cNvSpPr/>
          <p:nvPr/>
        </p:nvSpPr>
        <p:spPr>
          <a:xfrm>
            <a:off x="6469040" y="1330657"/>
            <a:ext cx="1842733" cy="122830"/>
          </a:xfrm>
          <a:custGeom>
            <a:avLst/>
            <a:gdLst>
              <a:gd name="connsiteX0" fmla="*/ 0 w 1842733"/>
              <a:gd name="connsiteY0" fmla="*/ 13648 h 163773"/>
              <a:gd name="connsiteX1" fmla="*/ 13648 w 1842733"/>
              <a:gd name="connsiteY1" fmla="*/ 95534 h 163773"/>
              <a:gd name="connsiteX2" fmla="*/ 27295 w 1842733"/>
              <a:gd name="connsiteY2" fmla="*/ 136478 h 163773"/>
              <a:gd name="connsiteX3" fmla="*/ 122830 w 1842733"/>
              <a:gd name="connsiteY3" fmla="*/ 54591 h 163773"/>
              <a:gd name="connsiteX4" fmla="*/ 136477 w 1842733"/>
              <a:gd name="connsiteY4" fmla="*/ 95534 h 163773"/>
              <a:gd name="connsiteX5" fmla="*/ 218364 w 1842733"/>
              <a:gd name="connsiteY5" fmla="*/ 54591 h 163773"/>
              <a:gd name="connsiteX6" fmla="*/ 259307 w 1842733"/>
              <a:gd name="connsiteY6" fmla="*/ 136478 h 163773"/>
              <a:gd name="connsiteX7" fmla="*/ 327546 w 1842733"/>
              <a:gd name="connsiteY7" fmla="*/ 54591 h 163773"/>
              <a:gd name="connsiteX8" fmla="*/ 368489 w 1842733"/>
              <a:gd name="connsiteY8" fmla="*/ 81887 h 163773"/>
              <a:gd name="connsiteX9" fmla="*/ 423080 w 1842733"/>
              <a:gd name="connsiteY9" fmla="*/ 136478 h 163773"/>
              <a:gd name="connsiteX10" fmla="*/ 491319 w 1842733"/>
              <a:gd name="connsiteY10" fmla="*/ 68239 h 163773"/>
              <a:gd name="connsiteX11" fmla="*/ 518615 w 1842733"/>
              <a:gd name="connsiteY11" fmla="*/ 150125 h 163773"/>
              <a:gd name="connsiteX12" fmla="*/ 559558 w 1842733"/>
              <a:gd name="connsiteY12" fmla="*/ 136478 h 163773"/>
              <a:gd name="connsiteX13" fmla="*/ 573206 w 1842733"/>
              <a:gd name="connsiteY13" fmla="*/ 95534 h 163773"/>
              <a:gd name="connsiteX14" fmla="*/ 614149 w 1842733"/>
              <a:gd name="connsiteY14" fmla="*/ 0 h 163773"/>
              <a:gd name="connsiteX15" fmla="*/ 641445 w 1842733"/>
              <a:gd name="connsiteY15" fmla="*/ 40943 h 163773"/>
              <a:gd name="connsiteX16" fmla="*/ 655092 w 1842733"/>
              <a:gd name="connsiteY16" fmla="*/ 109182 h 163773"/>
              <a:gd name="connsiteX17" fmla="*/ 696036 w 1842733"/>
              <a:gd name="connsiteY17" fmla="*/ 122830 h 163773"/>
              <a:gd name="connsiteX18" fmla="*/ 723331 w 1842733"/>
              <a:gd name="connsiteY18" fmla="*/ 81887 h 163773"/>
              <a:gd name="connsiteX19" fmla="*/ 777922 w 1842733"/>
              <a:gd name="connsiteY19" fmla="*/ 136478 h 163773"/>
              <a:gd name="connsiteX20" fmla="*/ 791570 w 1842733"/>
              <a:gd name="connsiteY20" fmla="*/ 95534 h 163773"/>
              <a:gd name="connsiteX21" fmla="*/ 832513 w 1842733"/>
              <a:gd name="connsiteY21" fmla="*/ 13648 h 163773"/>
              <a:gd name="connsiteX22" fmla="*/ 846161 w 1842733"/>
              <a:gd name="connsiteY22" fmla="*/ 54591 h 163773"/>
              <a:gd name="connsiteX23" fmla="*/ 859809 w 1842733"/>
              <a:gd name="connsiteY23" fmla="*/ 109182 h 163773"/>
              <a:gd name="connsiteX24" fmla="*/ 900752 w 1842733"/>
              <a:gd name="connsiteY24" fmla="*/ 95534 h 163773"/>
              <a:gd name="connsiteX25" fmla="*/ 928048 w 1842733"/>
              <a:gd name="connsiteY25" fmla="*/ 54591 h 163773"/>
              <a:gd name="connsiteX26" fmla="*/ 941695 w 1842733"/>
              <a:gd name="connsiteY26" fmla="*/ 13648 h 163773"/>
              <a:gd name="connsiteX27" fmla="*/ 982639 w 1842733"/>
              <a:gd name="connsiteY27" fmla="*/ 95534 h 163773"/>
              <a:gd name="connsiteX28" fmla="*/ 1023582 w 1842733"/>
              <a:gd name="connsiteY28" fmla="*/ 13648 h 163773"/>
              <a:gd name="connsiteX29" fmla="*/ 1064525 w 1842733"/>
              <a:gd name="connsiteY29" fmla="*/ 95534 h 163773"/>
              <a:gd name="connsiteX30" fmla="*/ 1119116 w 1842733"/>
              <a:gd name="connsiteY30" fmla="*/ 68239 h 163773"/>
              <a:gd name="connsiteX31" fmla="*/ 1173707 w 1842733"/>
              <a:gd name="connsiteY31" fmla="*/ 136478 h 163773"/>
              <a:gd name="connsiteX32" fmla="*/ 1201003 w 1842733"/>
              <a:gd name="connsiteY32" fmla="*/ 81887 h 163773"/>
              <a:gd name="connsiteX33" fmla="*/ 1228298 w 1842733"/>
              <a:gd name="connsiteY33" fmla="*/ 0 h 163773"/>
              <a:gd name="connsiteX34" fmla="*/ 1255594 w 1842733"/>
              <a:gd name="connsiteY34" fmla="*/ 122830 h 163773"/>
              <a:gd name="connsiteX35" fmla="*/ 1228298 w 1842733"/>
              <a:gd name="connsiteY35" fmla="*/ 81887 h 163773"/>
              <a:gd name="connsiteX36" fmla="*/ 1323833 w 1842733"/>
              <a:gd name="connsiteY36" fmla="*/ 95534 h 163773"/>
              <a:gd name="connsiteX37" fmla="*/ 1419367 w 1842733"/>
              <a:gd name="connsiteY37" fmla="*/ 163773 h 163773"/>
              <a:gd name="connsiteX38" fmla="*/ 1460310 w 1842733"/>
              <a:gd name="connsiteY38" fmla="*/ 109182 h 163773"/>
              <a:gd name="connsiteX39" fmla="*/ 1473958 w 1842733"/>
              <a:gd name="connsiteY39" fmla="*/ 68239 h 163773"/>
              <a:gd name="connsiteX40" fmla="*/ 1487606 w 1842733"/>
              <a:gd name="connsiteY40" fmla="*/ 109182 h 163773"/>
              <a:gd name="connsiteX41" fmla="*/ 1528549 w 1842733"/>
              <a:gd name="connsiteY41" fmla="*/ 122830 h 163773"/>
              <a:gd name="connsiteX42" fmla="*/ 1569492 w 1842733"/>
              <a:gd name="connsiteY42" fmla="*/ 122830 h 163773"/>
              <a:gd name="connsiteX43" fmla="*/ 1596788 w 1842733"/>
              <a:gd name="connsiteY43" fmla="*/ 81887 h 163773"/>
              <a:gd name="connsiteX44" fmla="*/ 1637731 w 1842733"/>
              <a:gd name="connsiteY44" fmla="*/ 81887 h 163773"/>
              <a:gd name="connsiteX45" fmla="*/ 1719618 w 1842733"/>
              <a:gd name="connsiteY45" fmla="*/ 95534 h 163773"/>
              <a:gd name="connsiteX46" fmla="*/ 1746913 w 1842733"/>
              <a:gd name="connsiteY46" fmla="*/ 136478 h 163773"/>
              <a:gd name="connsiteX47" fmla="*/ 1774209 w 1842733"/>
              <a:gd name="connsiteY47" fmla="*/ 54591 h 163773"/>
              <a:gd name="connsiteX48" fmla="*/ 1815152 w 1842733"/>
              <a:gd name="connsiteY48" fmla="*/ 136478 h 163773"/>
              <a:gd name="connsiteX49" fmla="*/ 1842448 w 1842733"/>
              <a:gd name="connsiteY49" fmla="*/ 68239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42733" h="163773">
                <a:moveTo>
                  <a:pt x="0" y="13648"/>
                </a:moveTo>
                <a:cubicBezTo>
                  <a:pt x="4549" y="40943"/>
                  <a:pt x="7645" y="68521"/>
                  <a:pt x="13648" y="95534"/>
                </a:cubicBezTo>
                <a:cubicBezTo>
                  <a:pt x="16769" y="109578"/>
                  <a:pt x="12909" y="136478"/>
                  <a:pt x="27295" y="136478"/>
                </a:cubicBezTo>
                <a:cubicBezTo>
                  <a:pt x="44801" y="136478"/>
                  <a:pt x="110371" y="67049"/>
                  <a:pt x="122830" y="54591"/>
                </a:cubicBezTo>
                <a:cubicBezTo>
                  <a:pt x="127379" y="68239"/>
                  <a:pt x="123610" y="89100"/>
                  <a:pt x="136477" y="95534"/>
                </a:cubicBezTo>
                <a:cubicBezTo>
                  <a:pt x="152623" y="103607"/>
                  <a:pt x="211467" y="59189"/>
                  <a:pt x="218364" y="54591"/>
                </a:cubicBezTo>
                <a:cubicBezTo>
                  <a:pt x="221729" y="64687"/>
                  <a:pt x="241671" y="136478"/>
                  <a:pt x="259307" y="136478"/>
                </a:cubicBezTo>
                <a:cubicBezTo>
                  <a:pt x="276822" y="136478"/>
                  <a:pt x="319312" y="66943"/>
                  <a:pt x="327546" y="54591"/>
                </a:cubicBezTo>
                <a:cubicBezTo>
                  <a:pt x="341194" y="63690"/>
                  <a:pt x="358242" y="69079"/>
                  <a:pt x="368489" y="81887"/>
                </a:cubicBezTo>
                <a:cubicBezTo>
                  <a:pt x="421425" y="148058"/>
                  <a:pt x="333750" y="106701"/>
                  <a:pt x="423080" y="136478"/>
                </a:cubicBezTo>
                <a:cubicBezTo>
                  <a:pt x="424662" y="134105"/>
                  <a:pt x="471539" y="52415"/>
                  <a:pt x="491319" y="68239"/>
                </a:cubicBezTo>
                <a:cubicBezTo>
                  <a:pt x="513786" y="86213"/>
                  <a:pt x="518615" y="150125"/>
                  <a:pt x="518615" y="150125"/>
                </a:cubicBezTo>
                <a:cubicBezTo>
                  <a:pt x="532263" y="145576"/>
                  <a:pt x="549386" y="146650"/>
                  <a:pt x="559558" y="136478"/>
                </a:cubicBezTo>
                <a:cubicBezTo>
                  <a:pt x="569731" y="126305"/>
                  <a:pt x="567539" y="108757"/>
                  <a:pt x="573206" y="95534"/>
                </a:cubicBezTo>
                <a:cubicBezTo>
                  <a:pt x="623801" y="-22523"/>
                  <a:pt x="582141" y="96023"/>
                  <a:pt x="614149" y="0"/>
                </a:cubicBezTo>
                <a:cubicBezTo>
                  <a:pt x="623248" y="13648"/>
                  <a:pt x="635686" y="25585"/>
                  <a:pt x="641445" y="40943"/>
                </a:cubicBezTo>
                <a:cubicBezTo>
                  <a:pt x="649590" y="62663"/>
                  <a:pt x="642225" y="89881"/>
                  <a:pt x="655092" y="109182"/>
                </a:cubicBezTo>
                <a:cubicBezTo>
                  <a:pt x="663072" y="121152"/>
                  <a:pt x="682388" y="118281"/>
                  <a:pt x="696036" y="122830"/>
                </a:cubicBezTo>
                <a:cubicBezTo>
                  <a:pt x="705134" y="109182"/>
                  <a:pt x="708102" y="87979"/>
                  <a:pt x="723331" y="81887"/>
                </a:cubicBezTo>
                <a:cubicBezTo>
                  <a:pt x="766148" y="64760"/>
                  <a:pt x="771500" y="117211"/>
                  <a:pt x="777922" y="136478"/>
                </a:cubicBezTo>
                <a:cubicBezTo>
                  <a:pt x="782471" y="122830"/>
                  <a:pt x="785136" y="108401"/>
                  <a:pt x="791570" y="95534"/>
                </a:cubicBezTo>
                <a:cubicBezTo>
                  <a:pt x="844484" y="-10296"/>
                  <a:pt x="798207" y="116563"/>
                  <a:pt x="832513" y="13648"/>
                </a:cubicBezTo>
                <a:cubicBezTo>
                  <a:pt x="837062" y="27296"/>
                  <a:pt x="842209" y="40759"/>
                  <a:pt x="846161" y="54591"/>
                </a:cubicBezTo>
                <a:cubicBezTo>
                  <a:pt x="851314" y="72626"/>
                  <a:pt x="844803" y="97928"/>
                  <a:pt x="859809" y="109182"/>
                </a:cubicBezTo>
                <a:cubicBezTo>
                  <a:pt x="871318" y="117814"/>
                  <a:pt x="887104" y="100083"/>
                  <a:pt x="900752" y="95534"/>
                </a:cubicBezTo>
                <a:cubicBezTo>
                  <a:pt x="909851" y="81886"/>
                  <a:pt x="920713" y="69262"/>
                  <a:pt x="928048" y="54591"/>
                </a:cubicBezTo>
                <a:cubicBezTo>
                  <a:pt x="934482" y="41724"/>
                  <a:pt x="927309" y="13648"/>
                  <a:pt x="941695" y="13648"/>
                </a:cubicBezTo>
                <a:cubicBezTo>
                  <a:pt x="959333" y="13648"/>
                  <a:pt x="979273" y="85437"/>
                  <a:pt x="982639" y="95534"/>
                </a:cubicBezTo>
                <a:cubicBezTo>
                  <a:pt x="986005" y="85437"/>
                  <a:pt x="1005943" y="13648"/>
                  <a:pt x="1023582" y="13648"/>
                </a:cubicBezTo>
                <a:cubicBezTo>
                  <a:pt x="1041219" y="13648"/>
                  <a:pt x="1061160" y="85438"/>
                  <a:pt x="1064525" y="95534"/>
                </a:cubicBezTo>
                <a:cubicBezTo>
                  <a:pt x="1082722" y="86436"/>
                  <a:pt x="1098771" y="68239"/>
                  <a:pt x="1119116" y="68239"/>
                </a:cubicBezTo>
                <a:cubicBezTo>
                  <a:pt x="1160273" y="68239"/>
                  <a:pt x="1165185" y="110911"/>
                  <a:pt x="1173707" y="136478"/>
                </a:cubicBezTo>
                <a:cubicBezTo>
                  <a:pt x="1182806" y="118281"/>
                  <a:pt x="1193447" y="100777"/>
                  <a:pt x="1201003" y="81887"/>
                </a:cubicBezTo>
                <a:cubicBezTo>
                  <a:pt x="1211689" y="55173"/>
                  <a:pt x="1228298" y="0"/>
                  <a:pt x="1228298" y="0"/>
                </a:cubicBezTo>
                <a:cubicBezTo>
                  <a:pt x="1238210" y="29735"/>
                  <a:pt x="1263601" y="98810"/>
                  <a:pt x="1255594" y="122830"/>
                </a:cubicBezTo>
                <a:cubicBezTo>
                  <a:pt x="1250407" y="138391"/>
                  <a:pt x="1237397" y="95535"/>
                  <a:pt x="1228298" y="81887"/>
                </a:cubicBezTo>
                <a:cubicBezTo>
                  <a:pt x="1323833" y="50042"/>
                  <a:pt x="1301086" y="27295"/>
                  <a:pt x="1323833" y="95534"/>
                </a:cubicBezTo>
                <a:cubicBezTo>
                  <a:pt x="1439995" y="18092"/>
                  <a:pt x="1402096" y="8339"/>
                  <a:pt x="1419367" y="163773"/>
                </a:cubicBezTo>
                <a:cubicBezTo>
                  <a:pt x="1433015" y="145576"/>
                  <a:pt x="1449025" y="128931"/>
                  <a:pt x="1460310" y="109182"/>
                </a:cubicBezTo>
                <a:cubicBezTo>
                  <a:pt x="1467447" y="96692"/>
                  <a:pt x="1459572" y="68239"/>
                  <a:pt x="1473958" y="68239"/>
                </a:cubicBezTo>
                <a:cubicBezTo>
                  <a:pt x="1488344" y="68239"/>
                  <a:pt x="1477434" y="99010"/>
                  <a:pt x="1487606" y="109182"/>
                </a:cubicBezTo>
                <a:cubicBezTo>
                  <a:pt x="1497778" y="119354"/>
                  <a:pt x="1514901" y="118281"/>
                  <a:pt x="1528549" y="122830"/>
                </a:cubicBezTo>
                <a:cubicBezTo>
                  <a:pt x="1562854" y="19918"/>
                  <a:pt x="1516579" y="122830"/>
                  <a:pt x="1569492" y="122830"/>
                </a:cubicBezTo>
                <a:cubicBezTo>
                  <a:pt x="1585895" y="122830"/>
                  <a:pt x="1587689" y="95535"/>
                  <a:pt x="1596788" y="81887"/>
                </a:cubicBezTo>
                <a:cubicBezTo>
                  <a:pt x="1664704" y="183762"/>
                  <a:pt x="1590268" y="95448"/>
                  <a:pt x="1637731" y="81887"/>
                </a:cubicBezTo>
                <a:cubicBezTo>
                  <a:pt x="1664338" y="74285"/>
                  <a:pt x="1692322" y="90985"/>
                  <a:pt x="1719618" y="95534"/>
                </a:cubicBezTo>
                <a:cubicBezTo>
                  <a:pt x="1728716" y="109182"/>
                  <a:pt x="1733791" y="146320"/>
                  <a:pt x="1746913" y="136478"/>
                </a:cubicBezTo>
                <a:cubicBezTo>
                  <a:pt x="1769931" y="119215"/>
                  <a:pt x="1774209" y="54591"/>
                  <a:pt x="1774209" y="54591"/>
                </a:cubicBezTo>
                <a:cubicBezTo>
                  <a:pt x="1777574" y="64687"/>
                  <a:pt x="1797516" y="136478"/>
                  <a:pt x="1815152" y="136478"/>
                </a:cubicBezTo>
                <a:cubicBezTo>
                  <a:pt x="1847495" y="136478"/>
                  <a:pt x="1842448" y="85027"/>
                  <a:pt x="1842448" y="68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orma livre 35"/>
          <p:cNvSpPr/>
          <p:nvPr/>
        </p:nvSpPr>
        <p:spPr>
          <a:xfrm>
            <a:off x="6473684" y="2132293"/>
            <a:ext cx="1842733" cy="122830"/>
          </a:xfrm>
          <a:custGeom>
            <a:avLst/>
            <a:gdLst>
              <a:gd name="connsiteX0" fmla="*/ 0 w 1842733"/>
              <a:gd name="connsiteY0" fmla="*/ 13648 h 163773"/>
              <a:gd name="connsiteX1" fmla="*/ 13648 w 1842733"/>
              <a:gd name="connsiteY1" fmla="*/ 95534 h 163773"/>
              <a:gd name="connsiteX2" fmla="*/ 27295 w 1842733"/>
              <a:gd name="connsiteY2" fmla="*/ 136478 h 163773"/>
              <a:gd name="connsiteX3" fmla="*/ 122830 w 1842733"/>
              <a:gd name="connsiteY3" fmla="*/ 54591 h 163773"/>
              <a:gd name="connsiteX4" fmla="*/ 136477 w 1842733"/>
              <a:gd name="connsiteY4" fmla="*/ 95534 h 163773"/>
              <a:gd name="connsiteX5" fmla="*/ 218364 w 1842733"/>
              <a:gd name="connsiteY5" fmla="*/ 54591 h 163773"/>
              <a:gd name="connsiteX6" fmla="*/ 259307 w 1842733"/>
              <a:gd name="connsiteY6" fmla="*/ 136478 h 163773"/>
              <a:gd name="connsiteX7" fmla="*/ 327546 w 1842733"/>
              <a:gd name="connsiteY7" fmla="*/ 54591 h 163773"/>
              <a:gd name="connsiteX8" fmla="*/ 368489 w 1842733"/>
              <a:gd name="connsiteY8" fmla="*/ 81887 h 163773"/>
              <a:gd name="connsiteX9" fmla="*/ 423080 w 1842733"/>
              <a:gd name="connsiteY9" fmla="*/ 136478 h 163773"/>
              <a:gd name="connsiteX10" fmla="*/ 491319 w 1842733"/>
              <a:gd name="connsiteY10" fmla="*/ 68239 h 163773"/>
              <a:gd name="connsiteX11" fmla="*/ 518615 w 1842733"/>
              <a:gd name="connsiteY11" fmla="*/ 150125 h 163773"/>
              <a:gd name="connsiteX12" fmla="*/ 559558 w 1842733"/>
              <a:gd name="connsiteY12" fmla="*/ 136478 h 163773"/>
              <a:gd name="connsiteX13" fmla="*/ 573206 w 1842733"/>
              <a:gd name="connsiteY13" fmla="*/ 95534 h 163773"/>
              <a:gd name="connsiteX14" fmla="*/ 614149 w 1842733"/>
              <a:gd name="connsiteY14" fmla="*/ 0 h 163773"/>
              <a:gd name="connsiteX15" fmla="*/ 641445 w 1842733"/>
              <a:gd name="connsiteY15" fmla="*/ 40943 h 163773"/>
              <a:gd name="connsiteX16" fmla="*/ 655092 w 1842733"/>
              <a:gd name="connsiteY16" fmla="*/ 109182 h 163773"/>
              <a:gd name="connsiteX17" fmla="*/ 696036 w 1842733"/>
              <a:gd name="connsiteY17" fmla="*/ 122830 h 163773"/>
              <a:gd name="connsiteX18" fmla="*/ 723331 w 1842733"/>
              <a:gd name="connsiteY18" fmla="*/ 81887 h 163773"/>
              <a:gd name="connsiteX19" fmla="*/ 777922 w 1842733"/>
              <a:gd name="connsiteY19" fmla="*/ 136478 h 163773"/>
              <a:gd name="connsiteX20" fmla="*/ 791570 w 1842733"/>
              <a:gd name="connsiteY20" fmla="*/ 95534 h 163773"/>
              <a:gd name="connsiteX21" fmla="*/ 832513 w 1842733"/>
              <a:gd name="connsiteY21" fmla="*/ 13648 h 163773"/>
              <a:gd name="connsiteX22" fmla="*/ 846161 w 1842733"/>
              <a:gd name="connsiteY22" fmla="*/ 54591 h 163773"/>
              <a:gd name="connsiteX23" fmla="*/ 859809 w 1842733"/>
              <a:gd name="connsiteY23" fmla="*/ 109182 h 163773"/>
              <a:gd name="connsiteX24" fmla="*/ 900752 w 1842733"/>
              <a:gd name="connsiteY24" fmla="*/ 95534 h 163773"/>
              <a:gd name="connsiteX25" fmla="*/ 928048 w 1842733"/>
              <a:gd name="connsiteY25" fmla="*/ 54591 h 163773"/>
              <a:gd name="connsiteX26" fmla="*/ 941695 w 1842733"/>
              <a:gd name="connsiteY26" fmla="*/ 13648 h 163773"/>
              <a:gd name="connsiteX27" fmla="*/ 982639 w 1842733"/>
              <a:gd name="connsiteY27" fmla="*/ 95534 h 163773"/>
              <a:gd name="connsiteX28" fmla="*/ 1023582 w 1842733"/>
              <a:gd name="connsiteY28" fmla="*/ 13648 h 163773"/>
              <a:gd name="connsiteX29" fmla="*/ 1064525 w 1842733"/>
              <a:gd name="connsiteY29" fmla="*/ 95534 h 163773"/>
              <a:gd name="connsiteX30" fmla="*/ 1119116 w 1842733"/>
              <a:gd name="connsiteY30" fmla="*/ 68239 h 163773"/>
              <a:gd name="connsiteX31" fmla="*/ 1173707 w 1842733"/>
              <a:gd name="connsiteY31" fmla="*/ 136478 h 163773"/>
              <a:gd name="connsiteX32" fmla="*/ 1201003 w 1842733"/>
              <a:gd name="connsiteY32" fmla="*/ 81887 h 163773"/>
              <a:gd name="connsiteX33" fmla="*/ 1228298 w 1842733"/>
              <a:gd name="connsiteY33" fmla="*/ 0 h 163773"/>
              <a:gd name="connsiteX34" fmla="*/ 1255594 w 1842733"/>
              <a:gd name="connsiteY34" fmla="*/ 122830 h 163773"/>
              <a:gd name="connsiteX35" fmla="*/ 1228298 w 1842733"/>
              <a:gd name="connsiteY35" fmla="*/ 81887 h 163773"/>
              <a:gd name="connsiteX36" fmla="*/ 1323833 w 1842733"/>
              <a:gd name="connsiteY36" fmla="*/ 95534 h 163773"/>
              <a:gd name="connsiteX37" fmla="*/ 1419367 w 1842733"/>
              <a:gd name="connsiteY37" fmla="*/ 163773 h 163773"/>
              <a:gd name="connsiteX38" fmla="*/ 1460310 w 1842733"/>
              <a:gd name="connsiteY38" fmla="*/ 109182 h 163773"/>
              <a:gd name="connsiteX39" fmla="*/ 1473958 w 1842733"/>
              <a:gd name="connsiteY39" fmla="*/ 68239 h 163773"/>
              <a:gd name="connsiteX40" fmla="*/ 1487606 w 1842733"/>
              <a:gd name="connsiteY40" fmla="*/ 109182 h 163773"/>
              <a:gd name="connsiteX41" fmla="*/ 1528549 w 1842733"/>
              <a:gd name="connsiteY41" fmla="*/ 122830 h 163773"/>
              <a:gd name="connsiteX42" fmla="*/ 1569492 w 1842733"/>
              <a:gd name="connsiteY42" fmla="*/ 122830 h 163773"/>
              <a:gd name="connsiteX43" fmla="*/ 1596788 w 1842733"/>
              <a:gd name="connsiteY43" fmla="*/ 81887 h 163773"/>
              <a:gd name="connsiteX44" fmla="*/ 1637731 w 1842733"/>
              <a:gd name="connsiteY44" fmla="*/ 81887 h 163773"/>
              <a:gd name="connsiteX45" fmla="*/ 1719618 w 1842733"/>
              <a:gd name="connsiteY45" fmla="*/ 95534 h 163773"/>
              <a:gd name="connsiteX46" fmla="*/ 1746913 w 1842733"/>
              <a:gd name="connsiteY46" fmla="*/ 136478 h 163773"/>
              <a:gd name="connsiteX47" fmla="*/ 1774209 w 1842733"/>
              <a:gd name="connsiteY47" fmla="*/ 54591 h 163773"/>
              <a:gd name="connsiteX48" fmla="*/ 1815152 w 1842733"/>
              <a:gd name="connsiteY48" fmla="*/ 136478 h 163773"/>
              <a:gd name="connsiteX49" fmla="*/ 1842448 w 1842733"/>
              <a:gd name="connsiteY49" fmla="*/ 68239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42733" h="163773">
                <a:moveTo>
                  <a:pt x="0" y="13648"/>
                </a:moveTo>
                <a:cubicBezTo>
                  <a:pt x="4549" y="40943"/>
                  <a:pt x="7645" y="68521"/>
                  <a:pt x="13648" y="95534"/>
                </a:cubicBezTo>
                <a:cubicBezTo>
                  <a:pt x="16769" y="109578"/>
                  <a:pt x="12909" y="136478"/>
                  <a:pt x="27295" y="136478"/>
                </a:cubicBezTo>
                <a:cubicBezTo>
                  <a:pt x="44801" y="136478"/>
                  <a:pt x="110371" y="67049"/>
                  <a:pt x="122830" y="54591"/>
                </a:cubicBezTo>
                <a:cubicBezTo>
                  <a:pt x="127379" y="68239"/>
                  <a:pt x="123610" y="89100"/>
                  <a:pt x="136477" y="95534"/>
                </a:cubicBezTo>
                <a:cubicBezTo>
                  <a:pt x="152623" y="103607"/>
                  <a:pt x="211467" y="59189"/>
                  <a:pt x="218364" y="54591"/>
                </a:cubicBezTo>
                <a:cubicBezTo>
                  <a:pt x="221729" y="64687"/>
                  <a:pt x="241671" y="136478"/>
                  <a:pt x="259307" y="136478"/>
                </a:cubicBezTo>
                <a:cubicBezTo>
                  <a:pt x="276822" y="136478"/>
                  <a:pt x="319312" y="66943"/>
                  <a:pt x="327546" y="54591"/>
                </a:cubicBezTo>
                <a:cubicBezTo>
                  <a:pt x="341194" y="63690"/>
                  <a:pt x="358242" y="69079"/>
                  <a:pt x="368489" y="81887"/>
                </a:cubicBezTo>
                <a:cubicBezTo>
                  <a:pt x="421425" y="148058"/>
                  <a:pt x="333750" y="106701"/>
                  <a:pt x="423080" y="136478"/>
                </a:cubicBezTo>
                <a:cubicBezTo>
                  <a:pt x="424662" y="134105"/>
                  <a:pt x="471539" y="52415"/>
                  <a:pt x="491319" y="68239"/>
                </a:cubicBezTo>
                <a:cubicBezTo>
                  <a:pt x="513786" y="86213"/>
                  <a:pt x="518615" y="150125"/>
                  <a:pt x="518615" y="150125"/>
                </a:cubicBezTo>
                <a:cubicBezTo>
                  <a:pt x="532263" y="145576"/>
                  <a:pt x="549386" y="146650"/>
                  <a:pt x="559558" y="136478"/>
                </a:cubicBezTo>
                <a:cubicBezTo>
                  <a:pt x="569731" y="126305"/>
                  <a:pt x="567539" y="108757"/>
                  <a:pt x="573206" y="95534"/>
                </a:cubicBezTo>
                <a:cubicBezTo>
                  <a:pt x="623801" y="-22523"/>
                  <a:pt x="582141" y="96023"/>
                  <a:pt x="614149" y="0"/>
                </a:cubicBezTo>
                <a:cubicBezTo>
                  <a:pt x="623248" y="13648"/>
                  <a:pt x="635686" y="25585"/>
                  <a:pt x="641445" y="40943"/>
                </a:cubicBezTo>
                <a:cubicBezTo>
                  <a:pt x="649590" y="62663"/>
                  <a:pt x="642225" y="89881"/>
                  <a:pt x="655092" y="109182"/>
                </a:cubicBezTo>
                <a:cubicBezTo>
                  <a:pt x="663072" y="121152"/>
                  <a:pt x="682388" y="118281"/>
                  <a:pt x="696036" y="122830"/>
                </a:cubicBezTo>
                <a:cubicBezTo>
                  <a:pt x="705134" y="109182"/>
                  <a:pt x="708102" y="87979"/>
                  <a:pt x="723331" y="81887"/>
                </a:cubicBezTo>
                <a:cubicBezTo>
                  <a:pt x="766148" y="64760"/>
                  <a:pt x="771500" y="117211"/>
                  <a:pt x="777922" y="136478"/>
                </a:cubicBezTo>
                <a:cubicBezTo>
                  <a:pt x="782471" y="122830"/>
                  <a:pt x="785136" y="108401"/>
                  <a:pt x="791570" y="95534"/>
                </a:cubicBezTo>
                <a:cubicBezTo>
                  <a:pt x="844484" y="-10296"/>
                  <a:pt x="798207" y="116563"/>
                  <a:pt x="832513" y="13648"/>
                </a:cubicBezTo>
                <a:cubicBezTo>
                  <a:pt x="837062" y="27296"/>
                  <a:pt x="842209" y="40759"/>
                  <a:pt x="846161" y="54591"/>
                </a:cubicBezTo>
                <a:cubicBezTo>
                  <a:pt x="851314" y="72626"/>
                  <a:pt x="844803" y="97928"/>
                  <a:pt x="859809" y="109182"/>
                </a:cubicBezTo>
                <a:cubicBezTo>
                  <a:pt x="871318" y="117814"/>
                  <a:pt x="887104" y="100083"/>
                  <a:pt x="900752" y="95534"/>
                </a:cubicBezTo>
                <a:cubicBezTo>
                  <a:pt x="909851" y="81886"/>
                  <a:pt x="920713" y="69262"/>
                  <a:pt x="928048" y="54591"/>
                </a:cubicBezTo>
                <a:cubicBezTo>
                  <a:pt x="934482" y="41724"/>
                  <a:pt x="927309" y="13648"/>
                  <a:pt x="941695" y="13648"/>
                </a:cubicBezTo>
                <a:cubicBezTo>
                  <a:pt x="959333" y="13648"/>
                  <a:pt x="979273" y="85437"/>
                  <a:pt x="982639" y="95534"/>
                </a:cubicBezTo>
                <a:cubicBezTo>
                  <a:pt x="986005" y="85437"/>
                  <a:pt x="1005943" y="13648"/>
                  <a:pt x="1023582" y="13648"/>
                </a:cubicBezTo>
                <a:cubicBezTo>
                  <a:pt x="1041219" y="13648"/>
                  <a:pt x="1061160" y="85438"/>
                  <a:pt x="1064525" y="95534"/>
                </a:cubicBezTo>
                <a:cubicBezTo>
                  <a:pt x="1082722" y="86436"/>
                  <a:pt x="1098771" y="68239"/>
                  <a:pt x="1119116" y="68239"/>
                </a:cubicBezTo>
                <a:cubicBezTo>
                  <a:pt x="1160273" y="68239"/>
                  <a:pt x="1165185" y="110911"/>
                  <a:pt x="1173707" y="136478"/>
                </a:cubicBezTo>
                <a:cubicBezTo>
                  <a:pt x="1182806" y="118281"/>
                  <a:pt x="1193447" y="100777"/>
                  <a:pt x="1201003" y="81887"/>
                </a:cubicBezTo>
                <a:cubicBezTo>
                  <a:pt x="1211689" y="55173"/>
                  <a:pt x="1228298" y="0"/>
                  <a:pt x="1228298" y="0"/>
                </a:cubicBezTo>
                <a:cubicBezTo>
                  <a:pt x="1238210" y="29735"/>
                  <a:pt x="1263601" y="98810"/>
                  <a:pt x="1255594" y="122830"/>
                </a:cubicBezTo>
                <a:cubicBezTo>
                  <a:pt x="1250407" y="138391"/>
                  <a:pt x="1237397" y="95535"/>
                  <a:pt x="1228298" y="81887"/>
                </a:cubicBezTo>
                <a:cubicBezTo>
                  <a:pt x="1323833" y="50042"/>
                  <a:pt x="1301086" y="27295"/>
                  <a:pt x="1323833" y="95534"/>
                </a:cubicBezTo>
                <a:cubicBezTo>
                  <a:pt x="1439995" y="18092"/>
                  <a:pt x="1402096" y="8339"/>
                  <a:pt x="1419367" y="163773"/>
                </a:cubicBezTo>
                <a:cubicBezTo>
                  <a:pt x="1433015" y="145576"/>
                  <a:pt x="1449025" y="128931"/>
                  <a:pt x="1460310" y="109182"/>
                </a:cubicBezTo>
                <a:cubicBezTo>
                  <a:pt x="1467447" y="96692"/>
                  <a:pt x="1459572" y="68239"/>
                  <a:pt x="1473958" y="68239"/>
                </a:cubicBezTo>
                <a:cubicBezTo>
                  <a:pt x="1488344" y="68239"/>
                  <a:pt x="1477434" y="99010"/>
                  <a:pt x="1487606" y="109182"/>
                </a:cubicBezTo>
                <a:cubicBezTo>
                  <a:pt x="1497778" y="119354"/>
                  <a:pt x="1514901" y="118281"/>
                  <a:pt x="1528549" y="122830"/>
                </a:cubicBezTo>
                <a:cubicBezTo>
                  <a:pt x="1562854" y="19918"/>
                  <a:pt x="1516579" y="122830"/>
                  <a:pt x="1569492" y="122830"/>
                </a:cubicBezTo>
                <a:cubicBezTo>
                  <a:pt x="1585895" y="122830"/>
                  <a:pt x="1587689" y="95535"/>
                  <a:pt x="1596788" y="81887"/>
                </a:cubicBezTo>
                <a:cubicBezTo>
                  <a:pt x="1664704" y="183762"/>
                  <a:pt x="1590268" y="95448"/>
                  <a:pt x="1637731" y="81887"/>
                </a:cubicBezTo>
                <a:cubicBezTo>
                  <a:pt x="1664338" y="74285"/>
                  <a:pt x="1692322" y="90985"/>
                  <a:pt x="1719618" y="95534"/>
                </a:cubicBezTo>
                <a:cubicBezTo>
                  <a:pt x="1728716" y="109182"/>
                  <a:pt x="1733791" y="146320"/>
                  <a:pt x="1746913" y="136478"/>
                </a:cubicBezTo>
                <a:cubicBezTo>
                  <a:pt x="1769931" y="119215"/>
                  <a:pt x="1774209" y="54591"/>
                  <a:pt x="1774209" y="54591"/>
                </a:cubicBezTo>
                <a:cubicBezTo>
                  <a:pt x="1777574" y="64687"/>
                  <a:pt x="1797516" y="136478"/>
                  <a:pt x="1815152" y="136478"/>
                </a:cubicBezTo>
                <a:cubicBezTo>
                  <a:pt x="1847495" y="136478"/>
                  <a:pt x="1842448" y="85027"/>
                  <a:pt x="1842448" y="68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Forma livre 36"/>
          <p:cNvSpPr/>
          <p:nvPr/>
        </p:nvSpPr>
        <p:spPr>
          <a:xfrm>
            <a:off x="5809089" y="2818822"/>
            <a:ext cx="1842733" cy="122830"/>
          </a:xfrm>
          <a:custGeom>
            <a:avLst/>
            <a:gdLst>
              <a:gd name="connsiteX0" fmla="*/ 0 w 1842733"/>
              <a:gd name="connsiteY0" fmla="*/ 13648 h 163773"/>
              <a:gd name="connsiteX1" fmla="*/ 13648 w 1842733"/>
              <a:gd name="connsiteY1" fmla="*/ 95534 h 163773"/>
              <a:gd name="connsiteX2" fmla="*/ 27295 w 1842733"/>
              <a:gd name="connsiteY2" fmla="*/ 136478 h 163773"/>
              <a:gd name="connsiteX3" fmla="*/ 122830 w 1842733"/>
              <a:gd name="connsiteY3" fmla="*/ 54591 h 163773"/>
              <a:gd name="connsiteX4" fmla="*/ 136477 w 1842733"/>
              <a:gd name="connsiteY4" fmla="*/ 95534 h 163773"/>
              <a:gd name="connsiteX5" fmla="*/ 218364 w 1842733"/>
              <a:gd name="connsiteY5" fmla="*/ 54591 h 163773"/>
              <a:gd name="connsiteX6" fmla="*/ 259307 w 1842733"/>
              <a:gd name="connsiteY6" fmla="*/ 136478 h 163773"/>
              <a:gd name="connsiteX7" fmla="*/ 327546 w 1842733"/>
              <a:gd name="connsiteY7" fmla="*/ 54591 h 163773"/>
              <a:gd name="connsiteX8" fmla="*/ 368489 w 1842733"/>
              <a:gd name="connsiteY8" fmla="*/ 81887 h 163773"/>
              <a:gd name="connsiteX9" fmla="*/ 423080 w 1842733"/>
              <a:gd name="connsiteY9" fmla="*/ 136478 h 163773"/>
              <a:gd name="connsiteX10" fmla="*/ 491319 w 1842733"/>
              <a:gd name="connsiteY10" fmla="*/ 68239 h 163773"/>
              <a:gd name="connsiteX11" fmla="*/ 518615 w 1842733"/>
              <a:gd name="connsiteY11" fmla="*/ 150125 h 163773"/>
              <a:gd name="connsiteX12" fmla="*/ 559558 w 1842733"/>
              <a:gd name="connsiteY12" fmla="*/ 136478 h 163773"/>
              <a:gd name="connsiteX13" fmla="*/ 573206 w 1842733"/>
              <a:gd name="connsiteY13" fmla="*/ 95534 h 163773"/>
              <a:gd name="connsiteX14" fmla="*/ 614149 w 1842733"/>
              <a:gd name="connsiteY14" fmla="*/ 0 h 163773"/>
              <a:gd name="connsiteX15" fmla="*/ 641445 w 1842733"/>
              <a:gd name="connsiteY15" fmla="*/ 40943 h 163773"/>
              <a:gd name="connsiteX16" fmla="*/ 655092 w 1842733"/>
              <a:gd name="connsiteY16" fmla="*/ 109182 h 163773"/>
              <a:gd name="connsiteX17" fmla="*/ 696036 w 1842733"/>
              <a:gd name="connsiteY17" fmla="*/ 122830 h 163773"/>
              <a:gd name="connsiteX18" fmla="*/ 723331 w 1842733"/>
              <a:gd name="connsiteY18" fmla="*/ 81887 h 163773"/>
              <a:gd name="connsiteX19" fmla="*/ 777922 w 1842733"/>
              <a:gd name="connsiteY19" fmla="*/ 136478 h 163773"/>
              <a:gd name="connsiteX20" fmla="*/ 791570 w 1842733"/>
              <a:gd name="connsiteY20" fmla="*/ 95534 h 163773"/>
              <a:gd name="connsiteX21" fmla="*/ 832513 w 1842733"/>
              <a:gd name="connsiteY21" fmla="*/ 13648 h 163773"/>
              <a:gd name="connsiteX22" fmla="*/ 846161 w 1842733"/>
              <a:gd name="connsiteY22" fmla="*/ 54591 h 163773"/>
              <a:gd name="connsiteX23" fmla="*/ 859809 w 1842733"/>
              <a:gd name="connsiteY23" fmla="*/ 109182 h 163773"/>
              <a:gd name="connsiteX24" fmla="*/ 900752 w 1842733"/>
              <a:gd name="connsiteY24" fmla="*/ 95534 h 163773"/>
              <a:gd name="connsiteX25" fmla="*/ 928048 w 1842733"/>
              <a:gd name="connsiteY25" fmla="*/ 54591 h 163773"/>
              <a:gd name="connsiteX26" fmla="*/ 941695 w 1842733"/>
              <a:gd name="connsiteY26" fmla="*/ 13648 h 163773"/>
              <a:gd name="connsiteX27" fmla="*/ 982639 w 1842733"/>
              <a:gd name="connsiteY27" fmla="*/ 95534 h 163773"/>
              <a:gd name="connsiteX28" fmla="*/ 1023582 w 1842733"/>
              <a:gd name="connsiteY28" fmla="*/ 13648 h 163773"/>
              <a:gd name="connsiteX29" fmla="*/ 1064525 w 1842733"/>
              <a:gd name="connsiteY29" fmla="*/ 95534 h 163773"/>
              <a:gd name="connsiteX30" fmla="*/ 1119116 w 1842733"/>
              <a:gd name="connsiteY30" fmla="*/ 68239 h 163773"/>
              <a:gd name="connsiteX31" fmla="*/ 1173707 w 1842733"/>
              <a:gd name="connsiteY31" fmla="*/ 136478 h 163773"/>
              <a:gd name="connsiteX32" fmla="*/ 1201003 w 1842733"/>
              <a:gd name="connsiteY32" fmla="*/ 81887 h 163773"/>
              <a:gd name="connsiteX33" fmla="*/ 1228298 w 1842733"/>
              <a:gd name="connsiteY33" fmla="*/ 0 h 163773"/>
              <a:gd name="connsiteX34" fmla="*/ 1255594 w 1842733"/>
              <a:gd name="connsiteY34" fmla="*/ 122830 h 163773"/>
              <a:gd name="connsiteX35" fmla="*/ 1228298 w 1842733"/>
              <a:gd name="connsiteY35" fmla="*/ 81887 h 163773"/>
              <a:gd name="connsiteX36" fmla="*/ 1323833 w 1842733"/>
              <a:gd name="connsiteY36" fmla="*/ 95534 h 163773"/>
              <a:gd name="connsiteX37" fmla="*/ 1419367 w 1842733"/>
              <a:gd name="connsiteY37" fmla="*/ 163773 h 163773"/>
              <a:gd name="connsiteX38" fmla="*/ 1460310 w 1842733"/>
              <a:gd name="connsiteY38" fmla="*/ 109182 h 163773"/>
              <a:gd name="connsiteX39" fmla="*/ 1473958 w 1842733"/>
              <a:gd name="connsiteY39" fmla="*/ 68239 h 163773"/>
              <a:gd name="connsiteX40" fmla="*/ 1487606 w 1842733"/>
              <a:gd name="connsiteY40" fmla="*/ 109182 h 163773"/>
              <a:gd name="connsiteX41" fmla="*/ 1528549 w 1842733"/>
              <a:gd name="connsiteY41" fmla="*/ 122830 h 163773"/>
              <a:gd name="connsiteX42" fmla="*/ 1569492 w 1842733"/>
              <a:gd name="connsiteY42" fmla="*/ 122830 h 163773"/>
              <a:gd name="connsiteX43" fmla="*/ 1596788 w 1842733"/>
              <a:gd name="connsiteY43" fmla="*/ 81887 h 163773"/>
              <a:gd name="connsiteX44" fmla="*/ 1637731 w 1842733"/>
              <a:gd name="connsiteY44" fmla="*/ 81887 h 163773"/>
              <a:gd name="connsiteX45" fmla="*/ 1719618 w 1842733"/>
              <a:gd name="connsiteY45" fmla="*/ 95534 h 163773"/>
              <a:gd name="connsiteX46" fmla="*/ 1746913 w 1842733"/>
              <a:gd name="connsiteY46" fmla="*/ 136478 h 163773"/>
              <a:gd name="connsiteX47" fmla="*/ 1774209 w 1842733"/>
              <a:gd name="connsiteY47" fmla="*/ 54591 h 163773"/>
              <a:gd name="connsiteX48" fmla="*/ 1815152 w 1842733"/>
              <a:gd name="connsiteY48" fmla="*/ 136478 h 163773"/>
              <a:gd name="connsiteX49" fmla="*/ 1842448 w 1842733"/>
              <a:gd name="connsiteY49" fmla="*/ 68239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42733" h="163773">
                <a:moveTo>
                  <a:pt x="0" y="13648"/>
                </a:moveTo>
                <a:cubicBezTo>
                  <a:pt x="4549" y="40943"/>
                  <a:pt x="7645" y="68521"/>
                  <a:pt x="13648" y="95534"/>
                </a:cubicBezTo>
                <a:cubicBezTo>
                  <a:pt x="16769" y="109578"/>
                  <a:pt x="12909" y="136478"/>
                  <a:pt x="27295" y="136478"/>
                </a:cubicBezTo>
                <a:cubicBezTo>
                  <a:pt x="44801" y="136478"/>
                  <a:pt x="110371" y="67049"/>
                  <a:pt x="122830" y="54591"/>
                </a:cubicBezTo>
                <a:cubicBezTo>
                  <a:pt x="127379" y="68239"/>
                  <a:pt x="123610" y="89100"/>
                  <a:pt x="136477" y="95534"/>
                </a:cubicBezTo>
                <a:cubicBezTo>
                  <a:pt x="152623" y="103607"/>
                  <a:pt x="211467" y="59189"/>
                  <a:pt x="218364" y="54591"/>
                </a:cubicBezTo>
                <a:cubicBezTo>
                  <a:pt x="221729" y="64687"/>
                  <a:pt x="241671" y="136478"/>
                  <a:pt x="259307" y="136478"/>
                </a:cubicBezTo>
                <a:cubicBezTo>
                  <a:pt x="276822" y="136478"/>
                  <a:pt x="319312" y="66943"/>
                  <a:pt x="327546" y="54591"/>
                </a:cubicBezTo>
                <a:cubicBezTo>
                  <a:pt x="341194" y="63690"/>
                  <a:pt x="358242" y="69079"/>
                  <a:pt x="368489" y="81887"/>
                </a:cubicBezTo>
                <a:cubicBezTo>
                  <a:pt x="421425" y="148058"/>
                  <a:pt x="333750" y="106701"/>
                  <a:pt x="423080" y="136478"/>
                </a:cubicBezTo>
                <a:cubicBezTo>
                  <a:pt x="424662" y="134105"/>
                  <a:pt x="471539" y="52415"/>
                  <a:pt x="491319" y="68239"/>
                </a:cubicBezTo>
                <a:cubicBezTo>
                  <a:pt x="513786" y="86213"/>
                  <a:pt x="518615" y="150125"/>
                  <a:pt x="518615" y="150125"/>
                </a:cubicBezTo>
                <a:cubicBezTo>
                  <a:pt x="532263" y="145576"/>
                  <a:pt x="549386" y="146650"/>
                  <a:pt x="559558" y="136478"/>
                </a:cubicBezTo>
                <a:cubicBezTo>
                  <a:pt x="569731" y="126305"/>
                  <a:pt x="567539" y="108757"/>
                  <a:pt x="573206" y="95534"/>
                </a:cubicBezTo>
                <a:cubicBezTo>
                  <a:pt x="623801" y="-22523"/>
                  <a:pt x="582141" y="96023"/>
                  <a:pt x="614149" y="0"/>
                </a:cubicBezTo>
                <a:cubicBezTo>
                  <a:pt x="623248" y="13648"/>
                  <a:pt x="635686" y="25585"/>
                  <a:pt x="641445" y="40943"/>
                </a:cubicBezTo>
                <a:cubicBezTo>
                  <a:pt x="649590" y="62663"/>
                  <a:pt x="642225" y="89881"/>
                  <a:pt x="655092" y="109182"/>
                </a:cubicBezTo>
                <a:cubicBezTo>
                  <a:pt x="663072" y="121152"/>
                  <a:pt x="682388" y="118281"/>
                  <a:pt x="696036" y="122830"/>
                </a:cubicBezTo>
                <a:cubicBezTo>
                  <a:pt x="705134" y="109182"/>
                  <a:pt x="708102" y="87979"/>
                  <a:pt x="723331" y="81887"/>
                </a:cubicBezTo>
                <a:cubicBezTo>
                  <a:pt x="766148" y="64760"/>
                  <a:pt x="771500" y="117211"/>
                  <a:pt x="777922" y="136478"/>
                </a:cubicBezTo>
                <a:cubicBezTo>
                  <a:pt x="782471" y="122830"/>
                  <a:pt x="785136" y="108401"/>
                  <a:pt x="791570" y="95534"/>
                </a:cubicBezTo>
                <a:cubicBezTo>
                  <a:pt x="844484" y="-10296"/>
                  <a:pt x="798207" y="116563"/>
                  <a:pt x="832513" y="13648"/>
                </a:cubicBezTo>
                <a:cubicBezTo>
                  <a:pt x="837062" y="27296"/>
                  <a:pt x="842209" y="40759"/>
                  <a:pt x="846161" y="54591"/>
                </a:cubicBezTo>
                <a:cubicBezTo>
                  <a:pt x="851314" y="72626"/>
                  <a:pt x="844803" y="97928"/>
                  <a:pt x="859809" y="109182"/>
                </a:cubicBezTo>
                <a:cubicBezTo>
                  <a:pt x="871318" y="117814"/>
                  <a:pt x="887104" y="100083"/>
                  <a:pt x="900752" y="95534"/>
                </a:cubicBezTo>
                <a:cubicBezTo>
                  <a:pt x="909851" y="81886"/>
                  <a:pt x="920713" y="69262"/>
                  <a:pt x="928048" y="54591"/>
                </a:cubicBezTo>
                <a:cubicBezTo>
                  <a:pt x="934482" y="41724"/>
                  <a:pt x="927309" y="13648"/>
                  <a:pt x="941695" y="13648"/>
                </a:cubicBezTo>
                <a:cubicBezTo>
                  <a:pt x="959333" y="13648"/>
                  <a:pt x="979273" y="85437"/>
                  <a:pt x="982639" y="95534"/>
                </a:cubicBezTo>
                <a:cubicBezTo>
                  <a:pt x="986005" y="85437"/>
                  <a:pt x="1005943" y="13648"/>
                  <a:pt x="1023582" y="13648"/>
                </a:cubicBezTo>
                <a:cubicBezTo>
                  <a:pt x="1041219" y="13648"/>
                  <a:pt x="1061160" y="85438"/>
                  <a:pt x="1064525" y="95534"/>
                </a:cubicBezTo>
                <a:cubicBezTo>
                  <a:pt x="1082722" y="86436"/>
                  <a:pt x="1098771" y="68239"/>
                  <a:pt x="1119116" y="68239"/>
                </a:cubicBezTo>
                <a:cubicBezTo>
                  <a:pt x="1160273" y="68239"/>
                  <a:pt x="1165185" y="110911"/>
                  <a:pt x="1173707" y="136478"/>
                </a:cubicBezTo>
                <a:cubicBezTo>
                  <a:pt x="1182806" y="118281"/>
                  <a:pt x="1193447" y="100777"/>
                  <a:pt x="1201003" y="81887"/>
                </a:cubicBezTo>
                <a:cubicBezTo>
                  <a:pt x="1211689" y="55173"/>
                  <a:pt x="1228298" y="0"/>
                  <a:pt x="1228298" y="0"/>
                </a:cubicBezTo>
                <a:cubicBezTo>
                  <a:pt x="1238210" y="29735"/>
                  <a:pt x="1263601" y="98810"/>
                  <a:pt x="1255594" y="122830"/>
                </a:cubicBezTo>
                <a:cubicBezTo>
                  <a:pt x="1250407" y="138391"/>
                  <a:pt x="1237397" y="95535"/>
                  <a:pt x="1228298" y="81887"/>
                </a:cubicBezTo>
                <a:cubicBezTo>
                  <a:pt x="1323833" y="50042"/>
                  <a:pt x="1301086" y="27295"/>
                  <a:pt x="1323833" y="95534"/>
                </a:cubicBezTo>
                <a:cubicBezTo>
                  <a:pt x="1439995" y="18092"/>
                  <a:pt x="1402096" y="8339"/>
                  <a:pt x="1419367" y="163773"/>
                </a:cubicBezTo>
                <a:cubicBezTo>
                  <a:pt x="1433015" y="145576"/>
                  <a:pt x="1449025" y="128931"/>
                  <a:pt x="1460310" y="109182"/>
                </a:cubicBezTo>
                <a:cubicBezTo>
                  <a:pt x="1467447" y="96692"/>
                  <a:pt x="1459572" y="68239"/>
                  <a:pt x="1473958" y="68239"/>
                </a:cubicBezTo>
                <a:cubicBezTo>
                  <a:pt x="1488344" y="68239"/>
                  <a:pt x="1477434" y="99010"/>
                  <a:pt x="1487606" y="109182"/>
                </a:cubicBezTo>
                <a:cubicBezTo>
                  <a:pt x="1497778" y="119354"/>
                  <a:pt x="1514901" y="118281"/>
                  <a:pt x="1528549" y="122830"/>
                </a:cubicBezTo>
                <a:cubicBezTo>
                  <a:pt x="1562854" y="19918"/>
                  <a:pt x="1516579" y="122830"/>
                  <a:pt x="1569492" y="122830"/>
                </a:cubicBezTo>
                <a:cubicBezTo>
                  <a:pt x="1585895" y="122830"/>
                  <a:pt x="1587689" y="95535"/>
                  <a:pt x="1596788" y="81887"/>
                </a:cubicBezTo>
                <a:cubicBezTo>
                  <a:pt x="1664704" y="183762"/>
                  <a:pt x="1590268" y="95448"/>
                  <a:pt x="1637731" y="81887"/>
                </a:cubicBezTo>
                <a:cubicBezTo>
                  <a:pt x="1664338" y="74285"/>
                  <a:pt x="1692322" y="90985"/>
                  <a:pt x="1719618" y="95534"/>
                </a:cubicBezTo>
                <a:cubicBezTo>
                  <a:pt x="1728716" y="109182"/>
                  <a:pt x="1733791" y="146320"/>
                  <a:pt x="1746913" y="136478"/>
                </a:cubicBezTo>
                <a:cubicBezTo>
                  <a:pt x="1769931" y="119215"/>
                  <a:pt x="1774209" y="54591"/>
                  <a:pt x="1774209" y="54591"/>
                </a:cubicBezTo>
                <a:cubicBezTo>
                  <a:pt x="1777574" y="64687"/>
                  <a:pt x="1797516" y="136478"/>
                  <a:pt x="1815152" y="136478"/>
                </a:cubicBezTo>
                <a:cubicBezTo>
                  <a:pt x="1847495" y="136478"/>
                  <a:pt x="1842448" y="85027"/>
                  <a:pt x="1842448" y="68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orma livre 37"/>
          <p:cNvSpPr/>
          <p:nvPr/>
        </p:nvSpPr>
        <p:spPr>
          <a:xfrm>
            <a:off x="5827293" y="3589429"/>
            <a:ext cx="1842733" cy="122830"/>
          </a:xfrm>
          <a:custGeom>
            <a:avLst/>
            <a:gdLst>
              <a:gd name="connsiteX0" fmla="*/ 0 w 1842733"/>
              <a:gd name="connsiteY0" fmla="*/ 13648 h 163773"/>
              <a:gd name="connsiteX1" fmla="*/ 13648 w 1842733"/>
              <a:gd name="connsiteY1" fmla="*/ 95534 h 163773"/>
              <a:gd name="connsiteX2" fmla="*/ 27295 w 1842733"/>
              <a:gd name="connsiteY2" fmla="*/ 136478 h 163773"/>
              <a:gd name="connsiteX3" fmla="*/ 122830 w 1842733"/>
              <a:gd name="connsiteY3" fmla="*/ 54591 h 163773"/>
              <a:gd name="connsiteX4" fmla="*/ 136477 w 1842733"/>
              <a:gd name="connsiteY4" fmla="*/ 95534 h 163773"/>
              <a:gd name="connsiteX5" fmla="*/ 218364 w 1842733"/>
              <a:gd name="connsiteY5" fmla="*/ 54591 h 163773"/>
              <a:gd name="connsiteX6" fmla="*/ 259307 w 1842733"/>
              <a:gd name="connsiteY6" fmla="*/ 136478 h 163773"/>
              <a:gd name="connsiteX7" fmla="*/ 327546 w 1842733"/>
              <a:gd name="connsiteY7" fmla="*/ 54591 h 163773"/>
              <a:gd name="connsiteX8" fmla="*/ 368489 w 1842733"/>
              <a:gd name="connsiteY8" fmla="*/ 81887 h 163773"/>
              <a:gd name="connsiteX9" fmla="*/ 423080 w 1842733"/>
              <a:gd name="connsiteY9" fmla="*/ 136478 h 163773"/>
              <a:gd name="connsiteX10" fmla="*/ 491319 w 1842733"/>
              <a:gd name="connsiteY10" fmla="*/ 68239 h 163773"/>
              <a:gd name="connsiteX11" fmla="*/ 518615 w 1842733"/>
              <a:gd name="connsiteY11" fmla="*/ 150125 h 163773"/>
              <a:gd name="connsiteX12" fmla="*/ 559558 w 1842733"/>
              <a:gd name="connsiteY12" fmla="*/ 136478 h 163773"/>
              <a:gd name="connsiteX13" fmla="*/ 573206 w 1842733"/>
              <a:gd name="connsiteY13" fmla="*/ 95534 h 163773"/>
              <a:gd name="connsiteX14" fmla="*/ 614149 w 1842733"/>
              <a:gd name="connsiteY14" fmla="*/ 0 h 163773"/>
              <a:gd name="connsiteX15" fmla="*/ 641445 w 1842733"/>
              <a:gd name="connsiteY15" fmla="*/ 40943 h 163773"/>
              <a:gd name="connsiteX16" fmla="*/ 655092 w 1842733"/>
              <a:gd name="connsiteY16" fmla="*/ 109182 h 163773"/>
              <a:gd name="connsiteX17" fmla="*/ 696036 w 1842733"/>
              <a:gd name="connsiteY17" fmla="*/ 122830 h 163773"/>
              <a:gd name="connsiteX18" fmla="*/ 723331 w 1842733"/>
              <a:gd name="connsiteY18" fmla="*/ 81887 h 163773"/>
              <a:gd name="connsiteX19" fmla="*/ 777922 w 1842733"/>
              <a:gd name="connsiteY19" fmla="*/ 136478 h 163773"/>
              <a:gd name="connsiteX20" fmla="*/ 791570 w 1842733"/>
              <a:gd name="connsiteY20" fmla="*/ 95534 h 163773"/>
              <a:gd name="connsiteX21" fmla="*/ 832513 w 1842733"/>
              <a:gd name="connsiteY21" fmla="*/ 13648 h 163773"/>
              <a:gd name="connsiteX22" fmla="*/ 846161 w 1842733"/>
              <a:gd name="connsiteY22" fmla="*/ 54591 h 163773"/>
              <a:gd name="connsiteX23" fmla="*/ 859809 w 1842733"/>
              <a:gd name="connsiteY23" fmla="*/ 109182 h 163773"/>
              <a:gd name="connsiteX24" fmla="*/ 900752 w 1842733"/>
              <a:gd name="connsiteY24" fmla="*/ 95534 h 163773"/>
              <a:gd name="connsiteX25" fmla="*/ 928048 w 1842733"/>
              <a:gd name="connsiteY25" fmla="*/ 54591 h 163773"/>
              <a:gd name="connsiteX26" fmla="*/ 941695 w 1842733"/>
              <a:gd name="connsiteY26" fmla="*/ 13648 h 163773"/>
              <a:gd name="connsiteX27" fmla="*/ 982639 w 1842733"/>
              <a:gd name="connsiteY27" fmla="*/ 95534 h 163773"/>
              <a:gd name="connsiteX28" fmla="*/ 1023582 w 1842733"/>
              <a:gd name="connsiteY28" fmla="*/ 13648 h 163773"/>
              <a:gd name="connsiteX29" fmla="*/ 1064525 w 1842733"/>
              <a:gd name="connsiteY29" fmla="*/ 95534 h 163773"/>
              <a:gd name="connsiteX30" fmla="*/ 1119116 w 1842733"/>
              <a:gd name="connsiteY30" fmla="*/ 68239 h 163773"/>
              <a:gd name="connsiteX31" fmla="*/ 1173707 w 1842733"/>
              <a:gd name="connsiteY31" fmla="*/ 136478 h 163773"/>
              <a:gd name="connsiteX32" fmla="*/ 1201003 w 1842733"/>
              <a:gd name="connsiteY32" fmla="*/ 81887 h 163773"/>
              <a:gd name="connsiteX33" fmla="*/ 1228298 w 1842733"/>
              <a:gd name="connsiteY33" fmla="*/ 0 h 163773"/>
              <a:gd name="connsiteX34" fmla="*/ 1255594 w 1842733"/>
              <a:gd name="connsiteY34" fmla="*/ 122830 h 163773"/>
              <a:gd name="connsiteX35" fmla="*/ 1228298 w 1842733"/>
              <a:gd name="connsiteY35" fmla="*/ 81887 h 163773"/>
              <a:gd name="connsiteX36" fmla="*/ 1323833 w 1842733"/>
              <a:gd name="connsiteY36" fmla="*/ 95534 h 163773"/>
              <a:gd name="connsiteX37" fmla="*/ 1419367 w 1842733"/>
              <a:gd name="connsiteY37" fmla="*/ 163773 h 163773"/>
              <a:gd name="connsiteX38" fmla="*/ 1460310 w 1842733"/>
              <a:gd name="connsiteY38" fmla="*/ 109182 h 163773"/>
              <a:gd name="connsiteX39" fmla="*/ 1473958 w 1842733"/>
              <a:gd name="connsiteY39" fmla="*/ 68239 h 163773"/>
              <a:gd name="connsiteX40" fmla="*/ 1487606 w 1842733"/>
              <a:gd name="connsiteY40" fmla="*/ 109182 h 163773"/>
              <a:gd name="connsiteX41" fmla="*/ 1528549 w 1842733"/>
              <a:gd name="connsiteY41" fmla="*/ 122830 h 163773"/>
              <a:gd name="connsiteX42" fmla="*/ 1569492 w 1842733"/>
              <a:gd name="connsiteY42" fmla="*/ 122830 h 163773"/>
              <a:gd name="connsiteX43" fmla="*/ 1596788 w 1842733"/>
              <a:gd name="connsiteY43" fmla="*/ 81887 h 163773"/>
              <a:gd name="connsiteX44" fmla="*/ 1637731 w 1842733"/>
              <a:gd name="connsiteY44" fmla="*/ 81887 h 163773"/>
              <a:gd name="connsiteX45" fmla="*/ 1719618 w 1842733"/>
              <a:gd name="connsiteY45" fmla="*/ 95534 h 163773"/>
              <a:gd name="connsiteX46" fmla="*/ 1746913 w 1842733"/>
              <a:gd name="connsiteY46" fmla="*/ 136478 h 163773"/>
              <a:gd name="connsiteX47" fmla="*/ 1774209 w 1842733"/>
              <a:gd name="connsiteY47" fmla="*/ 54591 h 163773"/>
              <a:gd name="connsiteX48" fmla="*/ 1815152 w 1842733"/>
              <a:gd name="connsiteY48" fmla="*/ 136478 h 163773"/>
              <a:gd name="connsiteX49" fmla="*/ 1842448 w 1842733"/>
              <a:gd name="connsiteY49" fmla="*/ 68239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42733" h="163773">
                <a:moveTo>
                  <a:pt x="0" y="13648"/>
                </a:moveTo>
                <a:cubicBezTo>
                  <a:pt x="4549" y="40943"/>
                  <a:pt x="7645" y="68521"/>
                  <a:pt x="13648" y="95534"/>
                </a:cubicBezTo>
                <a:cubicBezTo>
                  <a:pt x="16769" y="109578"/>
                  <a:pt x="12909" y="136478"/>
                  <a:pt x="27295" y="136478"/>
                </a:cubicBezTo>
                <a:cubicBezTo>
                  <a:pt x="44801" y="136478"/>
                  <a:pt x="110371" y="67049"/>
                  <a:pt x="122830" y="54591"/>
                </a:cubicBezTo>
                <a:cubicBezTo>
                  <a:pt x="127379" y="68239"/>
                  <a:pt x="123610" y="89100"/>
                  <a:pt x="136477" y="95534"/>
                </a:cubicBezTo>
                <a:cubicBezTo>
                  <a:pt x="152623" y="103607"/>
                  <a:pt x="211467" y="59189"/>
                  <a:pt x="218364" y="54591"/>
                </a:cubicBezTo>
                <a:cubicBezTo>
                  <a:pt x="221729" y="64687"/>
                  <a:pt x="241671" y="136478"/>
                  <a:pt x="259307" y="136478"/>
                </a:cubicBezTo>
                <a:cubicBezTo>
                  <a:pt x="276822" y="136478"/>
                  <a:pt x="319312" y="66943"/>
                  <a:pt x="327546" y="54591"/>
                </a:cubicBezTo>
                <a:cubicBezTo>
                  <a:pt x="341194" y="63690"/>
                  <a:pt x="358242" y="69079"/>
                  <a:pt x="368489" y="81887"/>
                </a:cubicBezTo>
                <a:cubicBezTo>
                  <a:pt x="421425" y="148058"/>
                  <a:pt x="333750" y="106701"/>
                  <a:pt x="423080" y="136478"/>
                </a:cubicBezTo>
                <a:cubicBezTo>
                  <a:pt x="424662" y="134105"/>
                  <a:pt x="471539" y="52415"/>
                  <a:pt x="491319" y="68239"/>
                </a:cubicBezTo>
                <a:cubicBezTo>
                  <a:pt x="513786" y="86213"/>
                  <a:pt x="518615" y="150125"/>
                  <a:pt x="518615" y="150125"/>
                </a:cubicBezTo>
                <a:cubicBezTo>
                  <a:pt x="532263" y="145576"/>
                  <a:pt x="549386" y="146650"/>
                  <a:pt x="559558" y="136478"/>
                </a:cubicBezTo>
                <a:cubicBezTo>
                  <a:pt x="569731" y="126305"/>
                  <a:pt x="567539" y="108757"/>
                  <a:pt x="573206" y="95534"/>
                </a:cubicBezTo>
                <a:cubicBezTo>
                  <a:pt x="623801" y="-22523"/>
                  <a:pt x="582141" y="96023"/>
                  <a:pt x="614149" y="0"/>
                </a:cubicBezTo>
                <a:cubicBezTo>
                  <a:pt x="623248" y="13648"/>
                  <a:pt x="635686" y="25585"/>
                  <a:pt x="641445" y="40943"/>
                </a:cubicBezTo>
                <a:cubicBezTo>
                  <a:pt x="649590" y="62663"/>
                  <a:pt x="642225" y="89881"/>
                  <a:pt x="655092" y="109182"/>
                </a:cubicBezTo>
                <a:cubicBezTo>
                  <a:pt x="663072" y="121152"/>
                  <a:pt x="682388" y="118281"/>
                  <a:pt x="696036" y="122830"/>
                </a:cubicBezTo>
                <a:cubicBezTo>
                  <a:pt x="705134" y="109182"/>
                  <a:pt x="708102" y="87979"/>
                  <a:pt x="723331" y="81887"/>
                </a:cubicBezTo>
                <a:cubicBezTo>
                  <a:pt x="766148" y="64760"/>
                  <a:pt x="771500" y="117211"/>
                  <a:pt x="777922" y="136478"/>
                </a:cubicBezTo>
                <a:cubicBezTo>
                  <a:pt x="782471" y="122830"/>
                  <a:pt x="785136" y="108401"/>
                  <a:pt x="791570" y="95534"/>
                </a:cubicBezTo>
                <a:cubicBezTo>
                  <a:pt x="844484" y="-10296"/>
                  <a:pt x="798207" y="116563"/>
                  <a:pt x="832513" y="13648"/>
                </a:cubicBezTo>
                <a:cubicBezTo>
                  <a:pt x="837062" y="27296"/>
                  <a:pt x="842209" y="40759"/>
                  <a:pt x="846161" y="54591"/>
                </a:cubicBezTo>
                <a:cubicBezTo>
                  <a:pt x="851314" y="72626"/>
                  <a:pt x="844803" y="97928"/>
                  <a:pt x="859809" y="109182"/>
                </a:cubicBezTo>
                <a:cubicBezTo>
                  <a:pt x="871318" y="117814"/>
                  <a:pt x="887104" y="100083"/>
                  <a:pt x="900752" y="95534"/>
                </a:cubicBezTo>
                <a:cubicBezTo>
                  <a:pt x="909851" y="81886"/>
                  <a:pt x="920713" y="69262"/>
                  <a:pt x="928048" y="54591"/>
                </a:cubicBezTo>
                <a:cubicBezTo>
                  <a:pt x="934482" y="41724"/>
                  <a:pt x="927309" y="13648"/>
                  <a:pt x="941695" y="13648"/>
                </a:cubicBezTo>
                <a:cubicBezTo>
                  <a:pt x="959333" y="13648"/>
                  <a:pt x="979273" y="85437"/>
                  <a:pt x="982639" y="95534"/>
                </a:cubicBezTo>
                <a:cubicBezTo>
                  <a:pt x="986005" y="85437"/>
                  <a:pt x="1005943" y="13648"/>
                  <a:pt x="1023582" y="13648"/>
                </a:cubicBezTo>
                <a:cubicBezTo>
                  <a:pt x="1041219" y="13648"/>
                  <a:pt x="1061160" y="85438"/>
                  <a:pt x="1064525" y="95534"/>
                </a:cubicBezTo>
                <a:cubicBezTo>
                  <a:pt x="1082722" y="86436"/>
                  <a:pt x="1098771" y="68239"/>
                  <a:pt x="1119116" y="68239"/>
                </a:cubicBezTo>
                <a:cubicBezTo>
                  <a:pt x="1160273" y="68239"/>
                  <a:pt x="1165185" y="110911"/>
                  <a:pt x="1173707" y="136478"/>
                </a:cubicBezTo>
                <a:cubicBezTo>
                  <a:pt x="1182806" y="118281"/>
                  <a:pt x="1193447" y="100777"/>
                  <a:pt x="1201003" y="81887"/>
                </a:cubicBezTo>
                <a:cubicBezTo>
                  <a:pt x="1211689" y="55173"/>
                  <a:pt x="1228298" y="0"/>
                  <a:pt x="1228298" y="0"/>
                </a:cubicBezTo>
                <a:cubicBezTo>
                  <a:pt x="1238210" y="29735"/>
                  <a:pt x="1263601" y="98810"/>
                  <a:pt x="1255594" y="122830"/>
                </a:cubicBezTo>
                <a:cubicBezTo>
                  <a:pt x="1250407" y="138391"/>
                  <a:pt x="1237397" y="95535"/>
                  <a:pt x="1228298" y="81887"/>
                </a:cubicBezTo>
                <a:cubicBezTo>
                  <a:pt x="1323833" y="50042"/>
                  <a:pt x="1301086" y="27295"/>
                  <a:pt x="1323833" y="95534"/>
                </a:cubicBezTo>
                <a:cubicBezTo>
                  <a:pt x="1439995" y="18092"/>
                  <a:pt x="1402096" y="8339"/>
                  <a:pt x="1419367" y="163773"/>
                </a:cubicBezTo>
                <a:cubicBezTo>
                  <a:pt x="1433015" y="145576"/>
                  <a:pt x="1449025" y="128931"/>
                  <a:pt x="1460310" y="109182"/>
                </a:cubicBezTo>
                <a:cubicBezTo>
                  <a:pt x="1467447" y="96692"/>
                  <a:pt x="1459572" y="68239"/>
                  <a:pt x="1473958" y="68239"/>
                </a:cubicBezTo>
                <a:cubicBezTo>
                  <a:pt x="1488344" y="68239"/>
                  <a:pt x="1477434" y="99010"/>
                  <a:pt x="1487606" y="109182"/>
                </a:cubicBezTo>
                <a:cubicBezTo>
                  <a:pt x="1497778" y="119354"/>
                  <a:pt x="1514901" y="118281"/>
                  <a:pt x="1528549" y="122830"/>
                </a:cubicBezTo>
                <a:cubicBezTo>
                  <a:pt x="1562854" y="19918"/>
                  <a:pt x="1516579" y="122830"/>
                  <a:pt x="1569492" y="122830"/>
                </a:cubicBezTo>
                <a:cubicBezTo>
                  <a:pt x="1585895" y="122830"/>
                  <a:pt x="1587689" y="95535"/>
                  <a:pt x="1596788" y="81887"/>
                </a:cubicBezTo>
                <a:cubicBezTo>
                  <a:pt x="1664704" y="183762"/>
                  <a:pt x="1590268" y="95448"/>
                  <a:pt x="1637731" y="81887"/>
                </a:cubicBezTo>
                <a:cubicBezTo>
                  <a:pt x="1664338" y="74285"/>
                  <a:pt x="1692322" y="90985"/>
                  <a:pt x="1719618" y="95534"/>
                </a:cubicBezTo>
                <a:cubicBezTo>
                  <a:pt x="1728716" y="109182"/>
                  <a:pt x="1733791" y="146320"/>
                  <a:pt x="1746913" y="136478"/>
                </a:cubicBezTo>
                <a:cubicBezTo>
                  <a:pt x="1769931" y="119215"/>
                  <a:pt x="1774209" y="54591"/>
                  <a:pt x="1774209" y="54591"/>
                </a:cubicBezTo>
                <a:cubicBezTo>
                  <a:pt x="1777574" y="64687"/>
                  <a:pt x="1797516" y="136478"/>
                  <a:pt x="1815152" y="136478"/>
                </a:cubicBezTo>
                <a:cubicBezTo>
                  <a:pt x="1847495" y="136478"/>
                  <a:pt x="1842448" y="85027"/>
                  <a:pt x="1842448" y="68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Forma livre 38"/>
          <p:cNvSpPr/>
          <p:nvPr/>
        </p:nvSpPr>
        <p:spPr>
          <a:xfrm>
            <a:off x="5857954" y="4400545"/>
            <a:ext cx="2453819" cy="122830"/>
          </a:xfrm>
          <a:custGeom>
            <a:avLst/>
            <a:gdLst>
              <a:gd name="connsiteX0" fmla="*/ 0 w 1842733"/>
              <a:gd name="connsiteY0" fmla="*/ 13648 h 163773"/>
              <a:gd name="connsiteX1" fmla="*/ 13648 w 1842733"/>
              <a:gd name="connsiteY1" fmla="*/ 95534 h 163773"/>
              <a:gd name="connsiteX2" fmla="*/ 27295 w 1842733"/>
              <a:gd name="connsiteY2" fmla="*/ 136478 h 163773"/>
              <a:gd name="connsiteX3" fmla="*/ 122830 w 1842733"/>
              <a:gd name="connsiteY3" fmla="*/ 54591 h 163773"/>
              <a:gd name="connsiteX4" fmla="*/ 136477 w 1842733"/>
              <a:gd name="connsiteY4" fmla="*/ 95534 h 163773"/>
              <a:gd name="connsiteX5" fmla="*/ 218364 w 1842733"/>
              <a:gd name="connsiteY5" fmla="*/ 54591 h 163773"/>
              <a:gd name="connsiteX6" fmla="*/ 259307 w 1842733"/>
              <a:gd name="connsiteY6" fmla="*/ 136478 h 163773"/>
              <a:gd name="connsiteX7" fmla="*/ 327546 w 1842733"/>
              <a:gd name="connsiteY7" fmla="*/ 54591 h 163773"/>
              <a:gd name="connsiteX8" fmla="*/ 368489 w 1842733"/>
              <a:gd name="connsiteY8" fmla="*/ 81887 h 163773"/>
              <a:gd name="connsiteX9" fmla="*/ 423080 w 1842733"/>
              <a:gd name="connsiteY9" fmla="*/ 136478 h 163773"/>
              <a:gd name="connsiteX10" fmla="*/ 491319 w 1842733"/>
              <a:gd name="connsiteY10" fmla="*/ 68239 h 163773"/>
              <a:gd name="connsiteX11" fmla="*/ 518615 w 1842733"/>
              <a:gd name="connsiteY11" fmla="*/ 150125 h 163773"/>
              <a:gd name="connsiteX12" fmla="*/ 559558 w 1842733"/>
              <a:gd name="connsiteY12" fmla="*/ 136478 h 163773"/>
              <a:gd name="connsiteX13" fmla="*/ 573206 w 1842733"/>
              <a:gd name="connsiteY13" fmla="*/ 95534 h 163773"/>
              <a:gd name="connsiteX14" fmla="*/ 614149 w 1842733"/>
              <a:gd name="connsiteY14" fmla="*/ 0 h 163773"/>
              <a:gd name="connsiteX15" fmla="*/ 641445 w 1842733"/>
              <a:gd name="connsiteY15" fmla="*/ 40943 h 163773"/>
              <a:gd name="connsiteX16" fmla="*/ 655092 w 1842733"/>
              <a:gd name="connsiteY16" fmla="*/ 109182 h 163773"/>
              <a:gd name="connsiteX17" fmla="*/ 696036 w 1842733"/>
              <a:gd name="connsiteY17" fmla="*/ 122830 h 163773"/>
              <a:gd name="connsiteX18" fmla="*/ 723331 w 1842733"/>
              <a:gd name="connsiteY18" fmla="*/ 81887 h 163773"/>
              <a:gd name="connsiteX19" fmla="*/ 777922 w 1842733"/>
              <a:gd name="connsiteY19" fmla="*/ 136478 h 163773"/>
              <a:gd name="connsiteX20" fmla="*/ 791570 w 1842733"/>
              <a:gd name="connsiteY20" fmla="*/ 95534 h 163773"/>
              <a:gd name="connsiteX21" fmla="*/ 832513 w 1842733"/>
              <a:gd name="connsiteY21" fmla="*/ 13648 h 163773"/>
              <a:gd name="connsiteX22" fmla="*/ 846161 w 1842733"/>
              <a:gd name="connsiteY22" fmla="*/ 54591 h 163773"/>
              <a:gd name="connsiteX23" fmla="*/ 859809 w 1842733"/>
              <a:gd name="connsiteY23" fmla="*/ 109182 h 163773"/>
              <a:gd name="connsiteX24" fmla="*/ 900752 w 1842733"/>
              <a:gd name="connsiteY24" fmla="*/ 95534 h 163773"/>
              <a:gd name="connsiteX25" fmla="*/ 928048 w 1842733"/>
              <a:gd name="connsiteY25" fmla="*/ 54591 h 163773"/>
              <a:gd name="connsiteX26" fmla="*/ 941695 w 1842733"/>
              <a:gd name="connsiteY26" fmla="*/ 13648 h 163773"/>
              <a:gd name="connsiteX27" fmla="*/ 982639 w 1842733"/>
              <a:gd name="connsiteY27" fmla="*/ 95534 h 163773"/>
              <a:gd name="connsiteX28" fmla="*/ 1023582 w 1842733"/>
              <a:gd name="connsiteY28" fmla="*/ 13648 h 163773"/>
              <a:gd name="connsiteX29" fmla="*/ 1064525 w 1842733"/>
              <a:gd name="connsiteY29" fmla="*/ 95534 h 163773"/>
              <a:gd name="connsiteX30" fmla="*/ 1119116 w 1842733"/>
              <a:gd name="connsiteY30" fmla="*/ 68239 h 163773"/>
              <a:gd name="connsiteX31" fmla="*/ 1173707 w 1842733"/>
              <a:gd name="connsiteY31" fmla="*/ 136478 h 163773"/>
              <a:gd name="connsiteX32" fmla="*/ 1201003 w 1842733"/>
              <a:gd name="connsiteY32" fmla="*/ 81887 h 163773"/>
              <a:gd name="connsiteX33" fmla="*/ 1228298 w 1842733"/>
              <a:gd name="connsiteY33" fmla="*/ 0 h 163773"/>
              <a:gd name="connsiteX34" fmla="*/ 1255594 w 1842733"/>
              <a:gd name="connsiteY34" fmla="*/ 122830 h 163773"/>
              <a:gd name="connsiteX35" fmla="*/ 1228298 w 1842733"/>
              <a:gd name="connsiteY35" fmla="*/ 81887 h 163773"/>
              <a:gd name="connsiteX36" fmla="*/ 1323833 w 1842733"/>
              <a:gd name="connsiteY36" fmla="*/ 95534 h 163773"/>
              <a:gd name="connsiteX37" fmla="*/ 1419367 w 1842733"/>
              <a:gd name="connsiteY37" fmla="*/ 163773 h 163773"/>
              <a:gd name="connsiteX38" fmla="*/ 1460310 w 1842733"/>
              <a:gd name="connsiteY38" fmla="*/ 109182 h 163773"/>
              <a:gd name="connsiteX39" fmla="*/ 1473958 w 1842733"/>
              <a:gd name="connsiteY39" fmla="*/ 68239 h 163773"/>
              <a:gd name="connsiteX40" fmla="*/ 1487606 w 1842733"/>
              <a:gd name="connsiteY40" fmla="*/ 109182 h 163773"/>
              <a:gd name="connsiteX41" fmla="*/ 1528549 w 1842733"/>
              <a:gd name="connsiteY41" fmla="*/ 122830 h 163773"/>
              <a:gd name="connsiteX42" fmla="*/ 1569492 w 1842733"/>
              <a:gd name="connsiteY42" fmla="*/ 122830 h 163773"/>
              <a:gd name="connsiteX43" fmla="*/ 1596788 w 1842733"/>
              <a:gd name="connsiteY43" fmla="*/ 81887 h 163773"/>
              <a:gd name="connsiteX44" fmla="*/ 1637731 w 1842733"/>
              <a:gd name="connsiteY44" fmla="*/ 81887 h 163773"/>
              <a:gd name="connsiteX45" fmla="*/ 1719618 w 1842733"/>
              <a:gd name="connsiteY45" fmla="*/ 95534 h 163773"/>
              <a:gd name="connsiteX46" fmla="*/ 1746913 w 1842733"/>
              <a:gd name="connsiteY46" fmla="*/ 136478 h 163773"/>
              <a:gd name="connsiteX47" fmla="*/ 1774209 w 1842733"/>
              <a:gd name="connsiteY47" fmla="*/ 54591 h 163773"/>
              <a:gd name="connsiteX48" fmla="*/ 1815152 w 1842733"/>
              <a:gd name="connsiteY48" fmla="*/ 136478 h 163773"/>
              <a:gd name="connsiteX49" fmla="*/ 1842448 w 1842733"/>
              <a:gd name="connsiteY49" fmla="*/ 68239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42733" h="163773">
                <a:moveTo>
                  <a:pt x="0" y="13648"/>
                </a:moveTo>
                <a:cubicBezTo>
                  <a:pt x="4549" y="40943"/>
                  <a:pt x="7645" y="68521"/>
                  <a:pt x="13648" y="95534"/>
                </a:cubicBezTo>
                <a:cubicBezTo>
                  <a:pt x="16769" y="109578"/>
                  <a:pt x="12909" y="136478"/>
                  <a:pt x="27295" y="136478"/>
                </a:cubicBezTo>
                <a:cubicBezTo>
                  <a:pt x="44801" y="136478"/>
                  <a:pt x="110371" y="67049"/>
                  <a:pt x="122830" y="54591"/>
                </a:cubicBezTo>
                <a:cubicBezTo>
                  <a:pt x="127379" y="68239"/>
                  <a:pt x="123610" y="89100"/>
                  <a:pt x="136477" y="95534"/>
                </a:cubicBezTo>
                <a:cubicBezTo>
                  <a:pt x="152623" y="103607"/>
                  <a:pt x="211467" y="59189"/>
                  <a:pt x="218364" y="54591"/>
                </a:cubicBezTo>
                <a:cubicBezTo>
                  <a:pt x="221729" y="64687"/>
                  <a:pt x="241671" y="136478"/>
                  <a:pt x="259307" y="136478"/>
                </a:cubicBezTo>
                <a:cubicBezTo>
                  <a:pt x="276822" y="136478"/>
                  <a:pt x="319312" y="66943"/>
                  <a:pt x="327546" y="54591"/>
                </a:cubicBezTo>
                <a:cubicBezTo>
                  <a:pt x="341194" y="63690"/>
                  <a:pt x="358242" y="69079"/>
                  <a:pt x="368489" y="81887"/>
                </a:cubicBezTo>
                <a:cubicBezTo>
                  <a:pt x="421425" y="148058"/>
                  <a:pt x="333750" y="106701"/>
                  <a:pt x="423080" y="136478"/>
                </a:cubicBezTo>
                <a:cubicBezTo>
                  <a:pt x="424662" y="134105"/>
                  <a:pt x="471539" y="52415"/>
                  <a:pt x="491319" y="68239"/>
                </a:cubicBezTo>
                <a:cubicBezTo>
                  <a:pt x="513786" y="86213"/>
                  <a:pt x="518615" y="150125"/>
                  <a:pt x="518615" y="150125"/>
                </a:cubicBezTo>
                <a:cubicBezTo>
                  <a:pt x="532263" y="145576"/>
                  <a:pt x="549386" y="146650"/>
                  <a:pt x="559558" y="136478"/>
                </a:cubicBezTo>
                <a:cubicBezTo>
                  <a:pt x="569731" y="126305"/>
                  <a:pt x="567539" y="108757"/>
                  <a:pt x="573206" y="95534"/>
                </a:cubicBezTo>
                <a:cubicBezTo>
                  <a:pt x="623801" y="-22523"/>
                  <a:pt x="582141" y="96023"/>
                  <a:pt x="614149" y="0"/>
                </a:cubicBezTo>
                <a:cubicBezTo>
                  <a:pt x="623248" y="13648"/>
                  <a:pt x="635686" y="25585"/>
                  <a:pt x="641445" y="40943"/>
                </a:cubicBezTo>
                <a:cubicBezTo>
                  <a:pt x="649590" y="62663"/>
                  <a:pt x="642225" y="89881"/>
                  <a:pt x="655092" y="109182"/>
                </a:cubicBezTo>
                <a:cubicBezTo>
                  <a:pt x="663072" y="121152"/>
                  <a:pt x="682388" y="118281"/>
                  <a:pt x="696036" y="122830"/>
                </a:cubicBezTo>
                <a:cubicBezTo>
                  <a:pt x="705134" y="109182"/>
                  <a:pt x="708102" y="87979"/>
                  <a:pt x="723331" y="81887"/>
                </a:cubicBezTo>
                <a:cubicBezTo>
                  <a:pt x="766148" y="64760"/>
                  <a:pt x="771500" y="117211"/>
                  <a:pt x="777922" y="136478"/>
                </a:cubicBezTo>
                <a:cubicBezTo>
                  <a:pt x="782471" y="122830"/>
                  <a:pt x="785136" y="108401"/>
                  <a:pt x="791570" y="95534"/>
                </a:cubicBezTo>
                <a:cubicBezTo>
                  <a:pt x="844484" y="-10296"/>
                  <a:pt x="798207" y="116563"/>
                  <a:pt x="832513" y="13648"/>
                </a:cubicBezTo>
                <a:cubicBezTo>
                  <a:pt x="837062" y="27296"/>
                  <a:pt x="842209" y="40759"/>
                  <a:pt x="846161" y="54591"/>
                </a:cubicBezTo>
                <a:cubicBezTo>
                  <a:pt x="851314" y="72626"/>
                  <a:pt x="844803" y="97928"/>
                  <a:pt x="859809" y="109182"/>
                </a:cubicBezTo>
                <a:cubicBezTo>
                  <a:pt x="871318" y="117814"/>
                  <a:pt x="887104" y="100083"/>
                  <a:pt x="900752" y="95534"/>
                </a:cubicBezTo>
                <a:cubicBezTo>
                  <a:pt x="909851" y="81886"/>
                  <a:pt x="920713" y="69262"/>
                  <a:pt x="928048" y="54591"/>
                </a:cubicBezTo>
                <a:cubicBezTo>
                  <a:pt x="934482" y="41724"/>
                  <a:pt x="927309" y="13648"/>
                  <a:pt x="941695" y="13648"/>
                </a:cubicBezTo>
                <a:cubicBezTo>
                  <a:pt x="959333" y="13648"/>
                  <a:pt x="979273" y="85437"/>
                  <a:pt x="982639" y="95534"/>
                </a:cubicBezTo>
                <a:cubicBezTo>
                  <a:pt x="986005" y="85437"/>
                  <a:pt x="1005943" y="13648"/>
                  <a:pt x="1023582" y="13648"/>
                </a:cubicBezTo>
                <a:cubicBezTo>
                  <a:pt x="1041219" y="13648"/>
                  <a:pt x="1061160" y="85438"/>
                  <a:pt x="1064525" y="95534"/>
                </a:cubicBezTo>
                <a:cubicBezTo>
                  <a:pt x="1082722" y="86436"/>
                  <a:pt x="1098771" y="68239"/>
                  <a:pt x="1119116" y="68239"/>
                </a:cubicBezTo>
                <a:cubicBezTo>
                  <a:pt x="1160273" y="68239"/>
                  <a:pt x="1165185" y="110911"/>
                  <a:pt x="1173707" y="136478"/>
                </a:cubicBezTo>
                <a:cubicBezTo>
                  <a:pt x="1182806" y="118281"/>
                  <a:pt x="1193447" y="100777"/>
                  <a:pt x="1201003" y="81887"/>
                </a:cubicBezTo>
                <a:cubicBezTo>
                  <a:pt x="1211689" y="55173"/>
                  <a:pt x="1228298" y="0"/>
                  <a:pt x="1228298" y="0"/>
                </a:cubicBezTo>
                <a:cubicBezTo>
                  <a:pt x="1238210" y="29735"/>
                  <a:pt x="1263601" y="98810"/>
                  <a:pt x="1255594" y="122830"/>
                </a:cubicBezTo>
                <a:cubicBezTo>
                  <a:pt x="1250407" y="138391"/>
                  <a:pt x="1237397" y="95535"/>
                  <a:pt x="1228298" y="81887"/>
                </a:cubicBezTo>
                <a:cubicBezTo>
                  <a:pt x="1323833" y="50042"/>
                  <a:pt x="1301086" y="27295"/>
                  <a:pt x="1323833" y="95534"/>
                </a:cubicBezTo>
                <a:cubicBezTo>
                  <a:pt x="1439995" y="18092"/>
                  <a:pt x="1402096" y="8339"/>
                  <a:pt x="1419367" y="163773"/>
                </a:cubicBezTo>
                <a:cubicBezTo>
                  <a:pt x="1433015" y="145576"/>
                  <a:pt x="1449025" y="128931"/>
                  <a:pt x="1460310" y="109182"/>
                </a:cubicBezTo>
                <a:cubicBezTo>
                  <a:pt x="1467447" y="96692"/>
                  <a:pt x="1459572" y="68239"/>
                  <a:pt x="1473958" y="68239"/>
                </a:cubicBezTo>
                <a:cubicBezTo>
                  <a:pt x="1488344" y="68239"/>
                  <a:pt x="1477434" y="99010"/>
                  <a:pt x="1487606" y="109182"/>
                </a:cubicBezTo>
                <a:cubicBezTo>
                  <a:pt x="1497778" y="119354"/>
                  <a:pt x="1514901" y="118281"/>
                  <a:pt x="1528549" y="122830"/>
                </a:cubicBezTo>
                <a:cubicBezTo>
                  <a:pt x="1562854" y="19918"/>
                  <a:pt x="1516579" y="122830"/>
                  <a:pt x="1569492" y="122830"/>
                </a:cubicBezTo>
                <a:cubicBezTo>
                  <a:pt x="1585895" y="122830"/>
                  <a:pt x="1587689" y="95535"/>
                  <a:pt x="1596788" y="81887"/>
                </a:cubicBezTo>
                <a:cubicBezTo>
                  <a:pt x="1664704" y="183762"/>
                  <a:pt x="1590268" y="95448"/>
                  <a:pt x="1637731" y="81887"/>
                </a:cubicBezTo>
                <a:cubicBezTo>
                  <a:pt x="1664338" y="74285"/>
                  <a:pt x="1692322" y="90985"/>
                  <a:pt x="1719618" y="95534"/>
                </a:cubicBezTo>
                <a:cubicBezTo>
                  <a:pt x="1728716" y="109182"/>
                  <a:pt x="1733791" y="146320"/>
                  <a:pt x="1746913" y="136478"/>
                </a:cubicBezTo>
                <a:cubicBezTo>
                  <a:pt x="1769931" y="119215"/>
                  <a:pt x="1774209" y="54591"/>
                  <a:pt x="1774209" y="54591"/>
                </a:cubicBezTo>
                <a:cubicBezTo>
                  <a:pt x="1777574" y="64687"/>
                  <a:pt x="1797516" y="136478"/>
                  <a:pt x="1815152" y="136478"/>
                </a:cubicBezTo>
                <a:cubicBezTo>
                  <a:pt x="1847495" y="136478"/>
                  <a:pt x="1842448" y="85027"/>
                  <a:pt x="1842448" y="68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6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Exemplo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pt-BR" dirty="0"/>
                  <a:t>Considere que os pesos (kg) dos alunos da sala são:</a:t>
                </a:r>
              </a:p>
              <a:p>
                <a:endParaRPr lang="pt-BR" dirty="0"/>
              </a:p>
              <a:p>
                <a:pPr marL="0" indent="0" algn="ctr">
                  <a:buNone/>
                </a:pPr>
                <a:r>
                  <a:rPr lang="pt-BR" dirty="0" smtClean="0"/>
                  <a:t>A </a:t>
                </a:r>
                <a:r>
                  <a:rPr lang="pt-BR" dirty="0"/>
                  <a:t>= {68, 72, 74, 74, 75, 80, 85, 90, 92, 92}. </a:t>
                </a:r>
              </a:p>
              <a:p>
                <a:endParaRPr lang="pt-BR" dirty="0"/>
              </a:p>
              <a:p>
                <a:r>
                  <a:rPr lang="pt-BR" dirty="0"/>
                  <a:t>Qual a probabilidade de escolher um aluno com peso  maior ou igual a 75 e menor do que 90 kg? 	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pt-BR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/>
                          </a:rPr>
                          <m:t>𝑨</m:t>
                        </m:r>
                      </m:e>
                    </m:d>
                    <m:r>
                      <a:rPr lang="pt-BR" b="1" i="1">
                        <a:latin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</a:rPr>
                      <m:t>𝑷</m:t>
                    </m:r>
                    <m:r>
                      <a:rPr lang="pt-BR" b="1" i="1">
                        <a:latin typeface="Cambria Math"/>
                      </a:rPr>
                      <m:t>(</m:t>
                    </m:r>
                    <m:r>
                      <a:rPr lang="pt-BR" b="1" i="1">
                        <a:latin typeface="Cambria Math"/>
                      </a:rPr>
                      <m:t>𝟕𝟓</m:t>
                    </m:r>
                    <m:r>
                      <a:rPr lang="pt-BR" b="1" i="1">
                        <a:latin typeface="Cambria Math"/>
                      </a:rPr>
                      <m:t>≤</m:t>
                    </m:r>
                    <m:r>
                      <a:rPr lang="pt-BR" b="1" i="1">
                        <a:latin typeface="Cambria Math"/>
                      </a:rPr>
                      <m:t>𝑿</m:t>
                    </m:r>
                    <m:r>
                      <a:rPr lang="pt-BR" b="1" i="1">
                        <a:latin typeface="Cambria Math"/>
                      </a:rPr>
                      <m:t>&lt;</m:t>
                    </m:r>
                    <m:r>
                      <a:rPr lang="pt-BR" b="1" i="1">
                        <a:latin typeface="Cambria Math"/>
                      </a:rPr>
                      <m:t>𝟗𝟎</m:t>
                    </m:r>
                    <m:r>
                      <a:rPr lang="pt-BR" b="1" i="1">
                        <a:latin typeface="Cambria Math"/>
                      </a:rPr>
                      <m:t>)</m:t>
                    </m:r>
                  </m:oMath>
                </a14:m>
                <a:endParaRPr lang="pt-BR" b="1" dirty="0"/>
              </a:p>
              <a:p>
                <a:endParaRPr lang="pt-BR" dirty="0"/>
              </a:p>
              <a:p>
                <a:pPr lvl="1"/>
                <a:r>
                  <a:rPr lang="pt-BR" dirty="0"/>
                  <a:t>n(A) = 3	&gt;&gt; número de elementos no intervalo </a:t>
                </a:r>
                <a:r>
                  <a:rPr lang="pt-BR" dirty="0" smtClean="0"/>
                  <a:t>citado</a:t>
                </a:r>
              </a:p>
              <a:p>
                <a:pPr lvl="1"/>
                <a:r>
                  <a:rPr lang="pt-BR" dirty="0" smtClean="0">
                    <a:sym typeface="Symbol"/>
                  </a:rPr>
                  <a:t> = </a:t>
                </a:r>
                <a:r>
                  <a:rPr lang="pt-BR" dirty="0">
                    <a:sym typeface="Symbol"/>
                  </a:rPr>
                  <a:t>10	</a:t>
                </a:r>
                <a:r>
                  <a:rPr lang="pt-BR" dirty="0" smtClean="0">
                    <a:sym typeface="Symbol"/>
                  </a:rPr>
                  <a:t>&gt;&gt; </a:t>
                </a:r>
                <a:r>
                  <a:rPr lang="pt-BR" dirty="0">
                    <a:sym typeface="Symbol"/>
                  </a:rPr>
                  <a:t>total de elementos</a:t>
                </a:r>
              </a:p>
              <a:p>
                <a:pPr marL="0" indent="0">
                  <a:buNone/>
                </a:pPr>
                <a:endParaRPr lang="pt-BR" dirty="0">
                  <a:sym typeface="Symbol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  <m:r>
                            <a:rPr lang="pt-BR" i="1">
                              <a:latin typeface="Cambria Math"/>
                            </a:rPr>
                            <m:t>(</m:t>
                          </m:r>
                          <m:r>
                            <a:rPr lang="pt-BR" i="1">
                              <a:latin typeface="Cambria Math"/>
                            </a:rPr>
                            <m:t>𝐴</m:t>
                          </m:r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  <m:r>
                            <a:rPr lang="pt-BR" i="1">
                              <a:latin typeface="Cambria Math"/>
                            </a:rPr>
                            <m:t>()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=0,3=30%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09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Exercício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pt-BR" dirty="0" smtClean="0"/>
                  <a:t>Dado o seguinte conjunto de dados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𝐴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2, 2, 5, 7, 8, 8, 9, 11, 12, 13, 13, 15, 17, 18</m:t>
                          </m:r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dirty="0" smtClean="0"/>
                  <a:t>Calcular:</a:t>
                </a:r>
              </a:p>
              <a:p>
                <a:pPr marL="857250" lvl="1" indent="-4572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5≤</m:t>
                        </m:r>
                        <m:r>
                          <a:rPr lang="pt-BR" sz="2000" i="1">
                            <a:latin typeface="Cambria Math"/>
                          </a:rPr>
                          <m:t>𝑋</m:t>
                        </m:r>
                        <m:r>
                          <a:rPr lang="pt-BR" sz="2000" i="1">
                            <a:latin typeface="Cambria Math"/>
                          </a:rPr>
                          <m:t>&lt;11</m:t>
                        </m:r>
                      </m:e>
                    </m:d>
                  </m:oMath>
                </a14:m>
                <a:endParaRPr lang="pt-BR" sz="2000" dirty="0"/>
              </a:p>
              <a:p>
                <a:pPr marL="857250" lvl="1" indent="-4572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𝑋</m:t>
                        </m:r>
                        <m:r>
                          <a:rPr lang="pt-BR" sz="2000" i="1">
                            <a:latin typeface="Cambria Math"/>
                          </a:rPr>
                          <m:t>≥11</m:t>
                        </m:r>
                      </m:e>
                    </m:d>
                  </m:oMath>
                </a14:m>
                <a:endParaRPr lang="pt-BR" sz="2000" dirty="0"/>
              </a:p>
              <a:p>
                <a:pPr marL="857250" lvl="1" indent="-4572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𝑋</m:t>
                        </m:r>
                        <m:r>
                          <a:rPr lang="pt-BR" sz="2000" i="1">
                            <a:latin typeface="Cambria Math"/>
                          </a:rPr>
                          <m:t>≤9</m:t>
                        </m:r>
                      </m:e>
                    </m:d>
                  </m:oMath>
                </a14:m>
                <a:endParaRPr lang="pt-BR" sz="2000" dirty="0"/>
              </a:p>
              <a:p>
                <a:pPr marL="857250" lvl="1" indent="-45720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i="1">
                            <a:latin typeface="Cambria Math"/>
                          </a:rPr>
                          <m:t>12≤</m:t>
                        </m:r>
                        <m:r>
                          <a:rPr lang="pt-BR" sz="2000" i="1">
                            <a:latin typeface="Cambria Math"/>
                          </a:rPr>
                          <m:t>𝑋</m:t>
                        </m:r>
                        <m:r>
                          <a:rPr lang="pt-BR" sz="2000" i="1">
                            <a:latin typeface="Cambria Math"/>
                          </a:rPr>
                          <m:t>≤13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8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228184" y="3273828"/>
            <a:ext cx="14013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Respostas: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smtClean="0">
                <a:sym typeface="Symbol"/>
              </a:rPr>
              <a:t> 35,71%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smtClean="0">
                <a:sym typeface="Symbol"/>
              </a:rPr>
              <a:t> 50%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smtClean="0">
                <a:sym typeface="Symbol"/>
              </a:rPr>
              <a:t> 50%</a:t>
            </a:r>
          </a:p>
          <a:p>
            <a:pPr marL="342900" indent="-342900">
              <a:buFont typeface="+mj-lt"/>
              <a:buAutoNum type="alphaLcPeriod"/>
            </a:pPr>
            <a:r>
              <a:rPr lang="pt-BR" dirty="0" smtClean="0">
                <a:sym typeface="Symbol"/>
              </a:rPr>
              <a:t> 21,43%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494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Refletir</a:t>
            </a:r>
            <a:endParaRPr lang="pt-B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Evento certo: 			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=1=100%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Evento impossível:		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=0−0%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Unidade 3 | Estatística inferencial (parte I)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 Me. Diego Fernandes Emiliano Silva diegofernandes.weebly.com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6259-5A5F-4EA6-8F8F-66FBE22A591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447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4166</Words>
  <Application>Microsoft Office PowerPoint</Application>
  <PresentationFormat>Apresentação na tela (16:9)</PresentationFormat>
  <Paragraphs>571</Paragraphs>
  <Slides>56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8" baseType="lpstr">
      <vt:lpstr>Tema do Office</vt:lpstr>
      <vt:lpstr>Equação</vt:lpstr>
      <vt:lpstr>Métodos Quantitativos</vt:lpstr>
      <vt:lpstr>Noções de probabilidade</vt:lpstr>
      <vt:lpstr>Conceitos iniciais</vt:lpstr>
      <vt:lpstr>Conceitos iniciais</vt:lpstr>
      <vt:lpstr>Conceitos – Intervalos finitos</vt:lpstr>
      <vt:lpstr>Conceitos – Intervalos infinitos</vt:lpstr>
      <vt:lpstr>Exemplo</vt:lpstr>
      <vt:lpstr>Exercício</vt:lpstr>
      <vt:lpstr>Refletir</vt:lpstr>
      <vt:lpstr>Curva normal</vt:lpstr>
      <vt:lpstr>Curva normal - propriedades</vt:lpstr>
      <vt:lpstr>Curva normal - propriedades</vt:lpstr>
      <vt:lpstr>Curva normal padronizada (exemplo)</vt:lpstr>
      <vt:lpstr>Curva normal normalizada (exemplo)</vt:lpstr>
      <vt:lpstr>Exemplo 2</vt:lpstr>
      <vt:lpstr>Exemplo 3</vt:lpstr>
      <vt:lpstr>Exemplo 4</vt:lpstr>
      <vt:lpstr>Exercício 1</vt:lpstr>
      <vt:lpstr>Exercício 2</vt:lpstr>
      <vt:lpstr>Exercício 3</vt:lpstr>
      <vt:lpstr>Distribuição dos estimadores</vt:lpstr>
      <vt:lpstr>Pergunta</vt:lpstr>
      <vt:lpstr>Teorema do Limite Central (TLC)</vt:lpstr>
      <vt:lpstr>Teorema do Limite Central (TLC)</vt:lpstr>
      <vt:lpstr>TLC</vt:lpstr>
      <vt:lpstr>TLC</vt:lpstr>
      <vt:lpstr>TLC</vt:lpstr>
      <vt:lpstr>TLC</vt:lpstr>
      <vt:lpstr>TLC</vt:lpstr>
      <vt:lpstr>Determinando o valor de uma amostra</vt:lpstr>
      <vt:lpstr>Para os cálculos, vamos usar</vt:lpstr>
      <vt:lpstr>Exemplo 1</vt:lpstr>
      <vt:lpstr>Exemplo 2</vt:lpstr>
      <vt:lpstr>Observação</vt:lpstr>
      <vt:lpstr>Exercício 1</vt:lpstr>
      <vt:lpstr>Exercício 1 - Resposta</vt:lpstr>
      <vt:lpstr>Exercício 2</vt:lpstr>
      <vt:lpstr>Exercício 2 - Resposta</vt:lpstr>
      <vt:lpstr>Exercício 3</vt:lpstr>
      <vt:lpstr>Exercício 3 - Resposta</vt:lpstr>
      <vt:lpstr>Testes de hipóteses para a média (com σ^2 conhecido e desconhecido) </vt:lpstr>
      <vt:lpstr>Teste de hipóteses</vt:lpstr>
      <vt:lpstr>Teste de hipóteses - resultados</vt:lpstr>
      <vt:lpstr>Exemplo para teste de hipótese</vt:lpstr>
      <vt:lpstr>1º passo - hipóteses</vt:lpstr>
      <vt:lpstr>2º passo – nível de significância</vt:lpstr>
      <vt:lpstr>Região crítica</vt:lpstr>
      <vt:lpstr>Apresentação do PowerPoint</vt:lpstr>
      <vt:lpstr>Exemplo 1</vt:lpstr>
      <vt:lpstr>Resolução exemplo 1</vt:lpstr>
      <vt:lpstr>Resolução exemplo 1</vt:lpstr>
      <vt:lpstr>Resolução exemplo 1</vt:lpstr>
      <vt:lpstr>Exemplo 2</vt:lpstr>
      <vt:lpstr>Exemplo 2 - resolução</vt:lpstr>
      <vt:lpstr>Exemplo 2 - resolução</vt:lpstr>
      <vt:lpstr>Exemplo 2 - resolução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Quantitativos</dc:title>
  <dc:creator>Diego Fernandes Emiliano Silva</dc:creator>
  <cp:lastModifiedBy>Diego Fernandes Emiliano Silva</cp:lastModifiedBy>
  <cp:revision>25</cp:revision>
  <dcterms:created xsi:type="dcterms:W3CDTF">2016-09-19T15:05:19Z</dcterms:created>
  <dcterms:modified xsi:type="dcterms:W3CDTF">2020-09-14T11:52:31Z</dcterms:modified>
</cp:coreProperties>
</file>