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6" r:id="rId2"/>
    <p:sldId id="29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74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782726-3E64-4E7C-A5CF-53C1C67045B8}" type="datetimeFigureOut">
              <a:rPr lang="pt-BR" smtClean="0"/>
              <a:t>20/09/2020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A5543F-2BE8-4626-B4C5-8A541D0F56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3334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UInidade 3 | Formação da estratégia e posicionamento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8927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UInidade 3 | Formação da estratégia e posicionamento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4622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UInidade 3 | Formação da estratégia e posicionamento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6617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UInidade 3 | Formação da estratégia e posicionamento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2639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UInidade 3 | Formação da estratégia e posicionamento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5560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UInidade 3 | Formação da estratégia e posicionamento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5959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UInidade 3 | Formação da estratégia e posicionamento</a:t>
            </a: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1759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UInidade 3 | Formação da estratégia e posicionamento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3929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UInidade 3 | Formação da estratégia e posicionamento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9693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UInidade 3 | Formação da estratégia e posicionamento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0300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UInidade 3 | Formação da estratégia e posicionamento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4995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UInidade 3 | Formação da estratégia e posicionamento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EADD4-0AA4-4DBB-B0CA-ACE29CF1C3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4202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Planejamento Estratégico 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pt-BR" sz="2800" dirty="0" smtClean="0"/>
              <a:t>Prof. Me. Diego Fernandes Emiliano Silva</a:t>
            </a:r>
            <a:endParaRPr lang="pt-BR" sz="2800" dirty="0" smtClean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1</a:t>
            </a:fld>
            <a:endParaRPr lang="pt-BR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UInidade 3 | Formação da estratégia e posicionamento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93034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Estratégia genérica e </a:t>
            </a:r>
            <a:br>
              <a:rPr lang="pt-BR" dirty="0" smtClean="0"/>
            </a:br>
            <a:r>
              <a:rPr lang="pt-BR" dirty="0" smtClean="0"/>
              <a:t>posicionamento estratégico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Existe uma relação direta entre ambas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Empresa pode conduzir uma avaliação setorial (cinco forças de Porter)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Após isso, deve se posicionar de forma estratégica em relação a concorrência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Com estratégia genérica e posicionamento estratégico, empresa pode obter com mais facilidade vantagens competitivas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UInidade 3 | Formação da estratégia e posicionamento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72749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ESTRATÉGIAS COMPETITIVAS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pt-BR" sz="2400" dirty="0" smtClean="0"/>
              <a:t>SEÇÃO 3.2</a:t>
            </a:r>
            <a:endParaRPr lang="pt-BR" sz="2400" dirty="0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UInidade 3 | Formação da estratégia e posicionamento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65413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Contexto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Estratégias competitivas: via de regra são formuladas no nível funcional da empresa, em geral, pelo departamento de marketing</a:t>
            </a:r>
          </a:p>
          <a:p>
            <a:endParaRPr lang="pt-BR" dirty="0"/>
          </a:p>
          <a:p>
            <a:r>
              <a:rPr lang="pt-BR" dirty="0" smtClean="0"/>
              <a:t>Estratégias funcionais compreendem as estratégias direcionadas para cada um dos departamentos da organização, como </a:t>
            </a:r>
          </a:p>
          <a:p>
            <a:pPr lvl="1"/>
            <a:r>
              <a:rPr lang="pt-BR" dirty="0" smtClean="0"/>
              <a:t>marketing, vendas, finanças, recursos humanos, produção, etc., e dessa forma, precisam estar alinhadas com as estratégias da unidade 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UInidade 3 | Formação da estratégia e posicionamento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86530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Estratégias competitivas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De acordo com </a:t>
            </a:r>
            <a:r>
              <a:rPr lang="pt-BR" dirty="0" err="1" smtClean="0"/>
              <a:t>Hooley</a:t>
            </a:r>
            <a:r>
              <a:rPr lang="pt-BR" dirty="0" smtClean="0"/>
              <a:t>, </a:t>
            </a:r>
            <a:r>
              <a:rPr lang="pt-BR" dirty="0" err="1" smtClean="0"/>
              <a:t>Piecy</a:t>
            </a:r>
            <a:r>
              <a:rPr lang="pt-BR" dirty="0" smtClean="0"/>
              <a:t> e </a:t>
            </a:r>
            <a:r>
              <a:rPr lang="pt-BR" dirty="0" err="1" smtClean="0"/>
              <a:t>Nicoulaud</a:t>
            </a:r>
            <a:r>
              <a:rPr lang="pt-BR" dirty="0" smtClean="0"/>
              <a:t> (2011), existem cinco estratégias competitivas que podem ser praticadas por uma organização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UInidade 3 | Formação da estratégia e posicionamento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10673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Estratégias competitivas</a:t>
            </a:r>
            <a:endParaRPr lang="pt-BR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1717" y="1340768"/>
            <a:ext cx="8910473" cy="461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UInidade 3 | Formação da estratégia e posicionamento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77041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Estratégia de construção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Melhorar desempenho da empresa por meio da expansão de suas atividades</a:t>
            </a:r>
          </a:p>
          <a:p>
            <a:endParaRPr lang="pt-BR" dirty="0"/>
          </a:p>
          <a:p>
            <a:r>
              <a:rPr lang="pt-BR" dirty="0" smtClean="0"/>
              <a:t>Muito adequada para mercados em crescimento, onde a competitividade costuma ser menor</a:t>
            </a:r>
          </a:p>
          <a:p>
            <a:endParaRPr lang="pt-BR" dirty="0"/>
          </a:p>
          <a:p>
            <a:r>
              <a:rPr lang="pt-BR" dirty="0" smtClean="0"/>
              <a:t>Também usada quando os concorrentes apresentam deficiências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UInidade 3 | Formação da estratégia e posicionamento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48132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Estratégia de construção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Ataque frontal</a:t>
            </a:r>
          </a:p>
          <a:p>
            <a:pPr lvl="1"/>
            <a:r>
              <a:rPr lang="pt-BR" dirty="0" smtClean="0"/>
              <a:t>atacar diretamente concorrentes para se fortificar no mercado ou obter melhor posicionamento</a:t>
            </a:r>
          </a:p>
          <a:p>
            <a:endParaRPr lang="pt-BR" dirty="0" smtClean="0"/>
          </a:p>
          <a:p>
            <a:r>
              <a:rPr lang="pt-BR" dirty="0" smtClean="0"/>
              <a:t>Ataque pelos flancos – exemplo </a:t>
            </a:r>
            <a:r>
              <a:rPr lang="pt-BR" dirty="0" err="1" smtClean="0"/>
              <a:t>Vanish</a:t>
            </a:r>
            <a:endParaRPr lang="pt-BR" dirty="0" smtClean="0"/>
          </a:p>
          <a:p>
            <a:pPr lvl="1"/>
            <a:r>
              <a:rPr lang="pt-BR" dirty="0" smtClean="0"/>
              <a:t>ataque concentrado nas fraquezas do concorrente, em especial, com ataques em regiões demográficas pouco exploradas pelo concorrente</a:t>
            </a:r>
          </a:p>
          <a:p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UInidade 3 | Formação da estratégia e posicionamento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63451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Estratégia de construção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Ataque de cerco</a:t>
            </a:r>
          </a:p>
          <a:p>
            <a:pPr lvl="1"/>
            <a:r>
              <a:rPr lang="pt-BR" dirty="0" smtClean="0"/>
              <a:t>Tentativa de bloquear acesso do concorrente a insumos e/ou clientes</a:t>
            </a:r>
          </a:p>
          <a:p>
            <a:pPr lvl="1"/>
            <a:endParaRPr lang="pt-BR" dirty="0"/>
          </a:p>
          <a:p>
            <a:r>
              <a:rPr lang="pt-BR" dirty="0" smtClean="0"/>
              <a:t>Tática de guerrilha</a:t>
            </a:r>
          </a:p>
          <a:p>
            <a:pPr lvl="1"/>
            <a:r>
              <a:rPr lang="pt-BR" dirty="0" smtClean="0"/>
              <a:t>Métodos pouco usuais, onde empresa mais fraca tenta atacar defensor mais forte para ir minando a sua credibilidade, em especial, durante fase de testes ou lançamento de novos produtos 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UInidade 3 | Formação da estratégia e posicionamento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17746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Estratégia de sustentação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Fortificação e defesa</a:t>
            </a:r>
          </a:p>
          <a:p>
            <a:pPr lvl="1"/>
            <a:r>
              <a:rPr lang="pt-BR" dirty="0" smtClean="0"/>
              <a:t>Envolve uso de barreiras de novos concorrentes ou de imitação do produto ou serviço oferecido pela empresa</a:t>
            </a:r>
          </a:p>
          <a:p>
            <a:pPr lvl="1"/>
            <a:endParaRPr lang="pt-BR" dirty="0"/>
          </a:p>
          <a:p>
            <a:r>
              <a:rPr lang="pt-BR" dirty="0" smtClean="0"/>
              <a:t>Defesa de flancos</a:t>
            </a:r>
          </a:p>
          <a:p>
            <a:pPr lvl="1"/>
            <a:r>
              <a:rPr lang="pt-BR" dirty="0" smtClean="0"/>
              <a:t>Implica em fortalecer as deficiências de uma empresa</a:t>
            </a:r>
          </a:p>
          <a:p>
            <a:pPr lvl="1"/>
            <a:r>
              <a:rPr lang="pt-BR" dirty="0" smtClean="0"/>
              <a:t>Outra opção seria rápidos contra-ataques à empresas desafiantes de mercado em seus pontos vulneráveis, principalmente quando concorrente está deficiente de recursos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UInidade 3 | Formação da estratégia e posicionamento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88314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Estratégia de sustentação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Defesa móvel</a:t>
            </a:r>
          </a:p>
          <a:p>
            <a:pPr lvl="1"/>
            <a:r>
              <a:rPr lang="pt-BR" dirty="0" smtClean="0"/>
              <a:t>Visa à atualização e aprimoramento continuo das ofertas da empresa no mercado</a:t>
            </a:r>
          </a:p>
          <a:p>
            <a:pPr lvl="1"/>
            <a:r>
              <a:rPr lang="pt-BR" dirty="0" smtClean="0"/>
              <a:t>Essencial em mercados tecnológicos onde desejos dos consumidores mudam rapidamente</a:t>
            </a:r>
          </a:p>
          <a:p>
            <a:pPr lvl="1"/>
            <a:endParaRPr lang="pt-BR" dirty="0"/>
          </a:p>
          <a:p>
            <a:r>
              <a:rPr lang="pt-BR" dirty="0" smtClean="0"/>
              <a:t>Retirada estratégica</a:t>
            </a:r>
          </a:p>
          <a:p>
            <a:pPr lvl="1"/>
            <a:r>
              <a:rPr lang="pt-BR" dirty="0" smtClean="0"/>
              <a:t>Abandonar mercados insustentáveis e permitir a concentração no negócio central da empresa</a:t>
            </a:r>
          </a:p>
          <a:p>
            <a:pPr lvl="1"/>
            <a:r>
              <a:rPr lang="pt-BR" dirty="0" smtClean="0"/>
              <a:t>Isso irá fortalecer empresa, e evitar desperdícios de recursos numa “batalha perdida”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UInidade 3 | Formação da estratégia e posicionamento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7846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Estratégias genéricas</a:t>
            </a:r>
            <a:endParaRPr lang="pt-BR" dirty="0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SEÇÃO 3.1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UInidade 3 | Formação da estratégia e posicionamento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95080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Estratégias de nicho de mercado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Focar em segmentos específicos de mercado, </a:t>
            </a:r>
          </a:p>
          <a:p>
            <a:endParaRPr lang="pt-BR" dirty="0" smtClean="0"/>
          </a:p>
          <a:p>
            <a:r>
              <a:rPr lang="pt-BR" dirty="0" smtClean="0"/>
              <a:t>Normalmente, muito lucrativos ou </a:t>
            </a:r>
          </a:p>
          <a:p>
            <a:endParaRPr lang="pt-BR" dirty="0" smtClean="0"/>
          </a:p>
          <a:p>
            <a:r>
              <a:rPr lang="pt-BR" dirty="0" smtClean="0"/>
              <a:t>Mal atendidos pelas empresas estabelecidas</a:t>
            </a:r>
            <a:endParaRPr lang="pt-BR" dirty="0"/>
          </a:p>
          <a:p>
            <a:pPr lvl="1"/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UInidade 3 | Formação da estratégia e posicionamento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23764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Estratégia de colheita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Buscar retornos máximos dos produtos em fase de declínio de seu ciclo de vida</a:t>
            </a:r>
          </a:p>
          <a:p>
            <a:endParaRPr lang="pt-BR" dirty="0" smtClean="0"/>
          </a:p>
          <a:p>
            <a:r>
              <a:rPr lang="pt-BR" dirty="0" smtClean="0"/>
              <a:t>Ou seja, de produtos que a curto ou médio prazo serão retirados dos mercados</a:t>
            </a:r>
          </a:p>
          <a:p>
            <a:pPr lvl="1"/>
            <a:endParaRPr lang="pt-BR" dirty="0"/>
          </a:p>
          <a:p>
            <a:pPr lvl="1"/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UInidade 3 | Formação da estratégia e posicionamento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18850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Outras estratégias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Estratégia de desinvestimento</a:t>
            </a:r>
          </a:p>
          <a:p>
            <a:pPr lvl="1"/>
            <a:r>
              <a:rPr lang="pt-BR" dirty="0" smtClean="0"/>
              <a:t>Quando estratégia de colheita não da mais certo, está é a estratégia a ser adotada</a:t>
            </a:r>
          </a:p>
          <a:p>
            <a:pPr lvl="1"/>
            <a:r>
              <a:rPr lang="pt-BR" dirty="0" smtClean="0"/>
              <a:t>Eliminação do produto do portfolio da empresa, que deve ser feita de modo rápido e com o menor custo possível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UInidade 3 | Formação da estratégia e posicionamento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73933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Estratégias de inovação e características estruturais da inovação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pt-BR" sz="2400" dirty="0" smtClean="0"/>
              <a:t>SEÇÃO 3.3</a:t>
            </a:r>
            <a:endParaRPr lang="pt-BR" sz="2400" dirty="0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UInidade 3 | Formação da estratégia e posicionamento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39650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Inovação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Peter Drucker (apud IRELAND; HOSKISSON; HITT, 2014): </a:t>
            </a:r>
            <a:endParaRPr lang="pt-BR" dirty="0" smtClean="0"/>
          </a:p>
          <a:p>
            <a:pPr lvl="1"/>
            <a:r>
              <a:rPr lang="pt-BR" dirty="0" smtClean="0"/>
              <a:t>“</a:t>
            </a:r>
            <a:r>
              <a:rPr lang="pt-BR" dirty="0"/>
              <a:t>inovação é </a:t>
            </a:r>
            <a:r>
              <a:rPr lang="pt-BR" dirty="0" smtClean="0"/>
              <a:t>o meio </a:t>
            </a:r>
            <a:r>
              <a:rPr lang="pt-BR" dirty="0"/>
              <a:t>pelo qual o empreendedor cria novos recursos de produção de riquezas </a:t>
            </a:r>
            <a:r>
              <a:rPr lang="pt-BR" dirty="0" smtClean="0"/>
              <a:t>ou fornece </a:t>
            </a:r>
            <a:r>
              <a:rPr lang="pt-BR" dirty="0"/>
              <a:t>recursos existentes com potencial melhorado para produzir riquezas”.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UInidade 3 | Formação da estratégia e posicionamento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24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44076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Inovação - modos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De acordo com </a:t>
            </a:r>
            <a:r>
              <a:rPr lang="pt-BR" dirty="0" err="1"/>
              <a:t>Ireland</a:t>
            </a:r>
            <a:r>
              <a:rPr lang="pt-BR" dirty="0"/>
              <a:t>, </a:t>
            </a:r>
            <a:r>
              <a:rPr lang="pt-BR" dirty="0" err="1"/>
              <a:t>Hoskisson</a:t>
            </a:r>
            <a:r>
              <a:rPr lang="pt-BR" dirty="0"/>
              <a:t> e </a:t>
            </a:r>
            <a:r>
              <a:rPr lang="pt-BR" dirty="0" err="1"/>
              <a:t>Hitt</a:t>
            </a:r>
            <a:r>
              <a:rPr lang="pt-BR" dirty="0"/>
              <a:t> (2014), há três formas </a:t>
            </a:r>
            <a:r>
              <a:rPr lang="pt-BR" dirty="0" smtClean="0"/>
              <a:t>pelas quais </a:t>
            </a:r>
            <a:r>
              <a:rPr lang="pt-BR" dirty="0"/>
              <a:t>as organizações inovam: </a:t>
            </a:r>
            <a:endParaRPr lang="pt-BR" dirty="0" smtClean="0"/>
          </a:p>
          <a:p>
            <a:pPr lvl="1"/>
            <a:r>
              <a:rPr lang="pt-BR" dirty="0" smtClean="0"/>
              <a:t>inovação interna</a:t>
            </a:r>
          </a:p>
          <a:p>
            <a:pPr lvl="1"/>
            <a:r>
              <a:rPr lang="pt-BR" dirty="0" smtClean="0"/>
              <a:t>inovação </a:t>
            </a:r>
            <a:r>
              <a:rPr lang="pt-BR" dirty="0"/>
              <a:t>por meio de </a:t>
            </a:r>
            <a:r>
              <a:rPr lang="pt-BR" dirty="0" smtClean="0"/>
              <a:t>estratégias de cooperação</a:t>
            </a:r>
          </a:p>
          <a:p>
            <a:pPr lvl="1"/>
            <a:r>
              <a:rPr lang="pt-BR" dirty="0" smtClean="0"/>
              <a:t>inovação </a:t>
            </a:r>
            <a:r>
              <a:rPr lang="pt-BR" dirty="0"/>
              <a:t>por meio de aquisições.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UInidade 3 | Formação da estratégia e posicionamento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25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86243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Inovação interna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Por meio de pesquisa em P&amp;D</a:t>
            </a:r>
          </a:p>
          <a:p>
            <a:pPr lvl="1"/>
            <a:r>
              <a:rPr lang="pt-BR" dirty="0" smtClean="0"/>
              <a:t>Principalmente nas organizações de grande porte</a:t>
            </a:r>
          </a:p>
          <a:p>
            <a:pPr lvl="1"/>
            <a:r>
              <a:rPr lang="pt-BR" dirty="0" smtClean="0"/>
              <a:t>Eventualmente é interessante patentear inovação</a:t>
            </a:r>
          </a:p>
          <a:p>
            <a:pPr lvl="2"/>
            <a:endParaRPr lang="pt-BR" dirty="0" smtClean="0"/>
          </a:p>
          <a:p>
            <a:pPr lvl="2"/>
            <a:r>
              <a:rPr lang="pt-BR" dirty="0" smtClean="0"/>
              <a:t>Patentes de invenção (PI) duram 20 anos</a:t>
            </a:r>
          </a:p>
          <a:p>
            <a:pPr lvl="3"/>
            <a:r>
              <a:rPr lang="pt-BR" dirty="0" smtClean="0"/>
              <a:t>Algo completamente novo/ utilidade industrial</a:t>
            </a:r>
          </a:p>
          <a:p>
            <a:pPr lvl="3"/>
            <a:endParaRPr lang="pt-BR" dirty="0" smtClean="0"/>
          </a:p>
          <a:p>
            <a:pPr lvl="2"/>
            <a:r>
              <a:rPr lang="pt-BR" dirty="0" smtClean="0"/>
              <a:t>Modelo de utilidade (UM) duram 15 anos</a:t>
            </a:r>
          </a:p>
          <a:p>
            <a:pPr lvl="3"/>
            <a:r>
              <a:rPr lang="pt-BR" dirty="0" smtClean="0"/>
              <a:t>Melhoria funcional de objeto de uso prático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UInidade 3 | Formação da estratégia e posicionamento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26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43910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Inovação por meio de </a:t>
            </a:r>
            <a:br>
              <a:rPr lang="pt-BR" dirty="0" smtClean="0"/>
            </a:br>
            <a:r>
              <a:rPr lang="pt-BR" dirty="0" smtClean="0"/>
              <a:t>estratégias de cooperação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Maioria das empresas possuem algum tipo de restrição de recursos em atividades de P&amp;D</a:t>
            </a:r>
          </a:p>
          <a:p>
            <a:endParaRPr lang="pt-BR" dirty="0"/>
          </a:p>
          <a:p>
            <a:r>
              <a:rPr lang="pt-BR" dirty="0" smtClean="0"/>
              <a:t>Isso pode ser resolvido por meio de</a:t>
            </a:r>
          </a:p>
          <a:p>
            <a:pPr lvl="1"/>
            <a:r>
              <a:rPr lang="pt-BR" dirty="0" smtClean="0"/>
              <a:t>Alianças estratégicas</a:t>
            </a:r>
          </a:p>
          <a:p>
            <a:pPr lvl="1"/>
            <a:r>
              <a:rPr lang="pt-BR" dirty="0" smtClean="0"/>
              <a:t>Joint ventures</a:t>
            </a:r>
          </a:p>
          <a:p>
            <a:pPr lvl="1"/>
            <a:endParaRPr lang="pt-BR" dirty="0"/>
          </a:p>
          <a:p>
            <a:r>
              <a:rPr lang="pt-BR" dirty="0" smtClean="0"/>
              <a:t>Para isso ser benéfico para ambas as empresas, é interessante que elas possuam </a:t>
            </a:r>
          </a:p>
          <a:p>
            <a:pPr lvl="1"/>
            <a:r>
              <a:rPr lang="pt-BR" dirty="0"/>
              <a:t>H</a:t>
            </a:r>
            <a:r>
              <a:rPr lang="pt-BR" dirty="0" smtClean="0"/>
              <a:t>abilidades complementares</a:t>
            </a:r>
          </a:p>
          <a:p>
            <a:pPr lvl="1"/>
            <a:r>
              <a:rPr lang="pt-BR" dirty="0" smtClean="0"/>
              <a:t>Objetivos estratégicos comuns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UInidade 3 | Formação da estratégia e posicionamento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27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05813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Inovação por meio de aquisições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Compartilhamento de conhecimentos neste caso é reduzido ou eliminado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UInidade 3 | Formação da estratégia e posicionamento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28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156354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Tipos de inovações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611560" y="2910592"/>
            <a:ext cx="172059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Incremental</a:t>
            </a:r>
          </a:p>
          <a:p>
            <a:endParaRPr lang="pt-BR" sz="2400" b="1" dirty="0"/>
          </a:p>
          <a:p>
            <a:r>
              <a:rPr lang="pt-BR" sz="2400" b="1" dirty="0" smtClean="0"/>
              <a:t>VS</a:t>
            </a:r>
          </a:p>
          <a:p>
            <a:endParaRPr lang="pt-BR" sz="2400" b="1" dirty="0"/>
          </a:p>
          <a:p>
            <a:r>
              <a:rPr lang="pt-BR" sz="2400" b="1" dirty="0" smtClean="0"/>
              <a:t>Radical</a:t>
            </a:r>
            <a:endParaRPr lang="pt-BR" sz="2400" b="1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496635"/>
            <a:ext cx="5184576" cy="1995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9782" y="3880088"/>
            <a:ext cx="3136723" cy="2820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aixaDeTexto 7"/>
          <p:cNvSpPr txBox="1"/>
          <p:nvPr/>
        </p:nvSpPr>
        <p:spPr>
          <a:xfrm flipH="1">
            <a:off x="179512" y="5589240"/>
            <a:ext cx="39042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Radical é + arriscada</a:t>
            </a:r>
          </a:p>
          <a:p>
            <a:r>
              <a:rPr lang="pt-BR" sz="2400" dirty="0" smtClean="0"/>
              <a:t>Porém retorno costuma ser &gt;</a:t>
            </a:r>
            <a:endParaRPr lang="pt-BR" sz="2400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UInidade 3 | Formação da estratégia e posicionamento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29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4001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Relembrando - SWOT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A análise do ambiente externo permite que a organização </a:t>
            </a:r>
            <a:r>
              <a:rPr lang="pt-BR" dirty="0" smtClean="0"/>
              <a:t>identifique as </a:t>
            </a:r>
            <a:r>
              <a:rPr lang="pt-BR" dirty="0"/>
              <a:t>oportunidades e </a:t>
            </a:r>
            <a:r>
              <a:rPr lang="pt-BR" dirty="0" smtClean="0"/>
              <a:t>ameaças</a:t>
            </a:r>
          </a:p>
          <a:p>
            <a:endParaRPr lang="pt-BR" dirty="0" smtClean="0"/>
          </a:p>
          <a:p>
            <a:r>
              <a:rPr lang="pt-BR" dirty="0" smtClean="0"/>
              <a:t>A </a:t>
            </a:r>
            <a:r>
              <a:rPr lang="pt-BR" dirty="0"/>
              <a:t>análise do ambiente interno </a:t>
            </a:r>
            <a:r>
              <a:rPr lang="pt-BR" dirty="0" smtClean="0"/>
              <a:t>permite identificar </a:t>
            </a:r>
            <a:r>
              <a:rPr lang="pt-BR" dirty="0"/>
              <a:t>suas forças e </a:t>
            </a:r>
            <a:r>
              <a:rPr lang="pt-BR" dirty="0" smtClean="0"/>
              <a:t>fraquezas</a:t>
            </a:r>
          </a:p>
          <a:p>
            <a:endParaRPr lang="pt-BR" dirty="0"/>
          </a:p>
          <a:p>
            <a:r>
              <a:rPr lang="pt-BR" b="1" dirty="0" smtClean="0"/>
              <a:t>Reflexão: formulação </a:t>
            </a:r>
            <a:r>
              <a:rPr lang="pt-BR" b="1" dirty="0"/>
              <a:t>da </a:t>
            </a:r>
            <a:r>
              <a:rPr lang="pt-BR" b="1" dirty="0" smtClean="0"/>
              <a:t>estratégia deve </a:t>
            </a:r>
            <a:r>
              <a:rPr lang="pt-BR" b="1" dirty="0"/>
              <a:t>ocorrer antes ou depois de realizada a análise do ambiente e </a:t>
            </a:r>
            <a:r>
              <a:rPr lang="pt-BR" b="1" dirty="0" smtClean="0"/>
              <a:t>a definição </a:t>
            </a:r>
            <a:r>
              <a:rPr lang="pt-BR" b="1" dirty="0"/>
              <a:t>dos </a:t>
            </a:r>
            <a:r>
              <a:rPr lang="pt-BR" b="1" dirty="0" smtClean="0"/>
              <a:t>objetivos?</a:t>
            </a:r>
            <a:endParaRPr lang="pt-BR" b="1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UInidade 3 | Formação da estratégia e posicionamento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863204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Concorrentes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Reação dos concorrentes costuma ser rápida</a:t>
            </a:r>
          </a:p>
          <a:p>
            <a:endParaRPr lang="pt-BR" dirty="0" smtClean="0"/>
          </a:p>
          <a:p>
            <a:r>
              <a:rPr lang="pt-BR" dirty="0" smtClean="0"/>
              <a:t>Isso reforça a ideia de inovação ser um processo continuo que deve ser estimulada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UInidade 3 | Formação da estratégia e posicionamento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30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424062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Estratégias baseadas no </a:t>
            </a:r>
            <a:r>
              <a:rPr lang="pt-BR" dirty="0" smtClean="0"/>
              <a:t>conhecimento e </a:t>
            </a:r>
            <a:r>
              <a:rPr lang="pt-BR" dirty="0" err="1" smtClean="0"/>
              <a:t>learning</a:t>
            </a:r>
            <a:r>
              <a:rPr lang="pt-BR" dirty="0" smtClean="0"/>
              <a:t> </a:t>
            </a:r>
            <a:r>
              <a:rPr lang="pt-BR" dirty="0" err="1" smtClean="0"/>
              <a:t>organization</a:t>
            </a:r>
            <a:endParaRPr lang="pt-BR" i="1" dirty="0"/>
          </a:p>
        </p:txBody>
      </p:sp>
      <p:sp>
        <p:nvSpPr>
          <p:cNvPr id="3" name="Subtítulo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pt-BR" sz="2400" dirty="0" smtClean="0"/>
              <a:t>SEÇÃO 3.4</a:t>
            </a:r>
            <a:endParaRPr lang="pt-BR" sz="2400" i="1" dirty="0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UInidade 3 | Formação da estratégia e posicionamento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31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985613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Diferenças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smtClean="0"/>
              <a:t>Dado: </a:t>
            </a:r>
          </a:p>
          <a:p>
            <a:r>
              <a:rPr lang="pt-BR" dirty="0" smtClean="0"/>
              <a:t>Fato/ registro</a:t>
            </a:r>
          </a:p>
          <a:p>
            <a:endParaRPr lang="pt-BR" dirty="0"/>
          </a:p>
          <a:p>
            <a:r>
              <a:rPr lang="pt-BR" dirty="0" smtClean="0"/>
              <a:t>Informação </a:t>
            </a:r>
          </a:p>
          <a:p>
            <a:pPr lvl="1"/>
            <a:r>
              <a:rPr lang="pt-BR" dirty="0" smtClean="0"/>
              <a:t>Dados processados</a:t>
            </a:r>
          </a:p>
          <a:p>
            <a:pPr lvl="1"/>
            <a:r>
              <a:rPr lang="pt-BR" dirty="0" smtClean="0"/>
              <a:t>Possuem significados</a:t>
            </a:r>
          </a:p>
          <a:p>
            <a:pPr lvl="1"/>
            <a:r>
              <a:rPr lang="pt-BR" dirty="0" smtClean="0"/>
              <a:t>Ajuda tomada de decisões</a:t>
            </a:r>
          </a:p>
          <a:p>
            <a:pPr lvl="1"/>
            <a:endParaRPr lang="pt-BR" dirty="0"/>
          </a:p>
          <a:p>
            <a:r>
              <a:rPr lang="pt-BR" dirty="0" smtClean="0"/>
              <a:t>Conhecimento</a:t>
            </a:r>
          </a:p>
          <a:p>
            <a:pPr lvl="1"/>
            <a:r>
              <a:rPr lang="pt-BR" dirty="0" smtClean="0"/>
              <a:t>Um saber que informações não são capazes de mostrar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UInidade 3 | Formação da estratégia e posicionamento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32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512383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Tipos de conhecimento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Conhecimento tácito </a:t>
            </a:r>
          </a:p>
          <a:p>
            <a:pPr lvl="1"/>
            <a:r>
              <a:rPr lang="pt-BR" dirty="0" smtClean="0"/>
              <a:t>Conhecimento </a:t>
            </a:r>
            <a:r>
              <a:rPr lang="pt-BR" dirty="0"/>
              <a:t>que uma pessoa adquire </a:t>
            </a:r>
            <a:r>
              <a:rPr lang="pt-BR" dirty="0" smtClean="0"/>
              <a:t>ao vivenciar </a:t>
            </a:r>
            <a:r>
              <a:rPr lang="pt-BR" dirty="0"/>
              <a:t>uma atividade ao longo do tempo. </a:t>
            </a:r>
            <a:endParaRPr lang="pt-BR" dirty="0" smtClean="0"/>
          </a:p>
          <a:p>
            <a:pPr lvl="1"/>
            <a:r>
              <a:rPr lang="pt-BR" dirty="0" smtClean="0"/>
              <a:t>Conhecimento + pessoal e subjetivo</a:t>
            </a:r>
          </a:p>
          <a:p>
            <a:pPr lvl="1"/>
            <a:r>
              <a:rPr lang="pt-BR" dirty="0" smtClean="0"/>
              <a:t>Não </a:t>
            </a:r>
            <a:r>
              <a:rPr lang="pt-BR" dirty="0"/>
              <a:t>foi formalizado ou comunicado aos demais colaboradores </a:t>
            </a:r>
            <a:r>
              <a:rPr lang="pt-BR" dirty="0" smtClean="0"/>
              <a:t>de uma </a:t>
            </a:r>
            <a:r>
              <a:rPr lang="pt-BR" dirty="0"/>
              <a:t>organização. </a:t>
            </a:r>
            <a:endParaRPr lang="pt-BR" dirty="0" smtClean="0"/>
          </a:p>
          <a:p>
            <a:pPr lvl="1"/>
            <a:endParaRPr lang="pt-BR" dirty="0"/>
          </a:p>
          <a:p>
            <a:r>
              <a:rPr lang="pt-BR" dirty="0" smtClean="0"/>
              <a:t>Conhecimento explícito</a:t>
            </a:r>
          </a:p>
          <a:p>
            <a:pPr lvl="1"/>
            <a:r>
              <a:rPr lang="pt-BR" dirty="0" smtClean="0"/>
              <a:t>Conhecimento formal</a:t>
            </a:r>
          </a:p>
          <a:p>
            <a:pPr lvl="1"/>
            <a:r>
              <a:rPr lang="pt-BR" dirty="0" smtClean="0"/>
              <a:t>Frequentemente </a:t>
            </a:r>
            <a:r>
              <a:rPr lang="pt-BR" dirty="0"/>
              <a:t>é codificado em regras ou </a:t>
            </a:r>
            <a:r>
              <a:rPr lang="pt-BR" dirty="0" smtClean="0"/>
              <a:t>especificações</a:t>
            </a:r>
          </a:p>
          <a:p>
            <a:pPr lvl="1"/>
            <a:r>
              <a:rPr lang="pt-BR" dirty="0" smtClean="0"/>
              <a:t>Fácil </a:t>
            </a:r>
            <a:r>
              <a:rPr lang="pt-BR" dirty="0"/>
              <a:t>de ser transmitido entre os colaboradores da organização</a:t>
            </a:r>
            <a:r>
              <a:rPr lang="pt-BR" dirty="0" smtClean="0"/>
              <a:t>.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UInidade 3 | Formação da estratégia e posicionamento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33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862171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Learning </a:t>
            </a:r>
            <a:r>
              <a:rPr lang="pt-BR" dirty="0" err="1" smtClean="0"/>
              <a:t>organization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Conceito criado por Peter </a:t>
            </a:r>
            <a:r>
              <a:rPr lang="pt-BR" dirty="0" err="1" smtClean="0"/>
              <a:t>Senge</a:t>
            </a:r>
            <a:r>
              <a:rPr lang="pt-BR" dirty="0" smtClean="0"/>
              <a:t> (1998)</a:t>
            </a:r>
          </a:p>
          <a:p>
            <a:endParaRPr lang="pt-BR" dirty="0"/>
          </a:p>
          <a:p>
            <a:r>
              <a:rPr lang="pt-BR" dirty="0" smtClean="0"/>
              <a:t>Menciona que conhecimento é o principal recurso de uma organização</a:t>
            </a:r>
          </a:p>
          <a:p>
            <a:endParaRPr lang="pt-BR" dirty="0"/>
          </a:p>
          <a:p>
            <a:r>
              <a:rPr lang="pt-BR" dirty="0" smtClean="0"/>
              <a:t>Aprendizagem organizacional</a:t>
            </a:r>
          </a:p>
          <a:p>
            <a:pPr lvl="1"/>
            <a:r>
              <a:rPr lang="pt-BR" dirty="0" smtClean="0"/>
              <a:t>Peça-chave na condução dos negócios</a:t>
            </a:r>
          </a:p>
          <a:p>
            <a:pPr lvl="1"/>
            <a:r>
              <a:rPr lang="pt-BR" dirty="0" smtClean="0"/>
              <a:t>Desenvolvimento de capacidades</a:t>
            </a:r>
          </a:p>
          <a:p>
            <a:pPr lvl="1"/>
            <a:r>
              <a:rPr lang="pt-BR" dirty="0" smtClean="0"/>
              <a:t>Colaboradores precisam estar cientes da importância do aprendizado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UInidade 3 | Formação da estratégia e posicionamento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34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6895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51210"/>
            <a:ext cx="5962425" cy="6762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UInidade 3 | Formação da estratégia e posicionamento</a:t>
            </a:r>
            <a:endParaRPr lang="pt-BR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35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614596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Gestão do conhecimento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Questão estratégica para a empresa</a:t>
            </a:r>
          </a:p>
          <a:p>
            <a:r>
              <a:rPr lang="pt-BR" sz="2400" dirty="0" smtClean="0"/>
              <a:t>Deve ser compartilhado na empresa</a:t>
            </a:r>
          </a:p>
          <a:p>
            <a:r>
              <a:rPr lang="pt-BR" sz="2400" dirty="0" smtClean="0"/>
              <a:t>Deve migrar de tácito para explícito entre colaboradores</a:t>
            </a:r>
            <a:endParaRPr lang="pt-BR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1408" y="3241797"/>
            <a:ext cx="5162880" cy="3355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UInidade 3 | Formação da estratégia e posicionamento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36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8823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Relembrado – Vantagem competitiva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Vantagem competitiva é o resultado da iniciativa de uma </a:t>
            </a:r>
            <a:r>
              <a:rPr lang="pt-BR" dirty="0" smtClean="0"/>
              <a:t>determinada organização </a:t>
            </a:r>
            <a:r>
              <a:rPr lang="pt-BR" dirty="0"/>
              <a:t>ao fazer algo diferente e/ou melhor que seus </a:t>
            </a:r>
            <a:r>
              <a:rPr lang="pt-BR" dirty="0" smtClean="0"/>
              <a:t>concorrentes e</a:t>
            </a:r>
            <a:r>
              <a:rPr lang="pt-BR" dirty="0"/>
              <a:t>, com isso, criar maior valor para os consumidores e outros </a:t>
            </a:r>
            <a:r>
              <a:rPr lang="pt-BR" dirty="0" smtClean="0"/>
              <a:t>grupos de </a:t>
            </a:r>
            <a:r>
              <a:rPr lang="pt-BR" dirty="0"/>
              <a:t>interesse na empresa, isto é, </a:t>
            </a:r>
            <a:r>
              <a:rPr lang="pt-BR" i="1" dirty="0" err="1"/>
              <a:t>stakeholders</a:t>
            </a:r>
            <a:r>
              <a:rPr lang="pt-BR" dirty="0"/>
              <a:t>. 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A </a:t>
            </a:r>
            <a:r>
              <a:rPr lang="pt-BR" dirty="0"/>
              <a:t>criação de valor, </a:t>
            </a:r>
            <a:r>
              <a:rPr lang="pt-BR" dirty="0" smtClean="0"/>
              <a:t>tanto para </a:t>
            </a:r>
            <a:r>
              <a:rPr lang="pt-BR" dirty="0"/>
              <a:t>os consumidores como para os acionistas e </a:t>
            </a:r>
            <a:r>
              <a:rPr lang="pt-BR" i="1" dirty="0" err="1"/>
              <a:t>stakeholders</a:t>
            </a:r>
            <a:r>
              <a:rPr lang="pt-BR" dirty="0"/>
              <a:t>, </a:t>
            </a:r>
            <a:r>
              <a:rPr lang="pt-BR" dirty="0" smtClean="0"/>
              <a:t>ocorre ao </a:t>
            </a:r>
            <a:r>
              <a:rPr lang="pt-BR" dirty="0"/>
              <a:t>proporcionar a satisfação das necessidades e dos desejos </a:t>
            </a:r>
            <a:r>
              <a:rPr lang="pt-BR" dirty="0" smtClean="0"/>
              <a:t>dos consumidores</a:t>
            </a:r>
            <a:r>
              <a:rPr lang="pt-BR" dirty="0"/>
              <a:t>.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UInidade 3 | Formação da estratégia e posicionamento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7037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Estratégias genéricas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De acordo com Porter, existem 3 tipos básicos</a:t>
            </a:r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UInidade 3 | Formação da estratégia e posicionamento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5</a:t>
            </a:fld>
            <a:endParaRPr lang="pt-B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445" y="2780928"/>
            <a:ext cx="8895106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9798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Liderança em custos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Liderança em custos</a:t>
            </a:r>
          </a:p>
          <a:p>
            <a:pPr lvl="1"/>
            <a:r>
              <a:rPr lang="pt-BR" dirty="0" smtClean="0"/>
              <a:t>Reduzir custos</a:t>
            </a:r>
          </a:p>
          <a:p>
            <a:pPr lvl="1"/>
            <a:r>
              <a:rPr lang="pt-BR" dirty="0" smtClean="0"/>
              <a:t>Economia de escala</a:t>
            </a:r>
          </a:p>
          <a:p>
            <a:pPr lvl="1"/>
            <a:r>
              <a:rPr lang="pt-BR" dirty="0" smtClean="0"/>
              <a:t>Curvas de aprendizado (aumento da produtividade ao longo do tempo)</a:t>
            </a:r>
          </a:p>
          <a:p>
            <a:pPr lvl="1"/>
            <a:endParaRPr lang="pt-BR" dirty="0"/>
          </a:p>
          <a:p>
            <a:r>
              <a:rPr lang="pt-BR" dirty="0" smtClean="0"/>
              <a:t>Critério: com custos menores, lucratividade precisa ser </a:t>
            </a:r>
            <a:r>
              <a:rPr lang="pt-BR" dirty="0" smtClean="0">
                <a:sym typeface="Symbol"/>
              </a:rPr>
              <a:t> do que a dos concorrentes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UInidade 3 | Formação da estratégia e posicionamento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76878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Diferenciação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Empresa procura oferecer produto ou serviço</a:t>
            </a:r>
          </a:p>
          <a:p>
            <a:pPr lvl="1"/>
            <a:r>
              <a:rPr lang="pt-BR" dirty="0" smtClean="0"/>
              <a:t>Diferenciado</a:t>
            </a:r>
          </a:p>
          <a:p>
            <a:pPr lvl="1"/>
            <a:r>
              <a:rPr lang="pt-BR" dirty="0" smtClean="0"/>
              <a:t>Único</a:t>
            </a:r>
          </a:p>
          <a:p>
            <a:pPr lvl="1"/>
            <a:r>
              <a:rPr lang="pt-BR" dirty="0" smtClean="0"/>
              <a:t>Com valor para o cliente</a:t>
            </a:r>
          </a:p>
          <a:p>
            <a:pPr lvl="1"/>
            <a:endParaRPr lang="pt-BR" dirty="0"/>
          </a:p>
          <a:p>
            <a:r>
              <a:rPr lang="pt-BR" dirty="0" smtClean="0"/>
              <a:t>Em contrapartida</a:t>
            </a:r>
          </a:p>
          <a:p>
            <a:pPr lvl="1"/>
            <a:r>
              <a:rPr lang="pt-BR" dirty="0" smtClean="0"/>
              <a:t>Custos costumam ser superiores</a:t>
            </a:r>
          </a:p>
          <a:p>
            <a:pPr lvl="1"/>
            <a:endParaRPr lang="pt-BR" dirty="0"/>
          </a:p>
          <a:p>
            <a:r>
              <a:rPr lang="pt-BR" dirty="0" smtClean="0"/>
              <a:t>Consumidor</a:t>
            </a:r>
          </a:p>
          <a:p>
            <a:pPr lvl="1"/>
            <a:r>
              <a:rPr lang="pt-BR" dirty="0" smtClean="0"/>
              <a:t>Precisa reconhecer valor e estar disposto a pagar +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UInidade 3 | Formação da estratégia e posicionamento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73405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Foco (ou enfoque)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Pode ser foco em custo ou diferenciação</a:t>
            </a:r>
          </a:p>
          <a:p>
            <a:endParaRPr lang="pt-BR" dirty="0"/>
          </a:p>
          <a:p>
            <a:r>
              <a:rPr lang="pt-BR" dirty="0" smtClean="0">
                <a:sym typeface="Symbol"/>
              </a:rPr>
              <a:t> é que a estratégia em foco é + restrita, ou seja, é uma estratégia que segmenta o mercado de atuação</a:t>
            </a:r>
          </a:p>
          <a:p>
            <a:pPr lvl="1"/>
            <a:r>
              <a:rPr lang="pt-BR" dirty="0" smtClean="0">
                <a:sym typeface="Symbol"/>
              </a:rPr>
              <a:t>Restringe consumidor atendido</a:t>
            </a:r>
          </a:p>
          <a:p>
            <a:pPr lvl="1"/>
            <a:r>
              <a:rPr lang="pt-BR" dirty="0" smtClean="0">
                <a:sym typeface="Symbol"/>
              </a:rPr>
              <a:t>Região, ou</a:t>
            </a:r>
          </a:p>
          <a:p>
            <a:pPr lvl="1"/>
            <a:r>
              <a:rPr lang="pt-BR" dirty="0" smtClean="0">
                <a:sym typeface="Symbol"/>
              </a:rPr>
              <a:t>Tipo de produto</a:t>
            </a:r>
          </a:p>
          <a:p>
            <a:pPr lvl="1"/>
            <a:endParaRPr lang="pt-BR" dirty="0">
              <a:sym typeface="Symbol"/>
            </a:endParaRPr>
          </a:p>
          <a:p>
            <a:r>
              <a:rPr lang="pt-BR" dirty="0" smtClean="0">
                <a:sym typeface="Symbol"/>
              </a:rPr>
              <a:t>Exemplo: frete aéreo com foco em executivos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UInidade 3 | Formação da estratégia e posicionamento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76592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Trade off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Em estratégias genéricas é importante que empresa faça uma avaliação de qual é melhor adotar</a:t>
            </a:r>
          </a:p>
          <a:p>
            <a:endParaRPr lang="pt-BR" dirty="0"/>
          </a:p>
          <a:p>
            <a:pPr lvl="1"/>
            <a:r>
              <a:rPr lang="pt-BR" dirty="0" smtClean="0"/>
              <a:t>Recomendável que se escolha por exemplo estratégia em custos ou em diferenciação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UInidade 3 | Formação da estratégia e posicionamento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36340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1802</Words>
  <Application>Microsoft Office PowerPoint</Application>
  <PresentationFormat>Apresentação na tela (4:3)</PresentationFormat>
  <Paragraphs>299</Paragraphs>
  <Slides>36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36</vt:i4>
      </vt:variant>
    </vt:vector>
  </HeadingPairs>
  <TitlesOfParts>
    <vt:vector size="37" baseType="lpstr">
      <vt:lpstr>Tema do Office</vt:lpstr>
      <vt:lpstr>Planejamento Estratégico </vt:lpstr>
      <vt:lpstr>Estratégias genéricas</vt:lpstr>
      <vt:lpstr>Relembrando - SWOT</vt:lpstr>
      <vt:lpstr>Relembrado – Vantagem competitiva</vt:lpstr>
      <vt:lpstr>Estratégias genéricas</vt:lpstr>
      <vt:lpstr>Liderança em custos</vt:lpstr>
      <vt:lpstr>Diferenciação</vt:lpstr>
      <vt:lpstr>Foco (ou enfoque)</vt:lpstr>
      <vt:lpstr>Trade off</vt:lpstr>
      <vt:lpstr>Estratégia genérica e  posicionamento estratégico</vt:lpstr>
      <vt:lpstr>ESTRATÉGIAS COMPETITIVAS</vt:lpstr>
      <vt:lpstr>Contexto</vt:lpstr>
      <vt:lpstr>Estratégias competitivas</vt:lpstr>
      <vt:lpstr>Estratégias competitivas</vt:lpstr>
      <vt:lpstr>Estratégia de construção</vt:lpstr>
      <vt:lpstr>Estratégia de construção</vt:lpstr>
      <vt:lpstr>Estratégia de construção</vt:lpstr>
      <vt:lpstr>Estratégia de sustentação</vt:lpstr>
      <vt:lpstr>Estratégia de sustentação</vt:lpstr>
      <vt:lpstr>Estratégias de nicho de mercado</vt:lpstr>
      <vt:lpstr>Estratégia de colheita</vt:lpstr>
      <vt:lpstr>Outras estratégias</vt:lpstr>
      <vt:lpstr>Estratégias de inovação e características estruturais da inovação</vt:lpstr>
      <vt:lpstr>Inovação</vt:lpstr>
      <vt:lpstr>Inovação - modos</vt:lpstr>
      <vt:lpstr>Inovação interna</vt:lpstr>
      <vt:lpstr>Inovação por meio de  estratégias de cooperação</vt:lpstr>
      <vt:lpstr>Inovação por meio de aquisições</vt:lpstr>
      <vt:lpstr>Tipos de inovações</vt:lpstr>
      <vt:lpstr>Concorrentes</vt:lpstr>
      <vt:lpstr>Estratégias baseadas no conhecimento e learning organization</vt:lpstr>
      <vt:lpstr>Diferenças</vt:lpstr>
      <vt:lpstr>Tipos de conhecimento</vt:lpstr>
      <vt:lpstr>Learning organization</vt:lpstr>
      <vt:lpstr>Apresentação do PowerPoint</vt:lpstr>
      <vt:lpstr>Gestão do conhecimento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Planejamento Estratégico</dc:title>
  <dc:creator>Diego Fernandes Emiliano Silva</dc:creator>
  <cp:lastModifiedBy>Diego Fernandes Emiliano Silva</cp:lastModifiedBy>
  <cp:revision>41</cp:revision>
  <dcterms:created xsi:type="dcterms:W3CDTF">2016-08-02T19:19:33Z</dcterms:created>
  <dcterms:modified xsi:type="dcterms:W3CDTF">2020-09-20T17:15:09Z</dcterms:modified>
</cp:coreProperties>
</file>