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83" r:id="rId3"/>
    <p:sldId id="258" r:id="rId4"/>
    <p:sldId id="259" r:id="rId5"/>
    <p:sldId id="260" r:id="rId6"/>
    <p:sldId id="284" r:id="rId7"/>
    <p:sldId id="262" r:id="rId8"/>
    <p:sldId id="263" r:id="rId9"/>
    <p:sldId id="264" r:id="rId10"/>
    <p:sldId id="265" r:id="rId11"/>
    <p:sldId id="266" r:id="rId12"/>
    <p:sldId id="267" r:id="rId13"/>
    <p:sldId id="285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AA8F2-0148-4268-8721-9E16D87F4E29}" type="datetimeFigureOut">
              <a:rPr lang="pt-BR" smtClean="0"/>
              <a:t>13/09/2020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6F0D9-CFE3-4226-BB6A-3FE53B8EEBC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218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de viabilidade econômico-financeira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348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de viabilidade econômico-financeira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0402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de viabilidade econômico-financeira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9027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de viabilidade econômico-financeira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867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de viabilidade econômico-financeira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538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de viabilidade econômico-financeira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788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de viabilidade econômico-financeira</a:t>
            </a: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657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de viabilidade econômico-financeira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6079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de viabilidade econômico-financeira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007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de viabilidade econômico-financeira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8809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4 | Análise de viabilidade econômico-financeira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4883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Unidade 4 | Análise de viabilidade econômico-financeira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634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Análise de Investimento e </a:t>
            </a:r>
            <a:br>
              <a:rPr lang="pt-BR" b="1" dirty="0" smtClean="0"/>
            </a:br>
            <a:r>
              <a:rPr lang="pt-BR" b="1" dirty="0" smtClean="0"/>
              <a:t>Fontes de Financiamento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Prof. Me. Diego Fernandes Emiliano Silva</a:t>
            </a:r>
            <a:endParaRPr lang="pt-BR" sz="28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530624" cy="273844"/>
          </a:xfrm>
        </p:spPr>
        <p:txBody>
          <a:bodyPr/>
          <a:lstStyle/>
          <a:p>
            <a:r>
              <a:rPr lang="pt-BR" smtClean="0"/>
              <a:t>Unidade 4 | Análise de viabilidade econômico-financeira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2301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Margem de lucro líquido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/>
                            </a:rPr>
                            <m:t>𝑅𝑒𝑠𝑢𝑙𝑡𝑎𝑑𝑜</m:t>
                          </m:r>
                          <m:r>
                            <a:rPr lang="pt-BR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2800" b="0" i="1" smtClean="0">
                              <a:latin typeface="Cambria Math"/>
                            </a:rPr>
                            <m:t>𝑑𝑖𝑠𝑝𝑜𝑛</m:t>
                          </m:r>
                          <m:r>
                            <a:rPr lang="pt-BR" sz="2800" b="0" i="1" smtClean="0">
                              <a:latin typeface="Cambria Math"/>
                            </a:rPr>
                            <m:t>í</m:t>
                          </m:r>
                          <m:r>
                            <a:rPr lang="pt-BR" sz="2800" b="0" i="1" smtClean="0">
                              <a:latin typeface="Cambria Math"/>
                            </a:rPr>
                            <m:t>𝑣𝑒𝑙</m:t>
                          </m:r>
                          <m:r>
                            <a:rPr lang="pt-BR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2800" b="0" i="1" smtClean="0">
                              <a:latin typeface="Cambria Math"/>
                            </a:rPr>
                            <m:t>𝑎𝑜𝑠</m:t>
                          </m:r>
                          <m:r>
                            <a:rPr lang="pt-BR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2800" b="0" i="1" smtClean="0">
                              <a:latin typeface="Cambria Math"/>
                            </a:rPr>
                            <m:t>𝑎𝑐𝑖𝑜𝑛𝑖𝑠𝑡𝑎𝑠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/>
                            </a:rPr>
                            <m:t>𝑅𝑒𝑐𝑒𝑖𝑡𝑎</m:t>
                          </m:r>
                          <m:r>
                            <a:rPr lang="pt-BR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2800" b="0" i="1" smtClean="0">
                              <a:latin typeface="Cambria Math"/>
                            </a:rPr>
                            <m:t>𝑑𝑒</m:t>
                          </m:r>
                          <m:r>
                            <a:rPr lang="pt-BR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sz="2800" b="0" i="1" smtClean="0">
                              <a:latin typeface="Cambria Math"/>
                            </a:rPr>
                            <m:t>𝑣𝑒𝑛𝑑𝑎𝑠</m:t>
                          </m:r>
                        </m:den>
                      </m:f>
                      <m:r>
                        <a:rPr lang="pt-BR" sz="2800" b="0" i="1" smtClean="0">
                          <a:latin typeface="Cambria Math"/>
                          <a:ea typeface="Cambria Math"/>
                        </a:rPr>
                        <m:t>×100</m:t>
                      </m:r>
                    </m:oMath>
                  </m:oMathPara>
                </a14:m>
                <a:endParaRPr lang="pt-BR" sz="2800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𝑀𝐿𝐿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18.750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101.000</m:t>
                          </m:r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×100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=18,56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r>
                  <a:rPr lang="pt-BR" dirty="0"/>
                  <a:t>Analisando esse </a:t>
                </a:r>
                <a:r>
                  <a:rPr lang="pt-BR" dirty="0" smtClean="0"/>
                  <a:t>índice, </a:t>
                </a:r>
                <a:r>
                  <a:rPr lang="pt-BR" dirty="0"/>
                  <a:t>podemos </a:t>
                </a:r>
                <a:r>
                  <a:rPr lang="pt-BR" dirty="0" smtClean="0"/>
                  <a:t>dizer após as vendas e deduções </a:t>
                </a:r>
                <a:r>
                  <a:rPr lang="pt-BR" dirty="0"/>
                  <a:t>d</a:t>
                </a:r>
                <a:r>
                  <a:rPr lang="pt-BR" dirty="0" smtClean="0"/>
                  <a:t>e  todos os custos, despesas, juros e impostos, a empresa gera uma lucro de  18,56%.</a:t>
                </a: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r="-2000" b="-269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386608" cy="273844"/>
          </a:xfrm>
        </p:spPr>
        <p:txBody>
          <a:bodyPr/>
          <a:lstStyle/>
          <a:p>
            <a:r>
              <a:rPr lang="pt-BR" dirty="0" smtClean="0"/>
              <a:t>Unidade 4 | Análise de viabilidade econômico-financeira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3041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Índice Preço/Lucro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𝑃</m:t>
                      </m:r>
                      <m:r>
                        <a:rPr lang="pt-BR" b="0" i="1" smtClean="0">
                          <a:latin typeface="Cambria Math"/>
                        </a:rPr>
                        <m:t>/</m:t>
                      </m:r>
                      <m:r>
                        <a:rPr lang="pt-BR" b="0" i="1" smtClean="0">
                          <a:latin typeface="Cambria Math"/>
                        </a:rPr>
                        <m:t>𝐿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𝑃𝑟𝑒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ç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𝑜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𝑑𝑎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çã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𝑜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𝐿𝑢𝑐𝑟𝑜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𝑝𝑜𝑟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çã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𝑜</m:t>
                          </m:r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𝑃</m:t>
                      </m:r>
                      <m:r>
                        <a:rPr lang="pt-BR" b="0" i="1" smtClean="0">
                          <a:latin typeface="Cambria Math"/>
                        </a:rPr>
                        <m:t>/</m:t>
                      </m:r>
                      <m:r>
                        <a:rPr lang="pt-BR" b="0" i="1" smtClean="0">
                          <a:latin typeface="Cambria Math"/>
                        </a:rPr>
                        <m:t>𝐿</m:t>
                      </m:r>
                      <m:r>
                        <a:rPr lang="pt-BR" b="0" i="1" smtClean="0">
                          <a:latin typeface="Cambria Math"/>
                        </a:rPr>
                        <m:t>(</m:t>
                      </m:r>
                      <m:r>
                        <a:rPr lang="pt-BR" b="0" i="1" smtClean="0">
                          <a:latin typeface="Cambria Math"/>
                        </a:rPr>
                        <m:t>𝑋</m:t>
                      </m:r>
                      <m:r>
                        <a:rPr lang="pt-BR" b="0" i="1" smtClean="0">
                          <a:latin typeface="Cambria Math"/>
                        </a:rPr>
                        <m:t>0)=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10,00</m:t>
                          </m:r>
                        </m:num>
                        <m:den>
                          <m:d>
                            <m:dPr>
                              <m:ctrlPr>
                                <a:rPr lang="pt-BR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16.875</m:t>
                                  </m:r>
                                </m:num>
                                <m:den>
                                  <m:r>
                                    <a:rPr lang="pt-BR" b="0" i="1" smtClean="0">
                                      <a:latin typeface="Cambria Math"/>
                                    </a:rPr>
                                    <m:t>1.000</m:t>
                                  </m:r>
                                </m:den>
                              </m:f>
                            </m:e>
                          </m:d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=0,59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r>
                  <a:rPr lang="pt-BR" dirty="0"/>
                  <a:t>Analisando o </a:t>
                </a:r>
                <a:r>
                  <a:rPr lang="pt-BR" dirty="0" smtClean="0"/>
                  <a:t>resultado, </a:t>
                </a:r>
                <a:r>
                  <a:rPr lang="pt-BR" dirty="0"/>
                  <a:t>podemos dizer que </a:t>
                </a:r>
                <a:r>
                  <a:rPr lang="pt-BR" dirty="0" smtClean="0"/>
                  <a:t>os investidores estão </a:t>
                </a:r>
                <a:r>
                  <a:rPr lang="pt-BR" dirty="0"/>
                  <a:t>dispostos a pagar R$ 0,59 para cada R$1,00 de </a:t>
                </a:r>
                <a:r>
                  <a:rPr lang="pt-BR" dirty="0" smtClean="0"/>
                  <a:t>lucro obtido </a:t>
                </a:r>
                <a:r>
                  <a:rPr lang="pt-BR" dirty="0"/>
                  <a:t>por </a:t>
                </a:r>
                <a:r>
                  <a:rPr lang="pt-BR" dirty="0" smtClean="0"/>
                  <a:t>ação </a:t>
                </a:r>
                <a:r>
                  <a:rPr lang="pt-BR" dirty="0"/>
                  <a:t>da empresa.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r="-29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386608" cy="273844"/>
          </a:xfrm>
        </p:spPr>
        <p:txBody>
          <a:bodyPr/>
          <a:lstStyle/>
          <a:p>
            <a:r>
              <a:rPr lang="pt-BR" dirty="0" smtClean="0"/>
              <a:t>Unidade 4 | Análise de viabilidade econômico-financeira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0888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Atividade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Refazer os mesmos cálculos dos slides anteriores, só que agora para o exercício de X1.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386608" cy="273844"/>
          </a:xfrm>
        </p:spPr>
        <p:txBody>
          <a:bodyPr/>
          <a:lstStyle/>
          <a:p>
            <a:r>
              <a:rPr lang="pt-BR" dirty="0" smtClean="0"/>
              <a:t>Unidade 4 | Análise de viabilidade econômico-financeira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5102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Análise de sensibilidade financeira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4.3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458616" cy="273844"/>
          </a:xfrm>
        </p:spPr>
        <p:txBody>
          <a:bodyPr/>
          <a:lstStyle/>
          <a:p>
            <a:r>
              <a:rPr lang="pt-BR" dirty="0" smtClean="0"/>
              <a:t>Unidade 4 | Análise de viabilidade econômico-financeira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3955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Análise de sensibilidade</a:t>
            </a:r>
            <a:endParaRPr lang="pt-BR" b="1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A análise </a:t>
            </a:r>
            <a:r>
              <a:rPr lang="pt-BR" dirty="0"/>
              <a:t>de sensibilidade consiste em avaliar o quanto </a:t>
            </a:r>
            <a:r>
              <a:rPr lang="pt-BR" dirty="0" smtClean="0"/>
              <a:t>é </a:t>
            </a:r>
            <a:r>
              <a:rPr lang="pt-BR" dirty="0"/>
              <a:t>a </a:t>
            </a:r>
            <a:r>
              <a:rPr lang="pt-BR" dirty="0" smtClean="0"/>
              <a:t>sensibilidade de </a:t>
            </a:r>
            <a:r>
              <a:rPr lang="pt-BR" dirty="0"/>
              <a:t>um calculo de VPL em </a:t>
            </a:r>
            <a:r>
              <a:rPr lang="pt-BR" dirty="0" smtClean="0"/>
              <a:t>relação às variações de informações complementares (ROSS; WESTERFIELD; JAFFE, 2015). </a:t>
            </a:r>
          </a:p>
          <a:p>
            <a:endParaRPr lang="pt-BR" dirty="0"/>
          </a:p>
          <a:p>
            <a:r>
              <a:rPr lang="pt-BR" dirty="0" smtClean="0"/>
              <a:t>Essas informações </a:t>
            </a:r>
            <a:r>
              <a:rPr lang="pt-BR" dirty="0"/>
              <a:t>complementares podem ser </a:t>
            </a:r>
            <a:r>
              <a:rPr lang="pt-BR" dirty="0" smtClean="0"/>
              <a:t>o tamanho </a:t>
            </a:r>
            <a:r>
              <a:rPr lang="pt-BR" dirty="0"/>
              <a:t>e </a:t>
            </a:r>
            <a:r>
              <a:rPr lang="pt-BR" dirty="0" smtClean="0"/>
              <a:t>participação </a:t>
            </a:r>
            <a:r>
              <a:rPr lang="pt-BR" dirty="0"/>
              <a:t>de mercado da empresa analisada, </a:t>
            </a:r>
            <a:r>
              <a:rPr lang="pt-BR" dirty="0" smtClean="0"/>
              <a:t>além dos preços </a:t>
            </a:r>
            <a:r>
              <a:rPr lang="pt-BR" dirty="0"/>
              <a:t>dos produtos comercializados, dentre outras </a:t>
            </a:r>
            <a:r>
              <a:rPr lang="pt-BR" dirty="0" smtClean="0"/>
              <a:t>variáveis. </a:t>
            </a:r>
          </a:p>
          <a:p>
            <a:endParaRPr lang="pt-BR" dirty="0"/>
          </a:p>
          <a:p>
            <a:r>
              <a:rPr lang="pt-BR" dirty="0" smtClean="0"/>
              <a:t>A ideia central </a:t>
            </a:r>
            <a:r>
              <a:rPr lang="pt-BR" dirty="0"/>
              <a:t>e realizar uma analise do valor presente liquido VPL.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458616" cy="273844"/>
          </a:xfrm>
        </p:spPr>
        <p:txBody>
          <a:bodyPr/>
          <a:lstStyle/>
          <a:p>
            <a:r>
              <a:rPr lang="pt-BR" dirty="0" smtClean="0"/>
              <a:t>Unidade 4 | Análise de viabilidade econômico-financeira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9495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Uma empresa fez um investimento de $ 1.000,00 e sabe-se que o projeto avaliado tem uma vida útil de 5 anos. </a:t>
            </a:r>
          </a:p>
          <a:p>
            <a:endParaRPr lang="pt-BR" dirty="0" smtClean="0"/>
          </a:p>
          <a:p>
            <a:r>
              <a:rPr lang="pt-BR" dirty="0" smtClean="0"/>
              <a:t>O custo de oportunidade é de 10%. </a:t>
            </a:r>
          </a:p>
          <a:p>
            <a:endParaRPr lang="pt-BR" dirty="0" smtClean="0"/>
          </a:p>
          <a:p>
            <a:r>
              <a:rPr lang="pt-BR" dirty="0" smtClean="0"/>
              <a:t>O fluxo de caixa de uma empresa / projeções são apresentados nos slides seguintes.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314600" cy="273844"/>
          </a:xfrm>
        </p:spPr>
        <p:txBody>
          <a:bodyPr/>
          <a:lstStyle/>
          <a:p>
            <a:r>
              <a:rPr lang="pt-BR" dirty="0" smtClean="0"/>
              <a:t>Unidade 4 | Análise de viabilidade econômico-financeira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4428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b="1" dirty="0" smtClean="0"/>
              <a:t>Fluxo de caixa / </a:t>
            </a:r>
            <a:r>
              <a:rPr lang="pt-BR" b="1" dirty="0" smtClean="0"/>
              <a:t>análise – exemplo </a:t>
            </a:r>
            <a:r>
              <a:rPr lang="pt-BR" b="1" dirty="0" smtClean="0"/>
              <a:t>de cenário esperado</a:t>
            </a:r>
            <a:endParaRPr lang="pt-BR" b="1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386608" cy="273844"/>
          </a:xfrm>
        </p:spPr>
        <p:txBody>
          <a:bodyPr/>
          <a:lstStyle/>
          <a:p>
            <a:r>
              <a:rPr lang="pt-BR" dirty="0" smtClean="0"/>
              <a:t>Unidade 4 | Análise de viabilidade econômico-financeira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16</a:t>
            </a:fld>
            <a:endParaRPr lang="pt-BR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49592"/>
            <a:ext cx="8064434" cy="3510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6053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b="1" dirty="0" smtClean="0"/>
              <a:t>FC pessimista / </a:t>
            </a:r>
            <a:r>
              <a:rPr lang="pt-BR" b="1" dirty="0" smtClean="0"/>
              <a:t>análise – exemplo </a:t>
            </a:r>
            <a:r>
              <a:rPr lang="pt-BR" b="1" dirty="0" smtClean="0"/>
              <a:t>de cenário pessimista</a:t>
            </a:r>
            <a:endParaRPr lang="pt-BR" b="1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314600" cy="273844"/>
          </a:xfrm>
        </p:spPr>
        <p:txBody>
          <a:bodyPr/>
          <a:lstStyle/>
          <a:p>
            <a:r>
              <a:rPr lang="pt-BR" dirty="0" smtClean="0"/>
              <a:t>Unidade 4 | Análise de viabilidade econômico-financeira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17</a:t>
            </a:fld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7594"/>
            <a:ext cx="7942106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36058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b="1" dirty="0" smtClean="0"/>
              <a:t>FC otimista / </a:t>
            </a:r>
            <a:r>
              <a:rPr lang="pt-BR" b="1" dirty="0" smtClean="0"/>
              <a:t>análise – exemplo </a:t>
            </a:r>
            <a:r>
              <a:rPr lang="pt-BR" b="1" dirty="0" smtClean="0"/>
              <a:t>de cenário otimista</a:t>
            </a:r>
            <a:endParaRPr lang="pt-BR" b="1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386608" cy="273844"/>
          </a:xfrm>
        </p:spPr>
        <p:txBody>
          <a:bodyPr/>
          <a:lstStyle/>
          <a:p>
            <a:r>
              <a:rPr lang="pt-BR" dirty="0" smtClean="0"/>
              <a:t>Unidade 4 | Análise de viabilidade econômico-financeira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18</a:t>
            </a:fld>
            <a:endParaRPr lang="pt-BR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26" y="1167594"/>
            <a:ext cx="7942106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8739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b="1" dirty="0" smtClean="0"/>
              <a:t>Breve análise de </a:t>
            </a:r>
            <a:r>
              <a:rPr lang="pt-BR" b="1" dirty="0" smtClean="0"/>
              <a:t>sensibilidade exemplo</a:t>
            </a:r>
            <a:r>
              <a:rPr lang="pt-BR" b="1" dirty="0" smtClean="0"/>
              <a:t>: esperado para otimista</a:t>
            </a:r>
            <a:endParaRPr lang="pt-BR" b="1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458616" cy="273844"/>
          </a:xfrm>
        </p:spPr>
        <p:txBody>
          <a:bodyPr/>
          <a:lstStyle/>
          <a:p>
            <a:r>
              <a:rPr lang="pt-BR" dirty="0" smtClean="0"/>
              <a:t>Unidade 4 | Análise de viabilidade econômico-financeira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19</a:t>
            </a:fld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ixaDeTexto 6"/>
              <p:cNvSpPr txBox="1"/>
              <p:nvPr/>
            </p:nvSpPr>
            <p:spPr>
              <a:xfrm>
                <a:off x="467544" y="3513251"/>
                <a:ext cx="7437036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𝑉𝑎𝑟𝑖𝑎</m:t>
                      </m:r>
                      <m:r>
                        <a:rPr lang="pt-BR" b="0" i="1" smtClean="0">
                          <a:latin typeface="Cambria Math"/>
                        </a:rPr>
                        <m:t>çã</m:t>
                      </m:r>
                      <m:r>
                        <a:rPr lang="pt-BR" b="0" i="1" smtClean="0">
                          <a:latin typeface="Cambria Math"/>
                        </a:rPr>
                        <m:t>𝑜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𝑝𝑟𝑒</m:t>
                      </m:r>
                      <m:r>
                        <a:rPr lang="pt-BR" b="0" i="1" smtClean="0">
                          <a:latin typeface="Cambria Math"/>
                        </a:rPr>
                        <m:t>ç</m:t>
                      </m:r>
                      <m:r>
                        <a:rPr lang="pt-BR" b="0" i="1" smtClean="0">
                          <a:latin typeface="Cambria Math"/>
                        </a:rPr>
                        <m:t>𝑜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𝑒𝑠𝑝𝑒𝑟𝑎𝑑𝑜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𝑝𝑎𝑟𝑎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𝑜𝑡𝑖𝑚𝑖𝑠𝑡𝑎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10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</a:rPr>
                                <m:t>9</m:t>
                              </m:r>
                            </m:den>
                          </m:f>
                          <m:r>
                            <a:rPr lang="pt-BR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×100=11,11%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513251"/>
                <a:ext cx="7437036" cy="71468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ixaDeTexto 8"/>
              <p:cNvSpPr txBox="1"/>
              <p:nvPr/>
            </p:nvSpPr>
            <p:spPr>
              <a:xfrm>
                <a:off x="452208" y="2721163"/>
                <a:ext cx="7880747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𝑉𝑎𝑟𝑖𝑎</m:t>
                      </m:r>
                      <m:r>
                        <a:rPr lang="pt-BR" b="0" i="1" smtClean="0">
                          <a:latin typeface="Cambria Math"/>
                        </a:rPr>
                        <m:t>çã</m:t>
                      </m:r>
                      <m:r>
                        <a:rPr lang="pt-BR" b="0" i="1" smtClean="0">
                          <a:latin typeface="Cambria Math"/>
                        </a:rPr>
                        <m:t>𝑜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𝑉𝑃𝐿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𝑒𝑠𝑝𝑒𝑟𝑎𝑑𝑜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𝑝𝑎𝑟𝑎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𝑜𝑡𝑖𝑚𝑖𝑠𝑡𝑎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3.169,87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</a:rPr>
                                <m:t>2.032,63</m:t>
                              </m:r>
                            </m:den>
                          </m:f>
                          <m:r>
                            <a:rPr lang="pt-BR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×100=55,55%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208" y="2721163"/>
                <a:ext cx="7880747" cy="7146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852" y="1400330"/>
            <a:ext cx="4173373" cy="88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3810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Índice de lucratividade líquida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4.1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386608" cy="273844"/>
          </a:xfrm>
        </p:spPr>
        <p:txBody>
          <a:bodyPr/>
          <a:lstStyle/>
          <a:p>
            <a:r>
              <a:rPr lang="pt-BR" dirty="0" smtClean="0"/>
              <a:t>Unidade 4 | Análise de viabilidade econômico-financeira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2072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b="1" dirty="0" smtClean="0"/>
              <a:t>Breve análise de </a:t>
            </a:r>
            <a:r>
              <a:rPr lang="pt-BR" b="1" dirty="0" smtClean="0"/>
              <a:t>sensibilidade exemplo</a:t>
            </a:r>
            <a:r>
              <a:rPr lang="pt-BR" b="1" dirty="0" smtClean="0"/>
              <a:t>: esperado para otimista</a:t>
            </a:r>
            <a:endParaRPr lang="pt-BR" b="1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458616" cy="273844"/>
          </a:xfrm>
        </p:spPr>
        <p:txBody>
          <a:bodyPr/>
          <a:lstStyle/>
          <a:p>
            <a:r>
              <a:rPr lang="pt-BR" dirty="0" smtClean="0"/>
              <a:t>Unidade 4 | Análise de viabilidade econômico-financeira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20</a:t>
            </a:fld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ixaDeTexto 6"/>
              <p:cNvSpPr txBox="1"/>
              <p:nvPr/>
            </p:nvSpPr>
            <p:spPr>
              <a:xfrm>
                <a:off x="467544" y="3441243"/>
                <a:ext cx="6875408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𝑉𝑎𝑟𝑖𝑎</m:t>
                      </m:r>
                      <m:r>
                        <a:rPr lang="pt-BR" b="0" i="1" smtClean="0">
                          <a:latin typeface="Cambria Math"/>
                        </a:rPr>
                        <m:t>çã</m:t>
                      </m:r>
                      <m:r>
                        <a:rPr lang="pt-BR" b="0" i="1" smtClean="0">
                          <a:latin typeface="Cambria Math"/>
                        </a:rPr>
                        <m:t>𝑜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𝑀𝑆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𝑒𝑠𝑝𝑒𝑟𝑎𝑑𝑜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𝑝𝑎𝑟𝑎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𝑜𝑡𝑖𝑚𝑖𝑠𝑡𝑎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60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</a:rPr>
                                <m:t>50</m:t>
                              </m:r>
                            </m:den>
                          </m:f>
                          <m:r>
                            <a:rPr lang="pt-BR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×100=20%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441243"/>
                <a:ext cx="6875408" cy="71468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ixaDeTexto 8"/>
              <p:cNvSpPr txBox="1"/>
              <p:nvPr/>
            </p:nvSpPr>
            <p:spPr>
              <a:xfrm>
                <a:off x="467545" y="2721163"/>
                <a:ext cx="7880747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𝑉𝑎𝑟𝑖𝑎</m:t>
                      </m:r>
                      <m:r>
                        <a:rPr lang="pt-BR" b="0" i="1" smtClean="0">
                          <a:latin typeface="Cambria Math"/>
                        </a:rPr>
                        <m:t>çã</m:t>
                      </m:r>
                      <m:r>
                        <a:rPr lang="pt-BR" b="0" i="1" smtClean="0">
                          <a:latin typeface="Cambria Math"/>
                        </a:rPr>
                        <m:t>𝑜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𝑉𝑃𝐿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𝑒𝑠𝑝𝑒𝑟𝑎𝑑𝑜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𝑝𝑎𝑟𝑎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𝑜𝑡𝑖𝑚𝑖𝑠𝑡𝑎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3.169,87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</a:rPr>
                                <m:t>2.032,63</m:t>
                              </m:r>
                            </m:den>
                          </m:f>
                          <m:r>
                            <a:rPr lang="pt-BR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×100=55,55%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9" name="CaixaDe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5" y="2721163"/>
                <a:ext cx="7880747" cy="7146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852" y="1400330"/>
            <a:ext cx="4173373" cy="88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5999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Resumo resultados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Bastante sensível</a:t>
            </a:r>
          </a:p>
          <a:p>
            <a:pPr lvl="1"/>
            <a:r>
              <a:rPr lang="pt-BR" dirty="0" smtClean="0"/>
              <a:t>Se aumento do VPL é proporcionalmente maior do que a variável analisada</a:t>
            </a:r>
          </a:p>
          <a:p>
            <a:pPr lvl="1"/>
            <a:endParaRPr lang="pt-BR" dirty="0"/>
          </a:p>
          <a:p>
            <a:r>
              <a:rPr lang="pt-BR" dirty="0" smtClean="0"/>
              <a:t>Proporcional	</a:t>
            </a:r>
          </a:p>
          <a:p>
            <a:pPr lvl="1"/>
            <a:r>
              <a:rPr lang="pt-BR" dirty="0" smtClean="0"/>
              <a:t>Se aumento do VPL é proporcionalmente igual a da variável analisada</a:t>
            </a:r>
          </a:p>
          <a:p>
            <a:endParaRPr lang="pt-BR" dirty="0"/>
          </a:p>
          <a:p>
            <a:r>
              <a:rPr lang="pt-BR" dirty="0" smtClean="0"/>
              <a:t>Pouco sensível</a:t>
            </a:r>
          </a:p>
          <a:p>
            <a:pPr lvl="1"/>
            <a:r>
              <a:rPr lang="pt-BR" dirty="0" smtClean="0"/>
              <a:t>Se aumento do VPL é proporcionalmente menor do que a variável analisada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386608" cy="273844"/>
          </a:xfrm>
        </p:spPr>
        <p:txBody>
          <a:bodyPr/>
          <a:lstStyle/>
          <a:p>
            <a:r>
              <a:rPr lang="pt-BR" dirty="0" smtClean="0"/>
              <a:t>Unidade 4 | Análise de viabilidade econômico-financeira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21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60440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dirty="0" smtClean="0"/>
              <a:t>Preceitos de identificação de rentabilidade econômico-financeira</a:t>
            </a:r>
            <a:endParaRPr lang="pt-BR" sz="3200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4.4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458616" cy="273844"/>
          </a:xfrm>
        </p:spPr>
        <p:txBody>
          <a:bodyPr/>
          <a:lstStyle/>
          <a:p>
            <a:r>
              <a:rPr lang="pt-BR" dirty="0" smtClean="0"/>
              <a:t>Unidade 4 | Análise de viabilidade econômico-financeira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22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0204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Contexto</a:t>
            </a:r>
            <a:endParaRPr lang="pt-BR" b="1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Avaliar se o projeto deve ser aceito ou não de acordo com as técnicas:</a:t>
            </a:r>
          </a:p>
          <a:p>
            <a:pPr lvl="1"/>
            <a:r>
              <a:rPr lang="pt-BR" dirty="0" smtClean="0"/>
              <a:t>VPL (valor presente líquido)</a:t>
            </a:r>
          </a:p>
          <a:p>
            <a:pPr lvl="1"/>
            <a:r>
              <a:rPr lang="pt-BR" dirty="0" smtClean="0"/>
              <a:t>TIR (taxa interna de retorno)</a:t>
            </a:r>
          </a:p>
          <a:p>
            <a:pPr lvl="1"/>
            <a:r>
              <a:rPr lang="pt-BR" dirty="0" smtClean="0"/>
              <a:t>IL (índice de lucratividade líquida)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386608" cy="273844"/>
          </a:xfrm>
        </p:spPr>
        <p:txBody>
          <a:bodyPr/>
          <a:lstStyle/>
          <a:p>
            <a:r>
              <a:rPr lang="pt-BR" dirty="0" smtClean="0"/>
              <a:t>Unidade 4 | Análise de viabilidade econômico-financeira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23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12428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Critérios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Critérios para aprovação de um projeto:</a:t>
            </a:r>
          </a:p>
          <a:p>
            <a:pPr lvl="1"/>
            <a:r>
              <a:rPr lang="pt-BR" dirty="0" smtClean="0"/>
              <a:t>VPL deve ser &gt; 0	</a:t>
            </a:r>
          </a:p>
          <a:p>
            <a:pPr lvl="1"/>
            <a:r>
              <a:rPr lang="pt-BR" dirty="0" smtClean="0"/>
              <a:t>TIR deve ser &gt; custo de oportunidade</a:t>
            </a:r>
          </a:p>
          <a:p>
            <a:pPr lvl="1"/>
            <a:r>
              <a:rPr lang="pt-BR" dirty="0" smtClean="0"/>
              <a:t>IL deve ser &gt; 1</a:t>
            </a:r>
          </a:p>
          <a:p>
            <a:pPr lvl="1"/>
            <a:endParaRPr lang="pt-BR" dirty="0"/>
          </a:p>
          <a:p>
            <a:r>
              <a:rPr lang="pt-BR" dirty="0" smtClean="0"/>
              <a:t>Comparando 2 ou mais projetos (e atendidos os critérios acima):</a:t>
            </a:r>
          </a:p>
          <a:p>
            <a:pPr lvl="1"/>
            <a:r>
              <a:rPr lang="pt-BR" dirty="0" smtClean="0"/>
              <a:t>Maior VPL</a:t>
            </a:r>
          </a:p>
          <a:p>
            <a:pPr lvl="1"/>
            <a:r>
              <a:rPr lang="pt-BR" dirty="0" smtClean="0"/>
              <a:t>Maior TIR</a:t>
            </a:r>
          </a:p>
          <a:p>
            <a:pPr lvl="1"/>
            <a:r>
              <a:rPr lang="pt-BR" dirty="0" smtClean="0"/>
              <a:t>Maior IL</a:t>
            </a:r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386608" cy="273844"/>
          </a:xfrm>
        </p:spPr>
        <p:txBody>
          <a:bodyPr/>
          <a:lstStyle/>
          <a:p>
            <a:r>
              <a:rPr lang="pt-BR" dirty="0" smtClean="0"/>
              <a:t>Unidade 4 | Análise de viabilidade econômico-financeira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24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25151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317594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Uma empresa está avaliando um projeto, cujo fluxo de caixa é apresentado na tabela abaixo. Sabe-se ainda que o custo de oportunidade é de 10% a.a.. Avaliar os projetos.</a:t>
            </a:r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73163"/>
              </p:ext>
            </p:extLst>
          </p:nvPr>
        </p:nvGraphicFramePr>
        <p:xfrm>
          <a:off x="1524000" y="2569056"/>
          <a:ext cx="6096000" cy="19735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/>
                <a:gridCol w="3048000"/>
              </a:tblGrid>
              <a:tr h="278130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Valor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Investimento inicial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1.000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Ano</a:t>
                      </a:r>
                      <a:r>
                        <a:rPr lang="pt-BR" sz="1400" baseline="0" dirty="0" smtClean="0"/>
                        <a:t> 1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600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Ano 2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300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Ano 3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100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Ano 4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300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Ano 5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200</a:t>
                      </a:r>
                      <a:endParaRPr lang="pt-BR" sz="1400" dirty="0"/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386608" cy="273844"/>
          </a:xfrm>
        </p:spPr>
        <p:txBody>
          <a:bodyPr/>
          <a:lstStyle/>
          <a:p>
            <a:r>
              <a:rPr lang="pt-BR" dirty="0" smtClean="0"/>
              <a:t>Unidade 4 | Análise de viabilidade econômico-financeira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25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6724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6856" y="33468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 smtClean="0"/>
              <a:t>Calculando VPL, TIR e IL</a:t>
            </a:r>
            <a:endParaRPr lang="pt-BR" sz="3600" b="1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5415173"/>
              </p:ext>
            </p:extLst>
          </p:nvPr>
        </p:nvGraphicFramePr>
        <p:xfrm>
          <a:off x="251520" y="1650954"/>
          <a:ext cx="3096344" cy="19735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98576"/>
                <a:gridCol w="997768"/>
              </a:tblGrid>
              <a:tr h="278130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Valor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Investimento inicial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1.000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Ano</a:t>
                      </a:r>
                      <a:r>
                        <a:rPr lang="pt-BR" sz="1400" baseline="0" dirty="0" smtClean="0"/>
                        <a:t> 1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600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Ano 2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300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Ano 3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100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Ano 4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300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Ano 5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200</a:t>
                      </a:r>
                      <a:endParaRPr lang="pt-BR" sz="14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3585205" y="1043633"/>
            <a:ext cx="1850891" cy="35394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400" dirty="0" smtClean="0"/>
              <a:t>1.000	(CHS) (PV)</a:t>
            </a:r>
          </a:p>
          <a:p>
            <a:r>
              <a:rPr lang="pt-BR" sz="1400" dirty="0" smtClean="0"/>
              <a:t>600	(g) (PMT)</a:t>
            </a:r>
          </a:p>
          <a:p>
            <a:r>
              <a:rPr lang="pt-BR" sz="1400" dirty="0" smtClean="0"/>
              <a:t>300	(g) (PMT)</a:t>
            </a:r>
          </a:p>
          <a:p>
            <a:r>
              <a:rPr lang="pt-BR" sz="1400" dirty="0" smtClean="0"/>
              <a:t>100	(g) (PMT)</a:t>
            </a:r>
          </a:p>
          <a:p>
            <a:r>
              <a:rPr lang="pt-BR" sz="1400" dirty="0" smtClean="0"/>
              <a:t>300	(g) (PMT)</a:t>
            </a:r>
          </a:p>
          <a:p>
            <a:r>
              <a:rPr lang="pt-BR" sz="1400" dirty="0" smtClean="0"/>
              <a:t>200	(g) (PMT)</a:t>
            </a:r>
          </a:p>
          <a:p>
            <a:endParaRPr lang="pt-BR" sz="1400" dirty="0" smtClean="0"/>
          </a:p>
          <a:p>
            <a:r>
              <a:rPr lang="pt-BR" sz="1400" dirty="0" smtClean="0"/>
              <a:t>	(f) (FV)</a:t>
            </a:r>
          </a:p>
          <a:p>
            <a:endParaRPr lang="pt-BR" sz="1400" dirty="0"/>
          </a:p>
          <a:p>
            <a:pPr algn="ctr"/>
            <a:r>
              <a:rPr lang="pt-BR" sz="1400" b="1" dirty="0" smtClean="0"/>
              <a:t>TIR = 19,50%</a:t>
            </a:r>
          </a:p>
          <a:p>
            <a:endParaRPr lang="pt-BR" sz="1400" dirty="0"/>
          </a:p>
          <a:p>
            <a:r>
              <a:rPr lang="pt-BR" sz="1400" dirty="0" smtClean="0"/>
              <a:t>10	(i) (f) (PV)</a:t>
            </a:r>
          </a:p>
          <a:p>
            <a:endParaRPr lang="pt-BR" sz="1400" dirty="0" smtClean="0"/>
          </a:p>
          <a:p>
            <a:pPr algn="ctr"/>
            <a:r>
              <a:rPr lang="pt-BR" sz="1400" b="1" dirty="0" smtClean="0"/>
              <a:t>VPL = $ 197,61</a:t>
            </a:r>
          </a:p>
          <a:p>
            <a:endParaRPr lang="pt-BR" sz="1400" dirty="0"/>
          </a:p>
          <a:p>
            <a:pPr algn="ctr"/>
            <a:r>
              <a:rPr lang="pt-BR" sz="1400" b="1" dirty="0" smtClean="0"/>
              <a:t>TIR = 19,50%</a:t>
            </a:r>
            <a:endParaRPr lang="pt-BR" sz="1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aixaDeTexto 9"/>
              <p:cNvSpPr txBox="1"/>
              <p:nvPr/>
            </p:nvSpPr>
            <p:spPr>
              <a:xfrm>
                <a:off x="5696026" y="1281205"/>
                <a:ext cx="2555508" cy="135883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400" b="0" i="1" smtClean="0">
                          <a:latin typeface="Cambria Math"/>
                        </a:rPr>
                        <m:t>197,61+1.000=1.197,61</m:t>
                      </m:r>
                    </m:oMath>
                  </m:oMathPara>
                </a14:m>
                <a:endParaRPr lang="pt-BR" sz="1400" dirty="0" smtClean="0"/>
              </a:p>
              <a:p>
                <a:endParaRPr lang="pt-BR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400" b="0" i="1" smtClean="0">
                          <a:latin typeface="Cambria Math"/>
                        </a:rPr>
                        <m:t>𝐼𝐿</m:t>
                      </m:r>
                      <m:r>
                        <a:rPr lang="pt-BR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1400" b="0" i="1" smtClean="0">
                              <a:latin typeface="Cambria Math"/>
                            </a:rPr>
                            <m:t>1.197,61</m:t>
                          </m:r>
                        </m:num>
                        <m:den>
                          <m:r>
                            <a:rPr lang="pt-BR" sz="1400" b="0" i="1" smtClean="0">
                              <a:latin typeface="Cambria Math"/>
                            </a:rPr>
                            <m:t>1.000</m:t>
                          </m:r>
                        </m:den>
                      </m:f>
                    </m:oMath>
                  </m:oMathPara>
                </a14:m>
                <a:endParaRPr lang="pt-BR" sz="1400" dirty="0"/>
              </a:p>
              <a:p>
                <a:endParaRPr lang="pt-BR" sz="14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400" b="1" i="1" smtClean="0">
                          <a:latin typeface="Cambria Math"/>
                        </a:rPr>
                        <m:t>𝑰𝑳</m:t>
                      </m:r>
                      <m:r>
                        <a:rPr lang="pt-BR" sz="1400" b="1" i="1" smtClean="0">
                          <a:latin typeface="Cambria Math"/>
                        </a:rPr>
                        <m:t>=</m:t>
                      </m:r>
                      <m:r>
                        <a:rPr lang="pt-BR" sz="1400" b="1" i="1" smtClean="0">
                          <a:latin typeface="Cambria Math"/>
                        </a:rPr>
                        <m:t>𝟏</m:t>
                      </m:r>
                      <m:r>
                        <a:rPr lang="pt-BR" sz="1400" b="1" i="1" smtClean="0">
                          <a:latin typeface="Cambria Math"/>
                        </a:rPr>
                        <m:t>,</m:t>
                      </m:r>
                      <m:r>
                        <a:rPr lang="pt-BR" sz="1400" b="1" i="1" smtClean="0">
                          <a:latin typeface="Cambria Math"/>
                        </a:rPr>
                        <m:t>𝟐𝟎</m:t>
                      </m:r>
                    </m:oMath>
                  </m:oMathPara>
                </a14:m>
                <a:endParaRPr lang="pt-BR" sz="1400" b="1" dirty="0" smtClean="0"/>
              </a:p>
            </p:txBody>
          </p:sp>
        </mc:Choice>
        <mc:Fallback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6026" y="1281205"/>
                <a:ext cx="2555508" cy="135883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aixaDeTexto 15"/>
          <p:cNvSpPr txBox="1"/>
          <p:nvPr/>
        </p:nvSpPr>
        <p:spPr>
          <a:xfrm>
            <a:off x="5696026" y="2733768"/>
            <a:ext cx="3052438" cy="16004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 smtClean="0"/>
              <a:t>AVALIAÇÃO:</a:t>
            </a:r>
          </a:p>
          <a:p>
            <a:endParaRPr lang="pt-BR" sz="1400" dirty="0"/>
          </a:p>
          <a:p>
            <a:r>
              <a:rPr lang="pt-BR" sz="1400" dirty="0" smtClean="0"/>
              <a:t>Projeto deve ser aprovado:</a:t>
            </a:r>
          </a:p>
          <a:p>
            <a:endParaRPr lang="pt-B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/>
              <a:t>VPL &gt; 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/>
              <a:t>TIR &gt; Custo oportunidade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/>
              <a:t>IL &gt; 1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458616" cy="273844"/>
          </a:xfrm>
        </p:spPr>
        <p:txBody>
          <a:bodyPr/>
          <a:lstStyle/>
          <a:p>
            <a:r>
              <a:rPr lang="pt-BR" dirty="0" smtClean="0"/>
              <a:t>Unidade 4 | Análise de viabilidade econômico-financeira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26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71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Índice de lucratividade líquida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r>
                  <a:rPr lang="pt-BR" dirty="0" smtClean="0"/>
                  <a:t>Se trata do </a:t>
                </a:r>
                <a:r>
                  <a:rPr lang="pt-BR" dirty="0"/>
                  <a:t>quociente </a:t>
                </a:r>
                <a:r>
                  <a:rPr lang="pt-BR" dirty="0" smtClean="0"/>
                  <a:t>entre o </a:t>
                </a:r>
                <a:r>
                  <a:rPr lang="pt-BR" dirty="0"/>
                  <a:t>valor atual das entradas de caixa e o investimento inicial do projeto</a:t>
                </a:r>
                <a:r>
                  <a:rPr lang="pt-BR" dirty="0" smtClean="0"/>
                  <a:t>.</a:t>
                </a:r>
              </a:p>
              <a:p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𝐼𝐿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𝑉𝑎𝑙𝑜𝑟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𝑎𝑡𝑢𝑎𝑙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𝑑𝑎𝑠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𝑒𝑛𝑡𝑟𝑎𝑑𝑎𝑠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𝑑𝑒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𝑐𝑎𝑖𝑥𝑎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𝐼𝑛𝑣𝑒𝑠𝑡𝑖𝑚𝑒𝑛𝑡𝑜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𝑖𝑛𝑖𝑐𝑖𝑎𝑙</m:t>
                          </m:r>
                        </m:den>
                      </m:f>
                    </m:oMath>
                  </m:oMathPara>
                </a14:m>
                <a:endParaRPr lang="pt-BR" dirty="0"/>
              </a:p>
              <a:p>
                <a:endParaRPr lang="pt-BR" dirty="0" smtClean="0"/>
              </a:p>
              <a:p>
                <a:r>
                  <a:rPr lang="pt-BR" dirty="0" smtClean="0"/>
                  <a:t>Parecido com o VPL, a única diferença é que este índice mede o retorno relativo ao valor atual pelo valor investido</a:t>
                </a:r>
              </a:p>
              <a:p>
                <a:endParaRPr lang="pt-BR" dirty="0"/>
              </a:p>
              <a:p>
                <a:r>
                  <a:rPr lang="pt-BR" dirty="0" smtClean="0"/>
                  <a:t>Decisão:</a:t>
                </a:r>
              </a:p>
              <a:p>
                <a:pPr lvl="1"/>
                <a:r>
                  <a:rPr lang="pt-BR" dirty="0" smtClean="0"/>
                  <a:t>IL &gt; 1 se aceita o projeto</a:t>
                </a:r>
              </a:p>
              <a:p>
                <a:pPr lvl="1"/>
                <a:r>
                  <a:rPr lang="pt-BR" dirty="0" smtClean="0"/>
                  <a:t>IL &lt; 1 se rejeita o projeto</a:t>
                </a:r>
              </a:p>
              <a:p>
                <a:pPr lvl="1"/>
                <a:r>
                  <a:rPr lang="pt-BR" dirty="0" smtClean="0"/>
                  <a:t>Para dois projetos com IL &gt; 1, se aceita o maior</a:t>
                </a:r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15" t="-21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602632" cy="273844"/>
          </a:xfrm>
        </p:spPr>
        <p:txBody>
          <a:bodyPr/>
          <a:lstStyle/>
          <a:p>
            <a:r>
              <a:rPr lang="pt-BR" dirty="0" smtClean="0"/>
              <a:t>Unidade 4 | Análise de viabilidade econômico-financeira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5694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468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pt-BR" sz="4000" b="1" dirty="0" smtClean="0"/>
              <a:t>Exemplo 1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895786"/>
            <a:ext cx="3744416" cy="194421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t-BR" dirty="0" smtClean="0"/>
              <a:t>200.000		(g) (PMT)</a:t>
            </a:r>
          </a:p>
          <a:p>
            <a:pPr marL="0" indent="0">
              <a:buNone/>
            </a:pPr>
            <a:r>
              <a:rPr lang="pt-BR" dirty="0" smtClean="0"/>
              <a:t>200.000		(g) (PMT)</a:t>
            </a:r>
          </a:p>
          <a:p>
            <a:pPr marL="0" indent="0">
              <a:buNone/>
            </a:pPr>
            <a:r>
              <a:rPr lang="pt-BR" dirty="0" smtClean="0"/>
              <a:t>350.000		(g) (PMT)</a:t>
            </a:r>
          </a:p>
          <a:p>
            <a:pPr marL="0" indent="0">
              <a:buNone/>
            </a:pPr>
            <a:r>
              <a:rPr lang="pt-BR" dirty="0" smtClean="0"/>
              <a:t>100.000		(g) (PMT)</a:t>
            </a:r>
          </a:p>
          <a:p>
            <a:pPr marL="0" indent="0">
              <a:buNone/>
            </a:pPr>
            <a:r>
              <a:rPr lang="pt-BR" dirty="0" smtClean="0"/>
              <a:t>250.000		(g) (PMT)</a:t>
            </a:r>
          </a:p>
          <a:p>
            <a:pPr marL="0" indent="0">
              <a:buNone/>
            </a:pPr>
            <a:r>
              <a:rPr lang="pt-BR" dirty="0" smtClean="0"/>
              <a:t>10		(i)</a:t>
            </a:r>
          </a:p>
          <a:p>
            <a:pPr marL="0" indent="0">
              <a:buNone/>
            </a:pPr>
            <a:r>
              <a:rPr lang="pt-BR" dirty="0" smtClean="0"/>
              <a:t>		(f) (PV) 	</a:t>
            </a:r>
          </a:p>
          <a:p>
            <a:pPr marL="0" indent="0">
              <a:buNone/>
            </a:pPr>
            <a:r>
              <a:rPr lang="pt-BR" dirty="0" smtClean="0"/>
              <a:t>resultado no visor: </a:t>
            </a:r>
            <a:r>
              <a:rPr lang="pt-BR" dirty="0" smtClean="0"/>
              <a:t>833.599,29</a:t>
            </a:r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553755"/>
              </p:ext>
            </p:extLst>
          </p:nvPr>
        </p:nvGraphicFramePr>
        <p:xfrm>
          <a:off x="539554" y="843558"/>
          <a:ext cx="8064894" cy="1973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61531"/>
                <a:gridCol w="2903363"/>
              </a:tblGrid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Ano (considerar i = 10% a.a.)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Fluxo de caixa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0: Investimento inicial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- 650.000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dirty="0" smtClean="0"/>
                        <a:t>1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200.000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dirty="0" smtClean="0"/>
                        <a:t>2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200.000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baseline="0" dirty="0" smtClean="0"/>
                        <a:t>3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350.000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dirty="0" smtClean="0"/>
                        <a:t>4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100.000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baseline="0" dirty="0" smtClean="0"/>
                        <a:t>5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250.000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Espaço Reservado para Conteúdo 2"/>
              <p:cNvSpPr txBox="1">
                <a:spLocks/>
              </p:cNvSpPr>
              <p:nvPr/>
            </p:nvSpPr>
            <p:spPr>
              <a:xfrm>
                <a:off x="3635896" y="2949792"/>
                <a:ext cx="5328592" cy="1944216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vert="horz" lIns="91440" tIns="45720" rIns="91440" bIns="45720" rtlCol="0">
                <a:normAutofit fontScale="47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</a:rPr>
                        <m:t>𝐼𝐿</m:t>
                      </m:r>
                      <m:r>
                        <a:rPr lang="pt-BR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/>
                            </a:rPr>
                            <m:t>𝑉𝑎𝑙𝑜𝑟</m:t>
                          </m:r>
                          <m:r>
                            <a:rPr lang="pt-BR" i="1">
                              <a:latin typeface="Cambria Math"/>
                            </a:rPr>
                            <m:t> </m:t>
                          </m:r>
                          <m:r>
                            <a:rPr lang="pt-BR" i="1">
                              <a:latin typeface="Cambria Math"/>
                            </a:rPr>
                            <m:t>𝑎𝑡𝑢𝑎𝑙</m:t>
                          </m:r>
                          <m:r>
                            <a:rPr lang="pt-BR" i="1">
                              <a:latin typeface="Cambria Math"/>
                            </a:rPr>
                            <m:t> </m:t>
                          </m:r>
                          <m:r>
                            <a:rPr lang="pt-BR" i="1">
                              <a:latin typeface="Cambria Math"/>
                            </a:rPr>
                            <m:t>𝑑𝑎𝑠</m:t>
                          </m:r>
                          <m:r>
                            <a:rPr lang="pt-BR" i="1">
                              <a:latin typeface="Cambria Math"/>
                            </a:rPr>
                            <m:t> </m:t>
                          </m:r>
                          <m:r>
                            <a:rPr lang="pt-BR" i="1">
                              <a:latin typeface="Cambria Math"/>
                            </a:rPr>
                            <m:t>𝑒𝑛𝑡𝑟𝑎𝑑𝑎𝑠</m:t>
                          </m:r>
                          <m:r>
                            <a:rPr lang="pt-BR" i="1">
                              <a:latin typeface="Cambria Math"/>
                            </a:rPr>
                            <m:t> </m:t>
                          </m:r>
                          <m:r>
                            <a:rPr lang="pt-BR" i="1">
                              <a:latin typeface="Cambria Math"/>
                            </a:rPr>
                            <m:t>𝑑𝑒</m:t>
                          </m:r>
                          <m:r>
                            <a:rPr lang="pt-BR" i="1">
                              <a:latin typeface="Cambria Math"/>
                            </a:rPr>
                            <m:t> </m:t>
                          </m:r>
                          <m:r>
                            <a:rPr lang="pt-BR" i="1">
                              <a:latin typeface="Cambria Math"/>
                            </a:rPr>
                            <m:t>𝑐𝑎𝑖𝑥𝑎</m:t>
                          </m:r>
                        </m:num>
                        <m:den>
                          <m:r>
                            <a:rPr lang="pt-BR" i="1">
                              <a:latin typeface="Cambria Math"/>
                            </a:rPr>
                            <m:t>𝐼𝑛𝑣𝑒𝑠𝑡𝑖𝑚𝑒𝑛𝑡𝑜</m:t>
                          </m:r>
                          <m:r>
                            <a:rPr lang="pt-BR" i="1">
                              <a:latin typeface="Cambria Math"/>
                            </a:rPr>
                            <m:t> </m:t>
                          </m:r>
                          <m:r>
                            <a:rPr lang="pt-BR" i="1">
                              <a:latin typeface="Cambria Math"/>
                            </a:rPr>
                            <m:t>𝑖𝑛𝑖𝑐𝑖𝑎𝑙</m:t>
                          </m:r>
                        </m:den>
                      </m:f>
                    </m:oMath>
                  </m:oMathPara>
                </a14:m>
                <a:endParaRPr lang="pt-BR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pt-BR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 </m:t>
                      </m:r>
                      <m:r>
                        <a:rPr lang="pt-BR" i="1">
                          <a:latin typeface="Cambria Math"/>
                        </a:rPr>
                        <m:t>𝐼𝐿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833.599,29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650.000,00</m:t>
                          </m:r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𝐼𝐿</m:t>
                      </m:r>
                      <m:r>
                        <a:rPr lang="pt-BR" i="1">
                          <a:latin typeface="Cambria Math"/>
                        </a:rPr>
                        <m:t>=1,28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Espaço Reservado para Conteúd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3933056"/>
                <a:ext cx="5328592" cy="25922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7072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Considerações</a:t>
            </a:r>
            <a:endParaRPr lang="pt-BR" b="1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386608" cy="273844"/>
          </a:xfrm>
        </p:spPr>
        <p:txBody>
          <a:bodyPr/>
          <a:lstStyle/>
          <a:p>
            <a:r>
              <a:rPr lang="pt-BR" dirty="0" smtClean="0"/>
              <a:t>Unidade 4 | Análise de viabilidade econômico-financeira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5</a:t>
            </a:fld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329613"/>
            <a:ext cx="3744415" cy="32209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4932040" y="1545636"/>
            <a:ext cx="321440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Observe que o IL é abaixo de 1</a:t>
            </a:r>
          </a:p>
          <a:p>
            <a:endParaRPr lang="pt-BR" dirty="0"/>
          </a:p>
          <a:p>
            <a:r>
              <a:rPr lang="pt-BR" dirty="0" smtClean="0"/>
              <a:t>Portanto o projeto é inviável</a:t>
            </a:r>
          </a:p>
          <a:p>
            <a:endParaRPr lang="pt-BR" dirty="0"/>
          </a:p>
          <a:p>
            <a:r>
              <a:rPr lang="pt-BR" dirty="0" smtClean="0"/>
              <a:t>Observe que: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VPL deste projeto é negativo;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TIR é menor do que TMA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IL é &lt; 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302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Índice de rentabilidade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4.2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314600" cy="273844"/>
          </a:xfrm>
        </p:spPr>
        <p:txBody>
          <a:bodyPr/>
          <a:lstStyle/>
          <a:p>
            <a:r>
              <a:rPr lang="pt-BR" dirty="0" smtClean="0"/>
              <a:t>Unidade 4 | Análise de viabilidade econômico-financeira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645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DRE</a:t>
            </a:r>
            <a:endParaRPr lang="pt-BR" b="1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458616" cy="273844"/>
          </a:xfrm>
        </p:spPr>
        <p:txBody>
          <a:bodyPr/>
          <a:lstStyle/>
          <a:p>
            <a:r>
              <a:rPr lang="pt-BR" dirty="0" smtClean="0"/>
              <a:t>Unidade 4 | Análise de viabilidade econômico-financeira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7</a:t>
            </a:fld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364088" y="1437624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Supor que empresa tem: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1.000 ações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Cotação da ação = R$ 10,00</a:t>
            </a:r>
            <a:endParaRPr lang="pt-BR" dirty="0"/>
          </a:p>
        </p:txBody>
      </p:sp>
      <p:pic>
        <p:nvPicPr>
          <p:cNvPr id="205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437624"/>
            <a:ext cx="5062247" cy="26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5383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Margem de lucro bruto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𝑅𝑒𝑐𝑒𝑖𝑡𝑎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𝑑𝑒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𝑣𝑒𝑛𝑑𝑎𝑠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−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𝑐𝑢𝑠𝑡𝑜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𝑑𝑜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𝑝𝑟𝑜𝑑𝑢𝑡𝑜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𝑣𝑒𝑛𝑑𝑖𝑑𝑜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𝑅𝑒𝑐𝑒𝑖𝑡𝑎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𝑑𝑒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𝑣𝑒𝑛𝑑𝑎𝑠</m:t>
                          </m:r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𝑀𝐿𝐵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101.000−60.000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101.000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=0,4059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r>
                  <a:rPr lang="pt-BR" dirty="0"/>
                  <a:t>Analisando </a:t>
                </a:r>
                <a:r>
                  <a:rPr lang="pt-BR" dirty="0" smtClean="0"/>
                  <a:t>esse índice, </a:t>
                </a:r>
                <a:r>
                  <a:rPr lang="pt-BR" dirty="0"/>
                  <a:t>podemos dizer que, </a:t>
                </a:r>
                <a:r>
                  <a:rPr lang="pt-BR" dirty="0" smtClean="0"/>
                  <a:t>após </a:t>
                </a:r>
                <a:r>
                  <a:rPr lang="pt-BR" dirty="0"/>
                  <a:t>o pagamento dos </a:t>
                </a:r>
                <a:r>
                  <a:rPr lang="pt-BR" dirty="0" smtClean="0"/>
                  <a:t>custos dos </a:t>
                </a:r>
                <a:r>
                  <a:rPr lang="pt-BR" dirty="0"/>
                  <a:t>produtos vendidos, sobraram 40,59% da receita de vendas obtida.</a:t>
                </a: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602632" cy="273844"/>
          </a:xfrm>
        </p:spPr>
        <p:txBody>
          <a:bodyPr/>
          <a:lstStyle/>
          <a:p>
            <a:r>
              <a:rPr lang="pt-BR" dirty="0" smtClean="0"/>
              <a:t>Unidade 4 | Análise de viabilidade econômico-financeira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663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Margem de lucro operacional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𝑅𝑒𝑠𝑢𝑙𝑡𝑎𝑑𝑜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𝑜𝑝𝑒𝑟𝑎𝑐𝑖𝑜𝑛𝑎𝑙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𝑅𝑒𝑐𝑒𝑖𝑡𝑎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𝑑𝑒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𝑣𝑒𝑛𝑑𝑎𝑠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×100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𝑀𝐿𝑂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30.000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101.00</m:t>
                          </m:r>
                        </m:den>
                      </m:f>
                      <m:r>
                        <a:rPr lang="pt-BR" i="1">
                          <a:latin typeface="Cambria Math"/>
                          <a:ea typeface="Cambria Math"/>
                        </a:rPr>
                        <m:t>×100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=29,70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r>
                  <a:rPr lang="pt-BR" dirty="0"/>
                  <a:t>Analisando </a:t>
                </a:r>
                <a:r>
                  <a:rPr lang="pt-BR" dirty="0" smtClean="0"/>
                  <a:t>esse índice, </a:t>
                </a:r>
                <a:r>
                  <a:rPr lang="pt-BR" dirty="0"/>
                  <a:t>podemos </a:t>
                </a:r>
                <a:r>
                  <a:rPr lang="pt-BR" dirty="0" smtClean="0"/>
                  <a:t>dizer que após as vendas e dedução </a:t>
                </a:r>
                <a:r>
                  <a:rPr lang="pt-BR" dirty="0"/>
                  <a:t>dos custos e </a:t>
                </a:r>
                <a:r>
                  <a:rPr lang="pt-BR" dirty="0" smtClean="0"/>
                  <a:t>despesas (exceto </a:t>
                </a:r>
                <a:r>
                  <a:rPr lang="pt-BR" dirty="0"/>
                  <a:t>juros, impostos e </a:t>
                </a:r>
                <a:r>
                  <a:rPr lang="pt-BR" dirty="0" smtClean="0"/>
                  <a:t>dividendos) a empresa gera um </a:t>
                </a:r>
                <a:r>
                  <a:rPr lang="pt-BR" dirty="0"/>
                  <a:t>lucro </a:t>
                </a:r>
                <a:r>
                  <a:rPr lang="pt-BR" dirty="0" smtClean="0"/>
                  <a:t>operacional </a:t>
                </a:r>
                <a:r>
                  <a:rPr lang="pt-BR" dirty="0"/>
                  <a:t>de </a:t>
                </a:r>
                <a:r>
                  <a:rPr lang="pt-BR" dirty="0" smtClean="0"/>
                  <a:t>29,70%.</a:t>
                </a: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530624" cy="273844"/>
          </a:xfrm>
        </p:spPr>
        <p:txBody>
          <a:bodyPr/>
          <a:lstStyle/>
          <a:p>
            <a:r>
              <a:rPr lang="pt-BR" dirty="0" smtClean="0"/>
              <a:t>Unidade 4 | Análise de viabilidade econômico-financeira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4535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1313</Words>
  <Application>Microsoft Office PowerPoint</Application>
  <PresentationFormat>Apresentação na tela (16:9)</PresentationFormat>
  <Paragraphs>265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Tema do Office</vt:lpstr>
      <vt:lpstr>Análise de Investimento e  Fontes de Financiamento</vt:lpstr>
      <vt:lpstr>Índice de lucratividade líquida</vt:lpstr>
      <vt:lpstr>Índice de lucratividade líquida</vt:lpstr>
      <vt:lpstr>Exemplo 1</vt:lpstr>
      <vt:lpstr>Considerações</vt:lpstr>
      <vt:lpstr>Índice de rentabilidade</vt:lpstr>
      <vt:lpstr>Exemplo DRE</vt:lpstr>
      <vt:lpstr>Margem de lucro bruto</vt:lpstr>
      <vt:lpstr>Margem de lucro operacional</vt:lpstr>
      <vt:lpstr>Margem de lucro líquido</vt:lpstr>
      <vt:lpstr>Índice Preço/Lucro</vt:lpstr>
      <vt:lpstr>Atividade</vt:lpstr>
      <vt:lpstr>Análise de sensibilidade financeira</vt:lpstr>
      <vt:lpstr>Análise de sensibilidade</vt:lpstr>
      <vt:lpstr>Exemplo</vt:lpstr>
      <vt:lpstr>Fluxo de caixa / análise – exemplo de cenário esperado</vt:lpstr>
      <vt:lpstr>FC pessimista / análise – exemplo de cenário pessimista</vt:lpstr>
      <vt:lpstr>FC otimista / análise – exemplo de cenário otimista</vt:lpstr>
      <vt:lpstr>Breve análise de sensibilidade exemplo: esperado para otimista</vt:lpstr>
      <vt:lpstr>Breve análise de sensibilidade exemplo: esperado para otimista</vt:lpstr>
      <vt:lpstr>Resumo resultados</vt:lpstr>
      <vt:lpstr>Preceitos de identificação de rentabilidade econômico-financeira</vt:lpstr>
      <vt:lpstr>Contexto</vt:lpstr>
      <vt:lpstr>Critérios</vt:lpstr>
      <vt:lpstr>Exemplo</vt:lpstr>
      <vt:lpstr>Calculando VPL, TIR e IL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de Investimento e  Fontes de Financiamento</dc:title>
  <dc:creator>Diego Fernandes Emiliano Silva</dc:creator>
  <cp:lastModifiedBy>Diego Fernandes Emiliano Silva</cp:lastModifiedBy>
  <cp:revision>62</cp:revision>
  <dcterms:created xsi:type="dcterms:W3CDTF">2019-08-05T00:07:13Z</dcterms:created>
  <dcterms:modified xsi:type="dcterms:W3CDTF">2020-09-14T00:02:44Z</dcterms:modified>
</cp:coreProperties>
</file>