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</p:sldIdLst>
  <p:sldSz cx="9144000" cy="5143500" type="screen16x9"/>
  <p:notesSz cx="6858000" cy="9144000"/>
  <p:defaultTextStyle>
    <a:defPPr>
      <a:defRPr lang="pt-BR"/>
    </a:defPPr>
    <a:lvl1pPr marL="0" algn="l" defTabSz="72566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62834" algn="l" defTabSz="72566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25668" algn="l" defTabSz="72566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88502" algn="l" defTabSz="72566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51336" algn="l" defTabSz="72566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814170" algn="l" defTabSz="72566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177004" algn="l" defTabSz="72566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539837" algn="l" defTabSz="72566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902671" algn="l" defTabSz="72566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Estilo Médio 3 - Ênfas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93D81CF-94F2-401A-BA57-92F5A7B2D0C5}" styleName="Estilo Mé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CAF9ED-07DC-4A11-8D7F-57B35C25682E}" styleName="Estilo Médio 1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7" d="100"/>
          <a:sy n="147" d="100"/>
        </p:scale>
        <p:origin x="-594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6D0009-5CBE-4AA2-A02F-55C7AB1E572E}" type="datetimeFigureOut">
              <a:rPr lang="pt-BR" smtClean="0"/>
              <a:t>13/09/2020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AF5196-1C6F-4D9A-94D0-6A0D47DF5B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24399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F55B3D-7485-4197-B531-A14A818A5BED}" type="datetimeFigureOut">
              <a:rPr lang="pt-BR" smtClean="0"/>
              <a:t>13/09/2020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6C5180-B6D6-4F95-9E5B-DF2B972F78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66470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72566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62834" algn="l" defTabSz="72566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25668" algn="l" defTabSz="72566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088502" algn="l" defTabSz="72566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451336" algn="l" defTabSz="72566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814170" algn="l" defTabSz="72566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177004" algn="l" defTabSz="72566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39837" algn="l" defTabSz="72566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02671" algn="l" defTabSz="72566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C5180-B6D6-4F95-9E5B-DF2B972F7824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2470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 processo de vendas da empresa passa por quatro departamentos. O processo de concessão do crédito começa com a captação do cliente e termina no departamento de análise do crédito. Já o processo de recebimento dos valores tem início no departamento de faturamento e o término no departamento financeiro. Com isso, percebemos que dentro de um processo geral (vendas) podemos ter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subprocessos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(concessão de crédito e recebimento das vendas).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C5180-B6D6-4F95-9E5B-DF2B972F7824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02845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Como as MC são diferentes,</a:t>
            </a:r>
            <a:r>
              <a:rPr lang="pt-BR" baseline="0" dirty="0" smtClean="0"/>
              <a:t> o produto com a maior margem terá o maior lucro.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C5180-B6D6-4F95-9E5B-DF2B972F7824}" type="slidenum">
              <a:rPr lang="pt-BR" smtClean="0"/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55862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Empresa utiliza 79,91% da sua capacidade total, ficando a parte ociosa em 20,09%.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 essa taxa de vendas, permite a empresa um índice de desempenho de 17% maior do que a concorrência.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Empresa apresenta um grau eficiente no uso dos recursos.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C5180-B6D6-4F95-9E5B-DF2B972F7824}" type="slidenum">
              <a:rPr lang="pt-BR" smtClean="0"/>
              <a:t>40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80659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Margem bruta: quanto empresa tem de lucro após pagar custos e despesas para elaboração do produto.</a:t>
            </a:r>
          </a:p>
          <a:p>
            <a:r>
              <a:rPr lang="pt-BR" dirty="0" smtClean="0"/>
              <a:t>Margem líquida: quanto empresa tem de lucro após pagar todos os gastos do período.</a:t>
            </a:r>
          </a:p>
          <a:p>
            <a:r>
              <a:rPr lang="pt-BR" dirty="0" smtClean="0"/>
              <a:t>Retorno</a:t>
            </a:r>
            <a:r>
              <a:rPr lang="pt-BR" baseline="0" dirty="0" smtClean="0"/>
              <a:t> sobre investimento: retorno obtido pelo proprietário pelos investimentos realizados.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C5180-B6D6-4F95-9E5B-DF2B972F7824}" type="slidenum">
              <a:rPr lang="pt-BR" smtClean="0"/>
              <a:t>41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8563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62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256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88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513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14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177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39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026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Gestão estratégica de custos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0644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Gestão estratégica de custos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6634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3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3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Gestão estratégica de custos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0658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Gestão estratégica de custos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4567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628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2566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08850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51336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81417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7700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539837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902671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Gestão estratégica de custos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8759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Gestão estratégica de custos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9981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2834" indent="0">
              <a:buNone/>
              <a:defRPr sz="1600" b="1"/>
            </a:lvl2pPr>
            <a:lvl3pPr marL="725668" indent="0">
              <a:buNone/>
              <a:defRPr sz="1400" b="1"/>
            </a:lvl3pPr>
            <a:lvl4pPr marL="1088502" indent="0">
              <a:buNone/>
              <a:defRPr sz="1300" b="1"/>
            </a:lvl4pPr>
            <a:lvl5pPr marL="1451336" indent="0">
              <a:buNone/>
              <a:defRPr sz="1300" b="1"/>
            </a:lvl5pPr>
            <a:lvl6pPr marL="1814170" indent="0">
              <a:buNone/>
              <a:defRPr sz="1300" b="1"/>
            </a:lvl6pPr>
            <a:lvl7pPr marL="2177004" indent="0">
              <a:buNone/>
              <a:defRPr sz="1300" b="1"/>
            </a:lvl7pPr>
            <a:lvl8pPr marL="2539837" indent="0">
              <a:buNone/>
              <a:defRPr sz="1300" b="1"/>
            </a:lvl8pPr>
            <a:lvl9pPr marL="2902671" indent="0">
              <a:buNone/>
              <a:defRPr sz="13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7"/>
            <a:ext cx="4040188" cy="2963466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2834" indent="0">
              <a:buNone/>
              <a:defRPr sz="1600" b="1"/>
            </a:lvl2pPr>
            <a:lvl3pPr marL="725668" indent="0">
              <a:buNone/>
              <a:defRPr sz="1400" b="1"/>
            </a:lvl3pPr>
            <a:lvl4pPr marL="1088502" indent="0">
              <a:buNone/>
              <a:defRPr sz="1300" b="1"/>
            </a:lvl4pPr>
            <a:lvl5pPr marL="1451336" indent="0">
              <a:buNone/>
              <a:defRPr sz="1300" b="1"/>
            </a:lvl5pPr>
            <a:lvl6pPr marL="1814170" indent="0">
              <a:buNone/>
              <a:defRPr sz="1300" b="1"/>
            </a:lvl6pPr>
            <a:lvl7pPr marL="2177004" indent="0">
              <a:buNone/>
              <a:defRPr sz="1300" b="1"/>
            </a:lvl7pPr>
            <a:lvl8pPr marL="2539837" indent="0">
              <a:buNone/>
              <a:defRPr sz="1300" b="1"/>
            </a:lvl8pPr>
            <a:lvl9pPr marL="2902671" indent="0">
              <a:buNone/>
              <a:defRPr sz="13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7"/>
            <a:ext cx="4041775" cy="2963466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Gestão estratégica de custos</a:t>
            </a: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7272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Gestão estratégica de custos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3514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Gestão estratégica de custos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7395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7"/>
            <a:ext cx="5111750" cy="438983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076325"/>
            <a:ext cx="3008313" cy="3518297"/>
          </a:xfrm>
        </p:spPr>
        <p:txBody>
          <a:bodyPr/>
          <a:lstStyle>
            <a:lvl1pPr marL="0" indent="0">
              <a:buNone/>
              <a:defRPr sz="1100"/>
            </a:lvl1pPr>
            <a:lvl2pPr marL="362834" indent="0">
              <a:buNone/>
              <a:defRPr sz="1000"/>
            </a:lvl2pPr>
            <a:lvl3pPr marL="725668" indent="0">
              <a:buNone/>
              <a:defRPr sz="800"/>
            </a:lvl3pPr>
            <a:lvl4pPr marL="1088502" indent="0">
              <a:buNone/>
              <a:defRPr sz="700"/>
            </a:lvl4pPr>
            <a:lvl5pPr marL="1451336" indent="0">
              <a:buNone/>
              <a:defRPr sz="700"/>
            </a:lvl5pPr>
            <a:lvl6pPr marL="1814170" indent="0">
              <a:buNone/>
              <a:defRPr sz="700"/>
            </a:lvl6pPr>
            <a:lvl7pPr marL="2177004" indent="0">
              <a:buNone/>
              <a:defRPr sz="700"/>
            </a:lvl7pPr>
            <a:lvl8pPr marL="2539837" indent="0">
              <a:buNone/>
              <a:defRPr sz="700"/>
            </a:lvl8pPr>
            <a:lvl9pPr marL="2902671" indent="0">
              <a:buNone/>
              <a:defRPr sz="7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Gestão estratégica de custos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1379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/>
          <a:lstStyle>
            <a:lvl1pPr marL="0" indent="0">
              <a:buNone/>
              <a:defRPr sz="2500"/>
            </a:lvl1pPr>
            <a:lvl2pPr marL="362834" indent="0">
              <a:buNone/>
              <a:defRPr sz="2200"/>
            </a:lvl2pPr>
            <a:lvl3pPr marL="725668" indent="0">
              <a:buNone/>
              <a:defRPr sz="1900"/>
            </a:lvl3pPr>
            <a:lvl4pPr marL="1088502" indent="0">
              <a:buNone/>
              <a:defRPr sz="1600"/>
            </a:lvl4pPr>
            <a:lvl5pPr marL="1451336" indent="0">
              <a:buNone/>
              <a:defRPr sz="1600"/>
            </a:lvl5pPr>
            <a:lvl6pPr marL="1814170" indent="0">
              <a:buNone/>
              <a:defRPr sz="1600"/>
            </a:lvl6pPr>
            <a:lvl7pPr marL="2177004" indent="0">
              <a:buNone/>
              <a:defRPr sz="1600"/>
            </a:lvl7pPr>
            <a:lvl8pPr marL="2539837" indent="0">
              <a:buNone/>
              <a:defRPr sz="1600"/>
            </a:lvl8pPr>
            <a:lvl9pPr marL="2902671" indent="0">
              <a:buNone/>
              <a:defRPr sz="16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6"/>
          </a:xfrm>
        </p:spPr>
        <p:txBody>
          <a:bodyPr/>
          <a:lstStyle>
            <a:lvl1pPr marL="0" indent="0">
              <a:buNone/>
              <a:defRPr sz="1100"/>
            </a:lvl1pPr>
            <a:lvl2pPr marL="362834" indent="0">
              <a:buNone/>
              <a:defRPr sz="1000"/>
            </a:lvl2pPr>
            <a:lvl3pPr marL="725668" indent="0">
              <a:buNone/>
              <a:defRPr sz="800"/>
            </a:lvl3pPr>
            <a:lvl4pPr marL="1088502" indent="0">
              <a:buNone/>
              <a:defRPr sz="700"/>
            </a:lvl4pPr>
            <a:lvl5pPr marL="1451336" indent="0">
              <a:buNone/>
              <a:defRPr sz="700"/>
            </a:lvl5pPr>
            <a:lvl6pPr marL="1814170" indent="0">
              <a:buNone/>
              <a:defRPr sz="700"/>
            </a:lvl6pPr>
            <a:lvl7pPr marL="2177004" indent="0">
              <a:buNone/>
              <a:defRPr sz="700"/>
            </a:lvl7pPr>
            <a:lvl8pPr marL="2539837" indent="0">
              <a:buNone/>
              <a:defRPr sz="700"/>
            </a:lvl8pPr>
            <a:lvl9pPr marL="2902671" indent="0">
              <a:buNone/>
              <a:defRPr sz="7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Gestão estratégica de custos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8523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72567" tIns="36283" rIns="72567" bIns="36283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72567" tIns="36283" rIns="72567" bIns="36283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3"/>
          </a:xfrm>
          <a:prstGeom prst="rect">
            <a:avLst/>
          </a:prstGeom>
        </p:spPr>
        <p:txBody>
          <a:bodyPr vert="horz" lIns="72567" tIns="36283" rIns="72567" bIns="36283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Unidade 4 | Gestão estratégica de custos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3"/>
          </a:xfrm>
          <a:prstGeom prst="rect">
            <a:avLst/>
          </a:prstGeom>
        </p:spPr>
        <p:txBody>
          <a:bodyPr vert="horz" lIns="72567" tIns="36283" rIns="72567" bIns="36283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3"/>
          </a:xfrm>
          <a:prstGeom prst="rect">
            <a:avLst/>
          </a:prstGeom>
        </p:spPr>
        <p:txBody>
          <a:bodyPr vert="horz" lIns="72567" tIns="36283" rIns="72567" bIns="36283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627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725668" rtl="0" eaLnBrk="1" latinLnBrk="0" hangingPunct="1">
        <a:spcBef>
          <a:spcPct val="0"/>
        </a:spcBef>
        <a:buNone/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2125" indent="-272125" algn="l" defTabSz="725668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589605" indent="-226771" algn="l" defTabSz="725668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07085" indent="-181417" algn="l" defTabSz="725668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69919" indent="-181417" algn="l" defTabSz="725668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753" indent="-181417" algn="l" defTabSz="725668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95587" indent="-181417" algn="l" defTabSz="725668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58420" indent="-181417" algn="l" defTabSz="725668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21254" indent="-181417" algn="l" defTabSz="725668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084088" indent="-181417" algn="l" defTabSz="725668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72566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2834" algn="l" defTabSz="72566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25668" algn="l" defTabSz="72566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88502" algn="l" defTabSz="72566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51336" algn="l" defTabSz="72566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14170" algn="l" defTabSz="72566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77004" algn="l" defTabSz="72566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39837" algn="l" defTabSz="72566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02671" algn="l" defTabSz="72566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30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Prof. Me. Diego Fernandes Emiliano Silva</a:t>
            </a:r>
            <a:endParaRPr lang="pt-BR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Gestão estratégica de custos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1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 smtClean="0"/>
              <a:t>Análise de Custos</a:t>
            </a:r>
            <a:endParaRPr lang="pt-BR" b="1" dirty="0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678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Exemplo – resolução</a:t>
            </a:r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10</a:t>
            </a:fld>
            <a:endParaRPr lang="pt-BR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129377"/>
              </p:ext>
            </p:extLst>
          </p:nvPr>
        </p:nvGraphicFramePr>
        <p:xfrm>
          <a:off x="586063" y="2171666"/>
          <a:ext cx="7971873" cy="16451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38839"/>
                <a:gridCol w="1138839"/>
                <a:gridCol w="1138839"/>
                <a:gridCol w="1138839"/>
                <a:gridCol w="1138839"/>
                <a:gridCol w="1138839"/>
                <a:gridCol w="1138839"/>
              </a:tblGrid>
              <a:tr h="411278">
                <a:tc>
                  <a:txBody>
                    <a:bodyPr/>
                    <a:lstStyle/>
                    <a:p>
                      <a:r>
                        <a:rPr lang="pt-BR" sz="1100" b="1" dirty="0" smtClean="0"/>
                        <a:t>Direcionadores</a:t>
                      </a:r>
                      <a:endParaRPr lang="pt-BR" sz="1100" b="1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PA</a:t>
                      </a:r>
                      <a:endParaRPr lang="pt-BR" sz="1100" b="1" dirty="0"/>
                    </a:p>
                  </a:txBody>
                  <a:tcPr marL="72567" marR="72567" marT="36289" marB="362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PB</a:t>
                      </a:r>
                      <a:endParaRPr lang="pt-BR" sz="1100" b="1" dirty="0"/>
                    </a:p>
                  </a:txBody>
                  <a:tcPr marL="72567" marR="72567" marT="36289" marB="362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PC</a:t>
                      </a:r>
                      <a:endParaRPr lang="pt-BR" sz="1100" b="1" dirty="0"/>
                    </a:p>
                  </a:txBody>
                  <a:tcPr marL="72567" marR="72567" marT="36289" marB="362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Total</a:t>
                      </a:r>
                    </a:p>
                    <a:p>
                      <a:pPr algn="ctr"/>
                      <a:r>
                        <a:rPr lang="pt-BR" sz="1100" b="1" dirty="0" smtClean="0"/>
                        <a:t>(A)</a:t>
                      </a:r>
                      <a:endParaRPr lang="pt-BR" sz="1100" b="1" dirty="0"/>
                    </a:p>
                  </a:txBody>
                  <a:tcPr marL="72567" marR="72567" marT="36289" marB="362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Custo (</a:t>
                      </a:r>
                      <a:r>
                        <a:rPr lang="pt-BR" sz="1100" b="1" smtClean="0"/>
                        <a:t>R$)</a:t>
                      </a:r>
                    </a:p>
                    <a:p>
                      <a:pPr algn="ctr"/>
                      <a:r>
                        <a:rPr lang="pt-BR" sz="1100" b="1" smtClean="0"/>
                        <a:t>(B)</a:t>
                      </a:r>
                      <a:endParaRPr lang="pt-BR" sz="1100" b="1" dirty="0"/>
                    </a:p>
                  </a:txBody>
                  <a:tcPr marL="72567" marR="72567" marT="36289" marB="362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smtClean="0"/>
                        <a:t>Custo unit. </a:t>
                      </a:r>
                      <a:r>
                        <a:rPr lang="pt-BR" sz="1100" b="1" dirty="0" smtClean="0"/>
                        <a:t>(</a:t>
                      </a:r>
                      <a:r>
                        <a:rPr lang="pt-BR" sz="1100" b="1" smtClean="0"/>
                        <a:t>R$) (B:A)</a:t>
                      </a:r>
                    </a:p>
                  </a:txBody>
                  <a:tcPr marL="72567" marR="72567" marT="36289" marB="36289" anchor="ctr"/>
                </a:tc>
              </a:tr>
              <a:tr h="411278">
                <a:tc>
                  <a:txBody>
                    <a:bodyPr/>
                    <a:lstStyle/>
                    <a:p>
                      <a:pPr algn="l"/>
                      <a:r>
                        <a:rPr lang="pt-BR" sz="1100" b="0" dirty="0" smtClean="0"/>
                        <a:t>No. pedidos registrados</a:t>
                      </a:r>
                      <a:endParaRPr lang="pt-BR" sz="1100" b="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4.800</a:t>
                      </a:r>
                      <a:endParaRPr lang="pt-BR" sz="1100" dirty="0"/>
                    </a:p>
                  </a:txBody>
                  <a:tcPr marL="72567" marR="72567" marT="36289" marB="362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3.200</a:t>
                      </a:r>
                      <a:endParaRPr lang="pt-BR" sz="1100" dirty="0"/>
                    </a:p>
                  </a:txBody>
                  <a:tcPr marL="72567" marR="72567" marT="36289" marB="362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4.000</a:t>
                      </a:r>
                      <a:endParaRPr lang="pt-BR" sz="1100" dirty="0"/>
                    </a:p>
                  </a:txBody>
                  <a:tcPr marL="72567" marR="72567" marT="36289" marB="362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12.000</a:t>
                      </a:r>
                      <a:endParaRPr lang="pt-BR" sz="1100" b="1" dirty="0"/>
                    </a:p>
                  </a:txBody>
                  <a:tcPr marL="72567" marR="72567" marT="36289" marB="362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0" dirty="0" smtClean="0"/>
                        <a:t>12.000</a:t>
                      </a:r>
                      <a:endParaRPr lang="pt-BR" sz="1100" b="0" dirty="0"/>
                    </a:p>
                  </a:txBody>
                  <a:tcPr marL="72567" marR="72567" marT="36289" marB="362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0" dirty="0" smtClean="0"/>
                        <a:t>1,00</a:t>
                      </a:r>
                      <a:endParaRPr lang="pt-BR" sz="1100" b="0" dirty="0"/>
                    </a:p>
                  </a:txBody>
                  <a:tcPr marL="72567" marR="72567" marT="36289" marB="36289" anchor="ctr"/>
                </a:tc>
              </a:tr>
              <a:tr h="411278">
                <a:tc>
                  <a:txBody>
                    <a:bodyPr/>
                    <a:lstStyle/>
                    <a:p>
                      <a:pPr algn="l"/>
                      <a:r>
                        <a:rPr lang="pt-BR" sz="1100" b="0" dirty="0" smtClean="0"/>
                        <a:t>No. boletos gerados</a:t>
                      </a:r>
                      <a:endParaRPr lang="pt-BR" sz="1100" b="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1.400</a:t>
                      </a:r>
                      <a:endParaRPr lang="pt-BR" sz="1100" dirty="0"/>
                    </a:p>
                  </a:txBody>
                  <a:tcPr marL="72567" marR="72567" marT="36289" marB="362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2.600</a:t>
                      </a:r>
                      <a:endParaRPr lang="pt-BR" sz="1100" dirty="0"/>
                    </a:p>
                  </a:txBody>
                  <a:tcPr marL="72567" marR="72567" marT="36289" marB="362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1.000</a:t>
                      </a:r>
                      <a:endParaRPr lang="pt-BR" sz="1100" dirty="0"/>
                    </a:p>
                  </a:txBody>
                  <a:tcPr marL="72567" marR="72567" marT="36289" marB="362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5.000</a:t>
                      </a:r>
                      <a:endParaRPr lang="pt-BR" sz="1100" b="1" dirty="0"/>
                    </a:p>
                  </a:txBody>
                  <a:tcPr marL="72567" marR="72567" marT="36289" marB="362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0" dirty="0" smtClean="0"/>
                        <a:t>30.000</a:t>
                      </a:r>
                      <a:endParaRPr lang="pt-BR" sz="1100" b="0" dirty="0"/>
                    </a:p>
                  </a:txBody>
                  <a:tcPr marL="72567" marR="72567" marT="36289" marB="362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0" dirty="0" smtClean="0"/>
                        <a:t>6,00</a:t>
                      </a:r>
                      <a:endParaRPr lang="pt-BR" sz="1100" b="0" dirty="0"/>
                    </a:p>
                  </a:txBody>
                  <a:tcPr marL="72567" marR="72567" marT="36289" marB="36289" anchor="ctr"/>
                </a:tc>
              </a:tr>
              <a:tr h="411278">
                <a:tc>
                  <a:txBody>
                    <a:bodyPr/>
                    <a:lstStyle/>
                    <a:p>
                      <a:pPr algn="l"/>
                      <a:r>
                        <a:rPr lang="pt-BR" sz="1100" b="0" dirty="0" smtClean="0"/>
                        <a:t>No. boletos não pagos</a:t>
                      </a:r>
                      <a:endParaRPr lang="pt-BR" sz="1100" b="0" dirty="0"/>
                    </a:p>
                  </a:txBody>
                  <a:tcPr marL="72567" marR="72567" marT="36289" marB="362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120</a:t>
                      </a:r>
                      <a:endParaRPr lang="pt-BR" sz="1100" dirty="0"/>
                    </a:p>
                  </a:txBody>
                  <a:tcPr marL="72567" marR="72567" marT="36289" marB="362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190</a:t>
                      </a:r>
                      <a:endParaRPr lang="pt-BR" sz="1100" dirty="0"/>
                    </a:p>
                  </a:txBody>
                  <a:tcPr marL="72567" marR="72567" marT="36289" marB="362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90</a:t>
                      </a:r>
                      <a:endParaRPr lang="pt-BR" sz="1100" dirty="0"/>
                    </a:p>
                  </a:txBody>
                  <a:tcPr marL="72567" marR="72567" marT="36289" marB="362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400</a:t>
                      </a:r>
                      <a:endParaRPr lang="pt-BR" sz="1100" b="1" dirty="0"/>
                    </a:p>
                  </a:txBody>
                  <a:tcPr marL="72567" marR="72567" marT="36289" marB="362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0" dirty="0" smtClean="0"/>
                        <a:t>5.000</a:t>
                      </a:r>
                      <a:endParaRPr lang="pt-BR" sz="1100" b="0" dirty="0"/>
                    </a:p>
                  </a:txBody>
                  <a:tcPr marL="72567" marR="72567" marT="36289" marB="362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0" dirty="0" smtClean="0"/>
                        <a:t>12,50</a:t>
                      </a:r>
                      <a:endParaRPr lang="pt-BR" sz="1100" b="0" dirty="0"/>
                    </a:p>
                  </a:txBody>
                  <a:tcPr marL="72567" marR="72567" marT="36289" marB="36289" anchor="ctr"/>
                </a:tc>
              </a:tr>
            </a:tbl>
          </a:graphicData>
        </a:graphic>
      </p:graphicFrame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457200" y="1257189"/>
            <a:ext cx="8229600" cy="685742"/>
          </a:xfrm>
          <a:prstGeom prst="rect">
            <a:avLst/>
          </a:prstGeom>
        </p:spPr>
        <p:txBody>
          <a:bodyPr vert="horz" lIns="72567" tIns="36283" rIns="72567" bIns="36283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b="1" dirty="0" smtClean="0"/>
              <a:t>Passo 1: </a:t>
            </a:r>
            <a:r>
              <a:rPr lang="pt-BR" dirty="0" smtClean="0"/>
              <a:t>Obtendo os custos unitários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Gestão estratégica de custos</a:t>
            </a:r>
            <a:endParaRPr 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5489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Exemplo – resolução (continuação)</a:t>
            </a:r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11</a:t>
            </a:fld>
            <a:endParaRPr lang="pt-BR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0502936"/>
              </p:ext>
            </p:extLst>
          </p:nvPr>
        </p:nvGraphicFramePr>
        <p:xfrm>
          <a:off x="778931" y="1943047"/>
          <a:ext cx="7586135" cy="23305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7227"/>
                <a:gridCol w="1517227"/>
                <a:gridCol w="1517227"/>
                <a:gridCol w="1517227"/>
                <a:gridCol w="1517227"/>
              </a:tblGrid>
              <a:tr h="294346">
                <a:tc>
                  <a:txBody>
                    <a:bodyPr/>
                    <a:lstStyle/>
                    <a:p>
                      <a:r>
                        <a:rPr lang="pt-BR" sz="1100" b="1" dirty="0" smtClean="0"/>
                        <a:t>Direcionadores</a:t>
                      </a:r>
                      <a:endParaRPr lang="pt-BR" sz="1100" b="1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Custo </a:t>
                      </a:r>
                      <a:r>
                        <a:rPr lang="pt-BR" sz="1100" b="1" dirty="0" err="1" smtClean="0"/>
                        <a:t>unit</a:t>
                      </a:r>
                      <a:r>
                        <a:rPr lang="pt-BR" sz="1100" b="1" dirty="0" smtClean="0"/>
                        <a:t>. (R$)</a:t>
                      </a:r>
                      <a:endParaRPr lang="pt-BR" sz="1100" b="1" dirty="0"/>
                    </a:p>
                  </a:txBody>
                  <a:tcPr marL="72567" marR="72567" marT="36289" marB="362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PA (R$)</a:t>
                      </a:r>
                      <a:endParaRPr lang="pt-BR" sz="1100" b="1" dirty="0"/>
                    </a:p>
                  </a:txBody>
                  <a:tcPr marL="72567" marR="72567" marT="36289" marB="362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PB (R$)</a:t>
                      </a:r>
                      <a:endParaRPr lang="pt-BR" sz="1100" b="1" dirty="0"/>
                    </a:p>
                  </a:txBody>
                  <a:tcPr marL="72567" marR="72567" marT="36289" marB="362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PC (R$)</a:t>
                      </a:r>
                      <a:endParaRPr lang="pt-BR" sz="1100" b="1" dirty="0"/>
                    </a:p>
                  </a:txBody>
                  <a:tcPr marL="72567" marR="72567" marT="36289" marB="36289" anchor="ctr"/>
                </a:tc>
              </a:tr>
              <a:tr h="580628">
                <a:tc>
                  <a:txBody>
                    <a:bodyPr/>
                    <a:lstStyle/>
                    <a:p>
                      <a:pPr algn="l"/>
                      <a:r>
                        <a:rPr lang="pt-BR" sz="1100" b="0" dirty="0" smtClean="0"/>
                        <a:t>No. pedidos registrados</a:t>
                      </a:r>
                      <a:endParaRPr lang="pt-BR" sz="1100" b="0" dirty="0"/>
                    </a:p>
                  </a:txBody>
                  <a:tcPr marL="72567" marR="72567" marT="36289" marB="3628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 smtClean="0"/>
                    </a:p>
                    <a:p>
                      <a:pPr algn="ctr"/>
                      <a:r>
                        <a:rPr lang="pt-BR" sz="1100" dirty="0" smtClean="0"/>
                        <a:t>1,00</a:t>
                      </a:r>
                    </a:p>
                    <a:p>
                      <a:pPr algn="ctr"/>
                      <a:endParaRPr lang="pt-BR" sz="1100" dirty="0" smtClean="0"/>
                    </a:p>
                  </a:txBody>
                  <a:tcPr marL="72567" marR="72567" marT="36289" marB="362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4.800,00</a:t>
                      </a:r>
                    </a:p>
                    <a:p>
                      <a:pPr algn="ctr"/>
                      <a:r>
                        <a:rPr lang="pt-BR" sz="1100" dirty="0" smtClean="0"/>
                        <a:t>(4.800 * 1)</a:t>
                      </a:r>
                    </a:p>
                  </a:txBody>
                  <a:tcPr marL="72567" marR="72567" marT="36289" marB="362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3.200,00</a:t>
                      </a:r>
                    </a:p>
                    <a:p>
                      <a:pPr algn="ctr"/>
                      <a:r>
                        <a:rPr lang="pt-BR" sz="1100" dirty="0" smtClean="0"/>
                        <a:t>(3.200*1)</a:t>
                      </a:r>
                      <a:endParaRPr lang="pt-BR" sz="1100" dirty="0"/>
                    </a:p>
                  </a:txBody>
                  <a:tcPr marL="72567" marR="72567" marT="36289" marB="362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0" dirty="0" smtClean="0"/>
                        <a:t>4.000,00</a:t>
                      </a:r>
                    </a:p>
                    <a:p>
                      <a:pPr algn="ctr"/>
                      <a:r>
                        <a:rPr lang="pt-BR" sz="1100" b="0" dirty="0" smtClean="0"/>
                        <a:t>(4.000*1)</a:t>
                      </a:r>
                      <a:endParaRPr lang="pt-BR" sz="1100" b="0" dirty="0"/>
                    </a:p>
                  </a:txBody>
                  <a:tcPr marL="72567" marR="72567" marT="36289" marB="36289" anchor="ctr"/>
                </a:tc>
              </a:tr>
              <a:tr h="580628">
                <a:tc>
                  <a:txBody>
                    <a:bodyPr/>
                    <a:lstStyle/>
                    <a:p>
                      <a:pPr algn="l"/>
                      <a:r>
                        <a:rPr lang="pt-BR" sz="1100" b="0" dirty="0" smtClean="0"/>
                        <a:t>No. boletos gerados</a:t>
                      </a:r>
                      <a:endParaRPr lang="pt-BR" sz="1100" b="0" dirty="0"/>
                    </a:p>
                  </a:txBody>
                  <a:tcPr marL="72567" marR="72567" marT="36289" marB="3628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 smtClean="0"/>
                    </a:p>
                    <a:p>
                      <a:pPr algn="ctr"/>
                      <a:r>
                        <a:rPr lang="pt-BR" sz="1100" dirty="0" smtClean="0"/>
                        <a:t>6,00</a:t>
                      </a:r>
                    </a:p>
                    <a:p>
                      <a:pPr algn="ctr"/>
                      <a:endParaRPr lang="pt-BR" sz="1100" dirty="0"/>
                    </a:p>
                  </a:txBody>
                  <a:tcPr marL="72567" marR="72567" marT="36289" marB="362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8.400,00</a:t>
                      </a:r>
                    </a:p>
                    <a:p>
                      <a:pPr algn="ctr"/>
                      <a:r>
                        <a:rPr lang="pt-BR" sz="1100" dirty="0" smtClean="0"/>
                        <a:t>(1.400*6)</a:t>
                      </a:r>
                    </a:p>
                  </a:txBody>
                  <a:tcPr marL="72567" marR="72567" marT="36289" marB="362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15.600,00</a:t>
                      </a:r>
                    </a:p>
                    <a:p>
                      <a:pPr algn="ctr"/>
                      <a:r>
                        <a:rPr lang="pt-BR" sz="1100" dirty="0" smtClean="0"/>
                        <a:t>(2.600*6)</a:t>
                      </a:r>
                      <a:endParaRPr lang="pt-BR" sz="1100" dirty="0"/>
                    </a:p>
                  </a:txBody>
                  <a:tcPr marL="72567" marR="72567" marT="36289" marB="362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6.000,00</a:t>
                      </a:r>
                    </a:p>
                    <a:p>
                      <a:pPr algn="ctr"/>
                      <a:r>
                        <a:rPr lang="pt-BR" sz="1100" dirty="0" smtClean="0"/>
                        <a:t>(1.000*6)</a:t>
                      </a:r>
                      <a:endParaRPr lang="pt-BR" sz="1100" dirty="0"/>
                    </a:p>
                  </a:txBody>
                  <a:tcPr marL="72567" marR="72567" marT="36289" marB="36289" anchor="ctr"/>
                </a:tc>
              </a:tr>
              <a:tr h="580628">
                <a:tc>
                  <a:txBody>
                    <a:bodyPr/>
                    <a:lstStyle/>
                    <a:p>
                      <a:pPr algn="l"/>
                      <a:r>
                        <a:rPr lang="pt-BR" sz="1100" b="0" dirty="0" smtClean="0"/>
                        <a:t>No. boletos não pagos</a:t>
                      </a:r>
                      <a:endParaRPr lang="pt-BR" sz="1100" b="0" dirty="0"/>
                    </a:p>
                  </a:txBody>
                  <a:tcPr marL="72567" marR="72567" marT="36289" marB="3628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 smtClean="0"/>
                    </a:p>
                    <a:p>
                      <a:pPr algn="ctr"/>
                      <a:r>
                        <a:rPr lang="pt-BR" sz="1100" dirty="0" smtClean="0"/>
                        <a:t>12,50</a:t>
                      </a:r>
                    </a:p>
                    <a:p>
                      <a:pPr algn="ctr"/>
                      <a:endParaRPr lang="pt-BR" sz="1100" dirty="0"/>
                    </a:p>
                  </a:txBody>
                  <a:tcPr marL="72567" marR="72567" marT="36289" marB="362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1.500,00</a:t>
                      </a:r>
                    </a:p>
                    <a:p>
                      <a:pPr algn="ctr"/>
                      <a:r>
                        <a:rPr lang="pt-BR" sz="1100" dirty="0" smtClean="0"/>
                        <a:t>(120*12,50)</a:t>
                      </a:r>
                    </a:p>
                  </a:txBody>
                  <a:tcPr marL="72567" marR="72567" marT="36289" marB="362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2.375,00</a:t>
                      </a:r>
                    </a:p>
                    <a:p>
                      <a:pPr algn="ctr"/>
                      <a:r>
                        <a:rPr lang="pt-BR" sz="1100" dirty="0" smtClean="0"/>
                        <a:t>(190*12,50)</a:t>
                      </a:r>
                      <a:endParaRPr lang="pt-BR" sz="1100" dirty="0"/>
                    </a:p>
                  </a:txBody>
                  <a:tcPr marL="72567" marR="72567" marT="36289" marB="362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1.125,00</a:t>
                      </a:r>
                    </a:p>
                    <a:p>
                      <a:pPr algn="ctr"/>
                      <a:r>
                        <a:rPr lang="pt-BR" sz="1100" dirty="0" smtClean="0"/>
                        <a:t>(90*12,50)</a:t>
                      </a:r>
                      <a:endParaRPr lang="pt-BR" sz="1100" dirty="0"/>
                    </a:p>
                  </a:txBody>
                  <a:tcPr marL="72567" marR="72567" marT="36289" marB="36289" anchor="ctr"/>
                </a:tc>
              </a:tr>
              <a:tr h="294346">
                <a:tc gridSpan="2">
                  <a:txBody>
                    <a:bodyPr/>
                    <a:lstStyle/>
                    <a:p>
                      <a:pPr algn="l"/>
                      <a:r>
                        <a:rPr lang="pt-BR" sz="1100" b="1" dirty="0" smtClean="0"/>
                        <a:t>Total</a:t>
                      </a:r>
                    </a:p>
                  </a:txBody>
                  <a:tcPr marL="72567" marR="72567" marT="36289" marB="36289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14.700,00</a:t>
                      </a:r>
                    </a:p>
                  </a:txBody>
                  <a:tcPr marL="72567" marR="72567" marT="36289" marB="362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21.175,00</a:t>
                      </a:r>
                      <a:endParaRPr lang="pt-BR" sz="1100" b="1" dirty="0"/>
                    </a:p>
                  </a:txBody>
                  <a:tcPr marL="72567" marR="72567" marT="36289" marB="362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11.125,00</a:t>
                      </a:r>
                      <a:endParaRPr lang="pt-BR" sz="1100" b="1" dirty="0"/>
                    </a:p>
                  </a:txBody>
                  <a:tcPr marL="72567" marR="72567" marT="36289" marB="36289" anchor="ctr"/>
                </a:tc>
              </a:tr>
            </a:tbl>
          </a:graphicData>
        </a:graphic>
      </p:graphicFrame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457200" y="1257189"/>
            <a:ext cx="8229600" cy="685742"/>
          </a:xfrm>
          <a:prstGeom prst="rect">
            <a:avLst/>
          </a:prstGeom>
        </p:spPr>
        <p:txBody>
          <a:bodyPr vert="horz" lIns="72567" tIns="36283" rIns="72567" bIns="36283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b="1" dirty="0" smtClean="0"/>
              <a:t>Passo 2: </a:t>
            </a:r>
            <a:r>
              <a:rPr lang="pt-BR" dirty="0" smtClean="0"/>
              <a:t>Obtendo as despesas associadas a cada produto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Gestão estratégica de custos</a:t>
            </a:r>
            <a:endParaRPr 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17199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Exemplo – Comentário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O produto </a:t>
            </a:r>
            <a:r>
              <a:rPr lang="pt-BR" dirty="0" smtClean="0"/>
              <a:t>PB apresenta maior despesa quando comparado com os produtos PA e PC.</a:t>
            </a:r>
          </a:p>
          <a:p>
            <a:endParaRPr lang="pt-BR" dirty="0"/>
          </a:p>
          <a:p>
            <a:r>
              <a:rPr lang="pt-BR" dirty="0" smtClean="0"/>
              <a:t>Quando avaliamos o PB, podemos </a:t>
            </a:r>
            <a:r>
              <a:rPr lang="pt-BR" dirty="0"/>
              <a:t>destacar a </a:t>
            </a:r>
            <a:r>
              <a:rPr lang="pt-BR" dirty="0" smtClean="0"/>
              <a:t>geração de </a:t>
            </a:r>
            <a:r>
              <a:rPr lang="pt-BR" dirty="0"/>
              <a:t>boletos </a:t>
            </a:r>
            <a:r>
              <a:rPr lang="pt-BR" dirty="0" smtClean="0"/>
              <a:t>exerce </a:t>
            </a:r>
            <a:r>
              <a:rPr lang="pt-BR" dirty="0"/>
              <a:t>forte influência na </a:t>
            </a:r>
            <a:r>
              <a:rPr lang="pt-BR" dirty="0" smtClean="0"/>
              <a:t>composição da </a:t>
            </a:r>
            <a:r>
              <a:rPr lang="pt-BR" dirty="0"/>
              <a:t>despesa para este fim.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Sendo assim, seria prudente que o gestor investigasse as principais </a:t>
            </a:r>
            <a:r>
              <a:rPr lang="pt-BR" dirty="0"/>
              <a:t>causas deste gasto elevado em relação aos demais produtos</a:t>
            </a:r>
            <a:r>
              <a:rPr lang="pt-BR" dirty="0" smtClean="0"/>
              <a:t>, para assim procurar </a:t>
            </a:r>
            <a:r>
              <a:rPr lang="pt-BR" dirty="0"/>
              <a:t>reduzir os valores dos boletos gerados para o </a:t>
            </a:r>
            <a:r>
              <a:rPr lang="pt-BR" dirty="0" smtClean="0"/>
              <a:t>PB.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12</a:t>
            </a:fld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Gestão estratégica de custos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35362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de margem de contribuição</a:t>
            </a:r>
            <a:endParaRPr lang="pt-BR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Seção 4.2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13</a:t>
            </a:fld>
            <a:endParaRPr lang="pt-BR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Gestão estratégica de custos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735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Margem de contribuição (MC)</a:t>
            </a:r>
            <a:endParaRPr lang="pt-BR" b="1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MC é o quanto cada produto/serviço irá contribuir para:</a:t>
            </a:r>
          </a:p>
          <a:p>
            <a:pPr lvl="1"/>
            <a:r>
              <a:rPr lang="pt-BR" dirty="0" smtClean="0"/>
              <a:t>Cobrir os gastos fixos;</a:t>
            </a:r>
          </a:p>
          <a:p>
            <a:pPr lvl="1"/>
            <a:r>
              <a:rPr lang="pt-BR" dirty="0" smtClean="0"/>
              <a:t>Gerar o resultado esperado.</a:t>
            </a:r>
          </a:p>
          <a:p>
            <a:pPr lvl="1"/>
            <a:endParaRPr lang="pt-BR" dirty="0" smtClean="0"/>
          </a:p>
          <a:p>
            <a:r>
              <a:rPr lang="pt-BR" dirty="0" smtClean="0"/>
              <a:t>Esforço da empresa</a:t>
            </a:r>
          </a:p>
          <a:p>
            <a:pPr lvl="1"/>
            <a:r>
              <a:rPr lang="pt-BR" dirty="0" smtClean="0"/>
              <a:t>Quanto maior a MC, menor o esforço</a:t>
            </a:r>
          </a:p>
          <a:p>
            <a:pPr lvl="1"/>
            <a:r>
              <a:rPr lang="pt-BR" dirty="0" smtClean="0"/>
              <a:t>Quanto menor a MC, maior o esforço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pPr/>
              <a:t>14</a:t>
            </a:fld>
            <a:endParaRPr lang="pt-BR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Gestão estratégica de custos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7541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Margem e </a:t>
            </a:r>
            <a:r>
              <a:rPr lang="pt-BR" b="1" dirty="0" err="1" smtClean="0"/>
              <a:t>mix</a:t>
            </a:r>
            <a:r>
              <a:rPr lang="pt-BR" b="1" dirty="0" smtClean="0"/>
              <a:t> de produtos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Usar as </a:t>
            </a:r>
            <a:r>
              <a:rPr lang="pt-BR" b="1" dirty="0" err="1" smtClean="0"/>
              <a:t>MCs</a:t>
            </a:r>
            <a:r>
              <a:rPr lang="pt-BR" b="1" dirty="0" smtClean="0"/>
              <a:t> </a:t>
            </a:r>
            <a:r>
              <a:rPr lang="pt-BR" dirty="0" smtClean="0"/>
              <a:t>como ferramenta para determinar a melhor composição </a:t>
            </a:r>
            <a:r>
              <a:rPr lang="pt-BR" dirty="0"/>
              <a:t>de </a:t>
            </a:r>
            <a:r>
              <a:rPr lang="pt-BR" b="1" dirty="0" err="1"/>
              <a:t>mix</a:t>
            </a:r>
            <a:r>
              <a:rPr lang="pt-BR" b="1" dirty="0"/>
              <a:t> de </a:t>
            </a:r>
            <a:r>
              <a:rPr lang="pt-BR" b="1" dirty="0" smtClean="0"/>
              <a:t>produtos/serviços </a:t>
            </a:r>
            <a:r>
              <a:rPr lang="pt-BR" dirty="0"/>
              <a:t>que </a:t>
            </a:r>
            <a:r>
              <a:rPr lang="pt-BR" dirty="0" smtClean="0"/>
              <a:t>devem ser comercializados para que a empresa obtenha os melhores resultados. </a:t>
            </a:r>
          </a:p>
          <a:p>
            <a:pPr lvl="1"/>
            <a:endParaRPr lang="pt-BR" dirty="0"/>
          </a:p>
          <a:p>
            <a:r>
              <a:rPr lang="pt-BR" dirty="0" smtClean="0"/>
              <a:t>A composição </a:t>
            </a:r>
            <a:r>
              <a:rPr lang="pt-BR" dirty="0"/>
              <a:t>do </a:t>
            </a:r>
            <a:r>
              <a:rPr lang="pt-BR" dirty="0" err="1"/>
              <a:t>mix</a:t>
            </a:r>
            <a:r>
              <a:rPr lang="pt-BR" dirty="0"/>
              <a:t> de </a:t>
            </a:r>
            <a:r>
              <a:rPr lang="pt-BR" dirty="0" smtClean="0"/>
              <a:t>produtos/serviços a </a:t>
            </a:r>
            <a:r>
              <a:rPr lang="pt-BR" dirty="0"/>
              <a:t>serem ofertados pelas empresas é diretamente influenciada por fatores de </a:t>
            </a:r>
            <a:r>
              <a:rPr lang="pt-BR" b="1" dirty="0" smtClean="0"/>
              <a:t>ordem externa </a:t>
            </a:r>
            <a:r>
              <a:rPr lang="pt-BR" dirty="0" smtClean="0"/>
              <a:t>e </a:t>
            </a:r>
            <a:r>
              <a:rPr lang="pt-BR" b="1" dirty="0" smtClean="0"/>
              <a:t>interna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pt-BR" dirty="0" smtClean="0"/>
              <a:t>Nesse sentido, como </a:t>
            </a:r>
            <a:r>
              <a:rPr lang="pt-BR" dirty="0"/>
              <a:t>analisar o </a:t>
            </a:r>
            <a:r>
              <a:rPr lang="pt-BR" dirty="0" err="1"/>
              <a:t>mix</a:t>
            </a:r>
            <a:r>
              <a:rPr lang="pt-BR" dirty="0"/>
              <a:t> de produtos pela </a:t>
            </a:r>
            <a:r>
              <a:rPr lang="pt-BR" dirty="0" smtClean="0"/>
              <a:t>MC </a:t>
            </a:r>
            <a:r>
              <a:rPr lang="pt-BR" dirty="0"/>
              <a:t>em situações com capacidade plena de operação e sem </a:t>
            </a:r>
            <a:r>
              <a:rPr lang="pt-BR" dirty="0" smtClean="0"/>
              <a:t>fatores que </a:t>
            </a:r>
            <a:r>
              <a:rPr lang="pt-BR" dirty="0"/>
              <a:t>venham limitar a atividade da empresa? 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15</a:t>
            </a:fld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Gestão estratégica de custos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60611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Exemplo 1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971516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t-BR" dirty="0"/>
              <a:t>A </a:t>
            </a:r>
            <a:r>
              <a:rPr lang="pt-BR" dirty="0" smtClean="0"/>
              <a:t>XYZ Ltda</a:t>
            </a:r>
            <a:r>
              <a:rPr lang="pt-BR" dirty="0"/>
              <a:t>. apresenta os seguintes dados </a:t>
            </a:r>
            <a:r>
              <a:rPr lang="pt-BR" dirty="0" smtClean="0"/>
              <a:t>de preço</a:t>
            </a:r>
            <a:r>
              <a:rPr lang="pt-BR" dirty="0"/>
              <a:t>, custo, e produção no período, de sua linha de produtos. </a:t>
            </a:r>
            <a:r>
              <a:rPr lang="pt-BR" dirty="0" smtClean="0"/>
              <a:t>Assuma </a:t>
            </a:r>
            <a:r>
              <a:rPr lang="pt-BR" dirty="0"/>
              <a:t>que a quantidade produzida </a:t>
            </a:r>
            <a:r>
              <a:rPr lang="pt-BR" dirty="0" smtClean="0"/>
              <a:t>é toda vendida.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16</a:t>
            </a:fld>
            <a:endParaRPr lang="pt-BR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8643451"/>
              </p:ext>
            </p:extLst>
          </p:nvPr>
        </p:nvGraphicFramePr>
        <p:xfrm>
          <a:off x="1086090" y="2137377"/>
          <a:ext cx="6971820" cy="11773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42955"/>
                <a:gridCol w="1742955"/>
                <a:gridCol w="1742955"/>
                <a:gridCol w="1742955"/>
              </a:tblGrid>
              <a:tr h="294346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Produto</a:t>
                      </a:r>
                      <a:endParaRPr lang="pt-BR" sz="1100" b="1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Preço de venda (R$)</a:t>
                      </a:r>
                      <a:endParaRPr lang="pt-BR" sz="1100" b="1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CV</a:t>
                      </a:r>
                      <a:r>
                        <a:rPr lang="pt-BR" sz="1100" b="1" baseline="0" dirty="0" smtClean="0"/>
                        <a:t> (R$)</a:t>
                      </a:r>
                      <a:endParaRPr lang="pt-BR" sz="1100" b="1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Produção (unid.)</a:t>
                      </a:r>
                      <a:endParaRPr lang="pt-BR" sz="1100" b="1" dirty="0"/>
                    </a:p>
                  </a:txBody>
                  <a:tcPr marL="72567" marR="72567" marT="36289" marB="36289"/>
                </a:tc>
              </a:tr>
              <a:tr h="294346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A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50,00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35,00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4.000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</a:tr>
              <a:tr h="294346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B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60,00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40,00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1.800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</a:tr>
              <a:tr h="294346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C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70,00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20,00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2.600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</a:tr>
            </a:tbl>
          </a:graphicData>
        </a:graphic>
      </p:graphicFrame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457200" y="3600652"/>
            <a:ext cx="8229600" cy="971516"/>
          </a:xfrm>
          <a:prstGeom prst="rect">
            <a:avLst/>
          </a:prstGeom>
        </p:spPr>
        <p:txBody>
          <a:bodyPr vert="horz" lIns="72567" tIns="36283" rIns="72567" bIns="36283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pt-BR" dirty="0"/>
              <a:t>A empresa direciona a sua força de venda de acordo com o nível </a:t>
            </a:r>
            <a:r>
              <a:rPr lang="pt-BR" dirty="0" smtClean="0"/>
              <a:t>de margem </a:t>
            </a:r>
            <a:r>
              <a:rPr lang="pt-BR" dirty="0"/>
              <a:t>de contribuição. Dessa forma, a ordem dos produtos </a:t>
            </a:r>
            <a:r>
              <a:rPr lang="pt-BR" dirty="0" smtClean="0"/>
              <a:t>que mais </a:t>
            </a:r>
            <a:r>
              <a:rPr lang="pt-BR" dirty="0"/>
              <a:t>contribuem para o negócio da empresa será: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Gestão estratégica de custos</a:t>
            </a: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67911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Resolução do exemplo 1</a:t>
            </a:r>
            <a:endParaRPr lang="pt-BR" b="1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17</a:t>
            </a:fld>
            <a:endParaRPr lang="pt-BR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9001016"/>
              </p:ext>
            </p:extLst>
          </p:nvPr>
        </p:nvGraphicFramePr>
        <p:xfrm>
          <a:off x="457201" y="1622984"/>
          <a:ext cx="8229600" cy="11773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294346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Produto</a:t>
                      </a:r>
                      <a:endParaRPr lang="pt-BR" sz="1100" b="1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Preço de venda (R$)</a:t>
                      </a:r>
                      <a:endParaRPr lang="pt-BR" sz="1100" b="1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CV</a:t>
                      </a:r>
                      <a:r>
                        <a:rPr lang="pt-BR" sz="1100" b="1" baseline="0" dirty="0" smtClean="0"/>
                        <a:t> (R$)</a:t>
                      </a:r>
                      <a:endParaRPr lang="pt-BR" sz="1100" b="1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MC (R$)</a:t>
                      </a:r>
                      <a:endParaRPr lang="pt-BR" sz="1100" b="1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Ordem</a:t>
                      </a:r>
                      <a:endParaRPr lang="pt-BR" sz="1100" b="1" dirty="0"/>
                    </a:p>
                  </a:txBody>
                  <a:tcPr marL="72567" marR="72567" marT="36289" marB="36289"/>
                </a:tc>
              </a:tr>
              <a:tr h="294346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A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50,00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35,00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15,00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3º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</a:tr>
              <a:tr h="294346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B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60,00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40,00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20,00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2º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</a:tr>
              <a:tr h="294346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C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70,00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20,00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50,00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1º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</a:tr>
            </a:tbl>
          </a:graphicData>
        </a:graphic>
      </p:graphicFrame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457200" y="3200452"/>
            <a:ext cx="8229600" cy="971516"/>
          </a:xfrm>
          <a:prstGeom prst="rect">
            <a:avLst/>
          </a:prstGeom>
        </p:spPr>
        <p:txBody>
          <a:bodyPr vert="horz" lIns="72567" tIns="36283" rIns="72567" bIns="36283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b="1" dirty="0" smtClean="0"/>
              <a:t>Resposta: </a:t>
            </a:r>
            <a:r>
              <a:rPr lang="pt-BR" dirty="0" smtClean="0"/>
              <a:t>Pelo </a:t>
            </a:r>
            <a:r>
              <a:rPr lang="pt-BR" dirty="0"/>
              <a:t>critério de desempenho da </a:t>
            </a:r>
            <a:r>
              <a:rPr lang="pt-BR" dirty="0" smtClean="0"/>
              <a:t>MC, o </a:t>
            </a:r>
            <a:r>
              <a:rPr lang="pt-BR" dirty="0"/>
              <a:t>produto prioritário será o produto </a:t>
            </a:r>
            <a:r>
              <a:rPr lang="pt-BR" dirty="0" smtClean="0"/>
              <a:t>PC, seguido pelo PB e PA.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Gestão estratégica de custos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34821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Análise com restrição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Na </a:t>
            </a:r>
            <a:r>
              <a:rPr lang="pt-BR" dirty="0"/>
              <a:t>segunda situação, vamos inserir um fator de restrição </a:t>
            </a:r>
            <a:r>
              <a:rPr lang="pt-BR" dirty="0" smtClean="0"/>
              <a:t>comum </a:t>
            </a:r>
            <a:r>
              <a:rPr lang="pt-BR" dirty="0"/>
              <a:t>no ambiente das organizações, que é </a:t>
            </a:r>
            <a:r>
              <a:rPr lang="pt-BR" dirty="0" smtClean="0"/>
              <a:t>a </a:t>
            </a:r>
            <a:r>
              <a:rPr lang="pt-BR" dirty="0"/>
              <a:t>questão da demanda.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No segundo </a:t>
            </a:r>
            <a:r>
              <a:rPr lang="pt-BR" dirty="0"/>
              <a:t>exemplo, você a </a:t>
            </a:r>
            <a:r>
              <a:rPr lang="pt-BR" dirty="0" smtClean="0"/>
              <a:t>perceberá a </a:t>
            </a:r>
            <a:r>
              <a:rPr lang="pt-BR" dirty="0"/>
              <a:t>diferença entre a empresa trabalhar com capacidade plena de suas </a:t>
            </a:r>
            <a:r>
              <a:rPr lang="pt-BR" dirty="0" smtClean="0"/>
              <a:t>atividades quando </a:t>
            </a:r>
            <a:r>
              <a:rPr lang="pt-BR" dirty="0"/>
              <a:t>define seu </a:t>
            </a:r>
            <a:r>
              <a:rPr lang="pt-BR" dirty="0" err="1"/>
              <a:t>mix</a:t>
            </a:r>
            <a:r>
              <a:rPr lang="pt-BR" dirty="0"/>
              <a:t> de produto pela </a:t>
            </a:r>
            <a:r>
              <a:rPr lang="pt-BR" dirty="0" smtClean="0"/>
              <a:t>MC.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18</a:t>
            </a:fld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Gestão estratégica de custos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238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Exemplo 2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971516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t-BR" sz="1600" dirty="0"/>
              <a:t>A </a:t>
            </a:r>
            <a:r>
              <a:rPr lang="pt-BR" sz="1600" dirty="0"/>
              <a:t>XYZ Ltda</a:t>
            </a:r>
            <a:r>
              <a:rPr lang="pt-BR" sz="1600" dirty="0"/>
              <a:t>. apresenta os seguintes dados </a:t>
            </a:r>
            <a:r>
              <a:rPr lang="pt-BR" sz="1600" dirty="0"/>
              <a:t>de preço</a:t>
            </a:r>
            <a:r>
              <a:rPr lang="pt-BR" sz="1600" dirty="0"/>
              <a:t>, custo, e produção no período, de sua linha de produtos. </a:t>
            </a:r>
            <a:r>
              <a:rPr lang="pt-BR" sz="1600" dirty="0"/>
              <a:t>Assuma </a:t>
            </a:r>
            <a:r>
              <a:rPr lang="pt-BR" sz="1600" dirty="0"/>
              <a:t>que a quantidade produzida </a:t>
            </a:r>
            <a:r>
              <a:rPr lang="pt-BR" sz="1600" dirty="0"/>
              <a:t>é toda vendida.</a:t>
            </a:r>
            <a:endParaRPr lang="pt-BR" sz="16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19</a:t>
            </a:fld>
            <a:endParaRPr lang="pt-BR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3030030"/>
              </p:ext>
            </p:extLst>
          </p:nvPr>
        </p:nvGraphicFramePr>
        <p:xfrm>
          <a:off x="1086091" y="1943047"/>
          <a:ext cx="6971818" cy="12943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483"/>
                <a:gridCol w="1257213"/>
                <a:gridCol w="1200067"/>
                <a:gridCol w="2148691"/>
                <a:gridCol w="1394364"/>
              </a:tblGrid>
              <a:tr h="411278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Produto</a:t>
                      </a:r>
                      <a:endParaRPr lang="pt-BR" sz="1100" b="1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Preço de venda (R$)</a:t>
                      </a:r>
                      <a:endParaRPr lang="pt-BR" sz="1100" b="1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CV</a:t>
                      </a:r>
                      <a:r>
                        <a:rPr lang="pt-BR" sz="1100" b="1" baseline="0" dirty="0" smtClean="0"/>
                        <a:t> (R$)</a:t>
                      </a:r>
                      <a:endParaRPr lang="pt-BR" sz="1100" b="1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Consumo de matéria-prima – MP (Kg/unid.)</a:t>
                      </a:r>
                      <a:endParaRPr lang="pt-BR" sz="1100" b="1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Produção (unid.)</a:t>
                      </a:r>
                      <a:endParaRPr lang="pt-BR" sz="1100" b="1" dirty="0"/>
                    </a:p>
                  </a:txBody>
                  <a:tcPr marL="72567" marR="72567" marT="36289" marB="36289"/>
                </a:tc>
              </a:tr>
              <a:tr h="294346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A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50,00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35,00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10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4.000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</a:tr>
              <a:tr h="294346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B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60,00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40,00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12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1.800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</a:tr>
              <a:tr h="294346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C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70,00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20,00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50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2.600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</a:tr>
            </a:tbl>
          </a:graphicData>
        </a:graphic>
      </p:graphicFrame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457200" y="3486226"/>
            <a:ext cx="8229600" cy="1486025"/>
          </a:xfrm>
          <a:prstGeom prst="rect">
            <a:avLst/>
          </a:prstGeom>
        </p:spPr>
        <p:txBody>
          <a:bodyPr vert="horz" lIns="72567" tIns="36283" rIns="72567" bIns="36283" rtlCol="0"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pt-BR" dirty="0"/>
              <a:t>Considere que o fornecimento de </a:t>
            </a:r>
            <a:r>
              <a:rPr lang="pt-BR" dirty="0" smtClean="0"/>
              <a:t>MP por </a:t>
            </a:r>
            <a:r>
              <a:rPr lang="pt-BR" dirty="0"/>
              <a:t>parte </a:t>
            </a:r>
            <a:r>
              <a:rPr lang="pt-BR" dirty="0" smtClean="0"/>
              <a:t>dos fornecedores é de </a:t>
            </a:r>
            <a:r>
              <a:rPr lang="pt-BR" dirty="0"/>
              <a:t>11.600 </a:t>
            </a:r>
            <a:r>
              <a:rPr lang="pt-BR" dirty="0" smtClean="0"/>
              <a:t>kg do total das necessidades da XYZ. </a:t>
            </a:r>
            <a:r>
              <a:rPr lang="pt-BR" dirty="0"/>
              <a:t>Sabendo que a </a:t>
            </a:r>
            <a:r>
              <a:rPr lang="pt-BR" dirty="0" smtClean="0"/>
              <a:t>XYZ </a:t>
            </a:r>
            <a:r>
              <a:rPr lang="pt-BR" dirty="0"/>
              <a:t>direciona a sua força de </a:t>
            </a:r>
            <a:r>
              <a:rPr lang="pt-BR" dirty="0" smtClean="0"/>
              <a:t>venda de </a:t>
            </a:r>
            <a:r>
              <a:rPr lang="pt-BR" dirty="0"/>
              <a:t>acordo com o nível de </a:t>
            </a:r>
            <a:r>
              <a:rPr lang="pt-BR" dirty="0" smtClean="0"/>
              <a:t>MC, </a:t>
            </a:r>
            <a:r>
              <a:rPr lang="pt-BR" dirty="0"/>
              <a:t>determine: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t-BR" dirty="0" smtClean="0"/>
              <a:t>	a</a:t>
            </a:r>
            <a:r>
              <a:rPr lang="pt-BR" dirty="0"/>
              <a:t>) A ordem dos produtos que oferecem maior </a:t>
            </a:r>
            <a:r>
              <a:rPr lang="pt-BR" dirty="0" smtClean="0"/>
              <a:t>MC;</a:t>
            </a:r>
            <a:endParaRPr lang="pt-BR" dirty="0"/>
          </a:p>
          <a:p>
            <a:pPr marL="0" indent="0">
              <a:lnSpc>
                <a:spcPct val="120000"/>
              </a:lnSpc>
              <a:buNone/>
            </a:pPr>
            <a:r>
              <a:rPr lang="pt-BR" dirty="0" smtClean="0"/>
              <a:t>	b</a:t>
            </a:r>
            <a:r>
              <a:rPr lang="pt-BR" dirty="0"/>
              <a:t>) O consumo de materiais para produção de acordo com os </a:t>
            </a:r>
            <a:r>
              <a:rPr lang="pt-BR" dirty="0" smtClean="0"/>
              <a:t>fatores restritivos</a:t>
            </a:r>
            <a:r>
              <a:rPr lang="pt-BR" dirty="0"/>
              <a:t>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t-BR" dirty="0" smtClean="0"/>
              <a:t>	c</a:t>
            </a:r>
            <a:r>
              <a:rPr lang="pt-BR" dirty="0"/>
              <a:t>) A </a:t>
            </a:r>
            <a:r>
              <a:rPr lang="pt-BR" dirty="0" smtClean="0"/>
              <a:t>MC </a:t>
            </a:r>
            <a:r>
              <a:rPr lang="pt-BR" dirty="0"/>
              <a:t>por produto e total, considerando o </a:t>
            </a:r>
            <a:r>
              <a:rPr lang="pt-BR" dirty="0" smtClean="0"/>
              <a:t>fator de </a:t>
            </a:r>
            <a:r>
              <a:rPr lang="pt-BR" dirty="0"/>
              <a:t>restrição.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Gestão estratégica de custos</a:t>
            </a: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752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Gerenciamento do custeio abc</a:t>
            </a:r>
            <a:endParaRPr lang="pt-BR" dirty="0"/>
          </a:p>
        </p:txBody>
      </p:sp>
      <p:sp>
        <p:nvSpPr>
          <p:cNvPr id="11" name="Espaço Reservado para Texto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Seção </a:t>
            </a:r>
            <a:r>
              <a:rPr lang="pt-BR" dirty="0" smtClean="0"/>
              <a:t>4.1 	</a:t>
            </a:r>
            <a:r>
              <a:rPr lang="pt-BR" i="1" dirty="0" smtClean="0"/>
              <a:t>(aprofunda seção 2.3; forma de calcular é igual)</a:t>
            </a:r>
            <a:endParaRPr lang="pt-BR" i="1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pPr/>
              <a:t>2</a:t>
            </a:fld>
            <a:endParaRPr lang="pt-BR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Gestão estratégica de custos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613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b="1" dirty="0" smtClean="0"/>
              <a:t>Resolução do exemplo 2 (a)</a:t>
            </a:r>
            <a:endParaRPr lang="pt-BR" b="1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20</a:t>
            </a:fld>
            <a:endParaRPr lang="pt-BR"/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0601003"/>
              </p:ext>
            </p:extLst>
          </p:nvPr>
        </p:nvGraphicFramePr>
        <p:xfrm>
          <a:off x="457201" y="1622984"/>
          <a:ext cx="8229600" cy="11773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294346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Produto</a:t>
                      </a:r>
                      <a:endParaRPr lang="pt-BR" sz="1100" b="1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Preço de venda (R$)</a:t>
                      </a:r>
                      <a:endParaRPr lang="pt-BR" sz="1100" b="1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CV</a:t>
                      </a:r>
                      <a:r>
                        <a:rPr lang="pt-BR" sz="1100" b="1" baseline="0" dirty="0" smtClean="0"/>
                        <a:t> (R$)</a:t>
                      </a:r>
                      <a:endParaRPr lang="pt-BR" sz="1100" b="1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MC (R$)</a:t>
                      </a:r>
                      <a:endParaRPr lang="pt-BR" sz="1100" b="1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Ordem</a:t>
                      </a:r>
                      <a:endParaRPr lang="pt-BR" sz="1100" b="1" dirty="0"/>
                    </a:p>
                  </a:txBody>
                  <a:tcPr marL="72567" marR="72567" marT="36289" marB="36289"/>
                </a:tc>
              </a:tr>
              <a:tr h="294346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A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50,00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35,00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15,00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3º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</a:tr>
              <a:tr h="294346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B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60,00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40,00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20,00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2º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</a:tr>
              <a:tr h="294346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C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70,00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20,00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50,00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1º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</a:tr>
            </a:tbl>
          </a:graphicData>
        </a:graphic>
      </p:graphicFrame>
      <p:sp>
        <p:nvSpPr>
          <p:cNvPr id="11" name="Espaço Reservado para Conteúdo 2"/>
          <p:cNvSpPr txBox="1">
            <a:spLocks/>
          </p:cNvSpPr>
          <p:nvPr/>
        </p:nvSpPr>
        <p:spPr>
          <a:xfrm>
            <a:off x="457200" y="3200452"/>
            <a:ext cx="8229600" cy="971516"/>
          </a:xfrm>
          <a:prstGeom prst="rect">
            <a:avLst/>
          </a:prstGeom>
        </p:spPr>
        <p:txBody>
          <a:bodyPr vert="horz" lIns="72567" tIns="36283" rIns="72567" bIns="36283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b="1" dirty="0" smtClean="0"/>
              <a:t>Resposta: </a:t>
            </a:r>
            <a:r>
              <a:rPr lang="pt-BR" dirty="0" smtClean="0"/>
              <a:t>Pelo </a:t>
            </a:r>
            <a:r>
              <a:rPr lang="pt-BR" dirty="0"/>
              <a:t>critério de desempenho da </a:t>
            </a:r>
            <a:r>
              <a:rPr lang="pt-BR" dirty="0" smtClean="0"/>
              <a:t>MC, o </a:t>
            </a:r>
            <a:r>
              <a:rPr lang="pt-BR" dirty="0"/>
              <a:t>produto prioritário será o produto </a:t>
            </a:r>
            <a:r>
              <a:rPr lang="pt-BR" dirty="0" smtClean="0"/>
              <a:t>PC, seguido pelo PB e PA.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Gestão estratégica de custos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030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b="1" dirty="0" smtClean="0"/>
              <a:t>Resolução do exemplo 2 (b)</a:t>
            </a:r>
            <a:endParaRPr lang="pt-BR" b="1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21</a:t>
            </a:fld>
            <a:endParaRPr lang="pt-BR"/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6001450"/>
              </p:ext>
            </p:extLst>
          </p:nvPr>
        </p:nvGraphicFramePr>
        <p:xfrm>
          <a:off x="714501" y="1314344"/>
          <a:ext cx="7715000" cy="15886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3000"/>
                <a:gridCol w="1543000"/>
                <a:gridCol w="1543000"/>
                <a:gridCol w="1543000"/>
                <a:gridCol w="1543000"/>
              </a:tblGrid>
              <a:tr h="411278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Produto - ordem de importância</a:t>
                      </a:r>
                      <a:endParaRPr lang="pt-BR" sz="1100" b="1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Consumo de MP (Kg/unid.)</a:t>
                      </a:r>
                      <a:endParaRPr lang="pt-BR" sz="1100" b="1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Capacidade de produção (unid.)</a:t>
                      </a:r>
                      <a:endParaRPr lang="pt-BR" sz="1100" b="1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Consumo total (Kg)</a:t>
                      </a:r>
                      <a:endParaRPr lang="pt-BR" sz="1100" b="1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Consumo com restrição (Kg)</a:t>
                      </a:r>
                      <a:endParaRPr lang="pt-BR" sz="1100" b="1" dirty="0"/>
                    </a:p>
                  </a:txBody>
                  <a:tcPr marL="72567" marR="72567" marT="36289" marB="36289"/>
                </a:tc>
              </a:tr>
              <a:tr h="294346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A   - 3º 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10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4.000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40.000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28.400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</a:tr>
              <a:tr h="294346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B   - 2º</a:t>
                      </a:r>
                      <a:endParaRPr lang="pt-BR" sz="1100" dirty="0"/>
                    </a:p>
                  </a:txBody>
                  <a:tcPr marL="72567" marR="72567" marT="36289" marB="36289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12</a:t>
                      </a:r>
                      <a:endParaRPr lang="pt-BR" sz="1100" dirty="0"/>
                    </a:p>
                  </a:txBody>
                  <a:tcPr marL="72567" marR="72567" marT="36289" marB="36289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1.800</a:t>
                      </a:r>
                      <a:endParaRPr lang="pt-BR" sz="1100" dirty="0"/>
                    </a:p>
                  </a:txBody>
                  <a:tcPr marL="72567" marR="72567" marT="36289" marB="36289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21.600</a:t>
                      </a:r>
                      <a:endParaRPr lang="pt-BR" sz="1100" dirty="0"/>
                    </a:p>
                  </a:txBody>
                  <a:tcPr marL="72567" marR="72567" marT="36289" marB="36289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21.600</a:t>
                      </a:r>
                      <a:endParaRPr lang="pt-BR" sz="1100" dirty="0"/>
                    </a:p>
                  </a:txBody>
                  <a:tcPr marL="72567" marR="72567" marT="36289" marB="36289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346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C    -</a:t>
                      </a:r>
                      <a:r>
                        <a:rPr lang="pt-BR" sz="1100" baseline="0" dirty="0" smtClean="0"/>
                        <a:t> </a:t>
                      </a:r>
                      <a:r>
                        <a:rPr lang="pt-BR" sz="1100" dirty="0" smtClean="0"/>
                        <a:t>1º</a:t>
                      </a:r>
                      <a:endParaRPr lang="pt-BR" sz="1100" dirty="0"/>
                    </a:p>
                  </a:txBody>
                  <a:tcPr marL="72567" marR="72567" marT="36289" marB="362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50</a:t>
                      </a:r>
                      <a:endParaRPr lang="pt-BR" sz="1100" dirty="0"/>
                    </a:p>
                  </a:txBody>
                  <a:tcPr marL="72567" marR="72567" marT="36289" marB="362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2.600</a:t>
                      </a:r>
                      <a:endParaRPr lang="pt-BR" sz="1100" dirty="0"/>
                    </a:p>
                  </a:txBody>
                  <a:tcPr marL="72567" marR="72567" marT="36289" marB="362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130.000</a:t>
                      </a:r>
                      <a:endParaRPr lang="pt-BR" sz="1100" dirty="0"/>
                    </a:p>
                  </a:txBody>
                  <a:tcPr marL="72567" marR="72567" marT="36289" marB="362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130.000</a:t>
                      </a:r>
                      <a:endParaRPr lang="pt-BR" sz="1100" dirty="0"/>
                    </a:p>
                  </a:txBody>
                  <a:tcPr marL="72567" marR="72567" marT="36289" marB="362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346"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marL="72567" marR="72567" marT="36289" marB="36289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marL="72567" marR="72567" marT="36289" marB="36289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marL="72567" marR="72567" marT="36289" marB="36289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∑ = 191.600</a:t>
                      </a:r>
                      <a:endParaRPr lang="pt-BR" sz="1100" b="1" dirty="0"/>
                    </a:p>
                  </a:txBody>
                  <a:tcPr marL="72567" marR="72567" marT="36289" marB="362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dirty="0" smtClean="0"/>
                        <a:t>∑ = 180.000</a:t>
                      </a:r>
                    </a:p>
                  </a:txBody>
                  <a:tcPr marL="72567" marR="72567" marT="36289" marB="362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Espaço Reservado para Conteúdo 2"/>
          <p:cNvSpPr txBox="1">
            <a:spLocks/>
          </p:cNvSpPr>
          <p:nvPr/>
        </p:nvSpPr>
        <p:spPr>
          <a:xfrm>
            <a:off x="457200" y="3075806"/>
            <a:ext cx="8229600" cy="1543180"/>
          </a:xfrm>
          <a:prstGeom prst="rect">
            <a:avLst/>
          </a:prstGeom>
        </p:spPr>
        <p:txBody>
          <a:bodyPr vert="horz" lIns="72567" tIns="36283" rIns="72567" bIns="36283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b="1" dirty="0" smtClean="0"/>
              <a:t>Resposta: </a:t>
            </a:r>
            <a:r>
              <a:rPr lang="pt-BR" dirty="0"/>
              <a:t>Para o </a:t>
            </a:r>
            <a:r>
              <a:rPr lang="pt-BR" dirty="0" smtClean="0"/>
              <a:t>período, </a:t>
            </a:r>
            <a:r>
              <a:rPr lang="pt-BR" dirty="0"/>
              <a:t>o fornecimento de </a:t>
            </a:r>
            <a:r>
              <a:rPr lang="pt-BR" dirty="0" smtClean="0"/>
              <a:t>MP </a:t>
            </a:r>
            <a:r>
              <a:rPr lang="pt-BR" dirty="0"/>
              <a:t>terá </a:t>
            </a:r>
            <a:r>
              <a:rPr lang="pt-BR" dirty="0" smtClean="0"/>
              <a:t>uma redução </a:t>
            </a:r>
            <a:r>
              <a:rPr lang="pt-BR" dirty="0"/>
              <a:t>de 11.600 kg, em razão do fornecedor não possuir </a:t>
            </a:r>
            <a:r>
              <a:rPr lang="pt-BR" dirty="0" smtClean="0"/>
              <a:t>estoque suficiente</a:t>
            </a:r>
            <a:r>
              <a:rPr lang="pt-BR" dirty="0"/>
              <a:t>. 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Logo</a:t>
            </a:r>
            <a:r>
              <a:rPr lang="pt-BR" dirty="0"/>
              <a:t>, com a restrição de atendimento, a empresa receberá</a:t>
            </a:r>
            <a:r>
              <a:rPr lang="pt-BR" dirty="0" smtClean="0"/>
              <a:t>: </a:t>
            </a:r>
            <a:r>
              <a:rPr lang="nn-NO" dirty="0" smtClean="0"/>
              <a:t>191.600 </a:t>
            </a:r>
            <a:r>
              <a:rPr lang="nn-NO" dirty="0"/>
              <a:t>kg – 11.600 kg = 180.000 </a:t>
            </a:r>
            <a:r>
              <a:rPr lang="nn-NO" dirty="0" smtClean="0"/>
              <a:t>kg de MP. Como o PA tem a menor MC, parte da sua produção foi cortada com a restrição imposta.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Gestão estratégica de custos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314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b="1" dirty="0" smtClean="0"/>
              <a:t>Resolução do exemplo 2 (c)</a:t>
            </a:r>
            <a:endParaRPr lang="pt-BR" b="1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22</a:t>
            </a:fld>
            <a:endParaRPr lang="pt-BR"/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9776509"/>
              </p:ext>
            </p:extLst>
          </p:nvPr>
        </p:nvGraphicFramePr>
        <p:xfrm>
          <a:off x="171753" y="1343553"/>
          <a:ext cx="8800494" cy="15886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6749"/>
                <a:gridCol w="1466749"/>
                <a:gridCol w="1466749"/>
                <a:gridCol w="1466749"/>
                <a:gridCol w="1466749"/>
                <a:gridCol w="1466749"/>
              </a:tblGrid>
              <a:tr h="411278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Produto - ordem de importância</a:t>
                      </a:r>
                      <a:endParaRPr lang="pt-BR" sz="1100" b="1" dirty="0"/>
                    </a:p>
                  </a:txBody>
                  <a:tcPr marL="72567" marR="72567" marT="36289" marB="362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MC (R$)</a:t>
                      </a:r>
                      <a:endParaRPr lang="pt-BR" sz="1100" b="1" dirty="0"/>
                    </a:p>
                  </a:txBody>
                  <a:tcPr marL="72567" marR="72567" marT="36289" marB="362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Consumo de MP (Kg/unid.)</a:t>
                      </a:r>
                      <a:endParaRPr lang="pt-BR" sz="1100" b="1" dirty="0"/>
                    </a:p>
                  </a:txBody>
                  <a:tcPr marL="72567" marR="72567" marT="36289" marB="362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Consumo total c/restrição (Kg)</a:t>
                      </a:r>
                      <a:endParaRPr lang="pt-BR" sz="1100" b="1" dirty="0"/>
                    </a:p>
                  </a:txBody>
                  <a:tcPr marL="72567" marR="72567" marT="36289" marB="362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Produção c/ restrição</a:t>
                      </a:r>
                      <a:endParaRPr lang="pt-BR" sz="1100" b="1" dirty="0"/>
                    </a:p>
                  </a:txBody>
                  <a:tcPr marL="72567" marR="72567" marT="36289" marB="362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Total (R$)</a:t>
                      </a:r>
                    </a:p>
                  </a:txBody>
                  <a:tcPr marL="72567" marR="72567" marT="36289" marB="36289" anchor="ctr"/>
                </a:tc>
              </a:tr>
              <a:tr h="294346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A   - 3º </a:t>
                      </a:r>
                      <a:endParaRPr lang="pt-BR" sz="1100" dirty="0"/>
                    </a:p>
                  </a:txBody>
                  <a:tcPr marL="72567" marR="72567" marT="36289" marB="362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15,00</a:t>
                      </a:r>
                      <a:endParaRPr lang="pt-BR" sz="1100" dirty="0"/>
                    </a:p>
                  </a:txBody>
                  <a:tcPr marL="72567" marR="72567" marT="36289" marB="362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10</a:t>
                      </a:r>
                      <a:endParaRPr lang="pt-BR" sz="1100" dirty="0"/>
                    </a:p>
                  </a:txBody>
                  <a:tcPr marL="72567" marR="72567" marT="36289" marB="362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28.400</a:t>
                      </a:r>
                      <a:endParaRPr lang="pt-BR" sz="1100" dirty="0"/>
                    </a:p>
                  </a:txBody>
                  <a:tcPr marL="72567" marR="72567" marT="36289" marB="362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2.840</a:t>
                      </a:r>
                      <a:endParaRPr lang="pt-BR" sz="1100" dirty="0"/>
                    </a:p>
                  </a:txBody>
                  <a:tcPr marL="72567" marR="72567" marT="36289" marB="362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42.600,00</a:t>
                      </a:r>
                      <a:endParaRPr lang="pt-BR" sz="1100" dirty="0"/>
                    </a:p>
                  </a:txBody>
                  <a:tcPr marL="72567" marR="72567" marT="36289" marB="36289" anchor="ctr"/>
                </a:tc>
              </a:tr>
              <a:tr h="294346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B   - 2º</a:t>
                      </a:r>
                      <a:endParaRPr lang="pt-BR" sz="1100" dirty="0"/>
                    </a:p>
                  </a:txBody>
                  <a:tcPr marL="72567" marR="72567" marT="36289" marB="36289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20,00</a:t>
                      </a:r>
                      <a:endParaRPr lang="pt-BR" sz="1100" dirty="0"/>
                    </a:p>
                  </a:txBody>
                  <a:tcPr marL="72567" marR="72567" marT="36289" marB="36289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12</a:t>
                      </a:r>
                      <a:endParaRPr lang="pt-BR" sz="1100" dirty="0"/>
                    </a:p>
                  </a:txBody>
                  <a:tcPr marL="72567" marR="72567" marT="36289" marB="36289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21.600</a:t>
                      </a:r>
                      <a:endParaRPr lang="pt-BR" sz="1100" dirty="0"/>
                    </a:p>
                  </a:txBody>
                  <a:tcPr marL="72567" marR="72567" marT="36289" marB="36289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1.800</a:t>
                      </a:r>
                      <a:endParaRPr lang="pt-BR" sz="1100" dirty="0"/>
                    </a:p>
                  </a:txBody>
                  <a:tcPr marL="72567" marR="72567" marT="36289" marB="36289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36.000,00</a:t>
                      </a:r>
                      <a:endParaRPr lang="pt-BR" sz="1100" dirty="0"/>
                    </a:p>
                  </a:txBody>
                  <a:tcPr marL="72567" marR="72567" marT="36289" marB="36289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346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C    -</a:t>
                      </a:r>
                      <a:r>
                        <a:rPr lang="pt-BR" sz="1100" baseline="0" dirty="0" smtClean="0"/>
                        <a:t> </a:t>
                      </a:r>
                      <a:r>
                        <a:rPr lang="pt-BR" sz="1100" dirty="0" smtClean="0"/>
                        <a:t>1º</a:t>
                      </a:r>
                      <a:endParaRPr lang="pt-BR" sz="1100" dirty="0"/>
                    </a:p>
                  </a:txBody>
                  <a:tcPr marL="72567" marR="72567" marT="36289" marB="362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50,00</a:t>
                      </a:r>
                      <a:endParaRPr lang="pt-BR" sz="1100" dirty="0"/>
                    </a:p>
                  </a:txBody>
                  <a:tcPr marL="72567" marR="72567" marT="36289" marB="362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50</a:t>
                      </a:r>
                      <a:endParaRPr lang="pt-BR" sz="1100" dirty="0"/>
                    </a:p>
                  </a:txBody>
                  <a:tcPr marL="72567" marR="72567" marT="36289" marB="362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130.000</a:t>
                      </a:r>
                      <a:endParaRPr lang="pt-BR" sz="1100" dirty="0"/>
                    </a:p>
                  </a:txBody>
                  <a:tcPr marL="72567" marR="72567" marT="36289" marB="362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2.600</a:t>
                      </a:r>
                      <a:endParaRPr lang="pt-BR" sz="1100" dirty="0"/>
                    </a:p>
                  </a:txBody>
                  <a:tcPr marL="72567" marR="72567" marT="36289" marB="362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130.000,00</a:t>
                      </a:r>
                      <a:endParaRPr lang="pt-BR" sz="1100" dirty="0"/>
                    </a:p>
                  </a:txBody>
                  <a:tcPr marL="72567" marR="72567" marT="36289" marB="362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346"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marL="72567" marR="72567" marT="36289" marB="36289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marL="72567" marR="72567" marT="36289" marB="36289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marL="72567" marR="72567" marT="36289" marB="36289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dirty="0" smtClean="0"/>
                        <a:t>∑ = 180.000</a:t>
                      </a:r>
                    </a:p>
                  </a:txBody>
                  <a:tcPr marL="72567" marR="72567" marT="36289" marB="362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100" b="1" dirty="0" smtClean="0"/>
                    </a:p>
                  </a:txBody>
                  <a:tcPr marL="72567" marR="72567" marT="36289" marB="362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dirty="0" smtClean="0"/>
                        <a:t>∑ = 208.600,00</a:t>
                      </a:r>
                    </a:p>
                  </a:txBody>
                  <a:tcPr marL="72567" marR="72567" marT="36289" marB="362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1" name="Espaço Reservado para Conteúdo 2"/>
          <p:cNvSpPr txBox="1">
            <a:spLocks/>
          </p:cNvSpPr>
          <p:nvPr/>
        </p:nvSpPr>
        <p:spPr>
          <a:xfrm>
            <a:off x="457200" y="3429072"/>
            <a:ext cx="8229600" cy="1200251"/>
          </a:xfrm>
          <a:prstGeom prst="rect">
            <a:avLst/>
          </a:prstGeom>
        </p:spPr>
        <p:txBody>
          <a:bodyPr vert="horz" lIns="72567" tIns="36283" rIns="72567" bIns="36283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800" b="1" dirty="0" smtClean="0"/>
              <a:t>Resposta: </a:t>
            </a:r>
            <a:r>
              <a:rPr lang="pt-BR" sz="2800" dirty="0"/>
              <a:t>Considerando os fatores restritivos de fornecimento da </a:t>
            </a:r>
            <a:r>
              <a:rPr lang="pt-BR" sz="2800" dirty="0" smtClean="0"/>
              <a:t>MP, a MC total será </a:t>
            </a:r>
            <a:r>
              <a:rPr lang="pt-BR" sz="2800" dirty="0"/>
              <a:t>de R$ 208.600,00</a:t>
            </a:r>
            <a:r>
              <a:rPr lang="pt-BR" sz="2800" dirty="0" smtClean="0"/>
              <a:t>.</a:t>
            </a:r>
            <a:endParaRPr lang="pt-BR" sz="2800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Gestão estratégica de custos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104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b="1" dirty="0" smtClean="0"/>
              <a:t>Exemplo 2 – considerações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Resolução do exemplo leva em consideração apenas a contribuição da Margem de Contribuição.</a:t>
            </a:r>
          </a:p>
          <a:p>
            <a:endParaRPr lang="pt-BR" dirty="0"/>
          </a:p>
          <a:p>
            <a:r>
              <a:rPr lang="pt-BR" dirty="0" smtClean="0"/>
              <a:t>Será que o resultado da empresa (R$ 208.600,00) realmente é o melhor?</a:t>
            </a:r>
          </a:p>
          <a:p>
            <a:endParaRPr lang="pt-BR" dirty="0"/>
          </a:p>
          <a:p>
            <a:r>
              <a:rPr lang="pt-BR" dirty="0" smtClean="0"/>
              <a:t>Para responder a questão, devemos:</a:t>
            </a:r>
          </a:p>
          <a:p>
            <a:pPr lvl="1"/>
            <a:r>
              <a:rPr lang="pt-BR" dirty="0" smtClean="0"/>
              <a:t>Não levar apenas em consideração a MC;</a:t>
            </a:r>
          </a:p>
          <a:p>
            <a:pPr lvl="1"/>
            <a:r>
              <a:rPr lang="pt-BR" dirty="0" smtClean="0"/>
              <a:t>Mas também a intensidade de demanda pela XYZ de MP.</a:t>
            </a:r>
          </a:p>
          <a:p>
            <a:pPr lvl="1"/>
            <a:endParaRPr lang="pt-BR" dirty="0"/>
          </a:p>
          <a:p>
            <a:r>
              <a:rPr lang="pt-BR" dirty="0" smtClean="0"/>
              <a:t>Observe no próximo slide o resultado máximo que a empresa pode obter, se fizer a definição do quanto produzir e vender de cada produto (abordagem diferente da do livro).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23</a:t>
            </a:fld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Gestão estratégica de custos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794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608" y="205979"/>
            <a:ext cx="514315" cy="4782492"/>
          </a:xfrm>
        </p:spPr>
        <p:txBody>
          <a:bodyPr vert="vert270">
            <a:normAutofit fontScale="90000"/>
          </a:bodyPr>
          <a:lstStyle/>
          <a:p>
            <a:r>
              <a:rPr lang="pt-BR" b="1" dirty="0" smtClean="0"/>
              <a:t>Exemplo 2 – considerações</a:t>
            </a:r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24</a:t>
            </a:fld>
            <a:endParaRPr lang="pt-BR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289" y="144752"/>
            <a:ext cx="8239103" cy="4515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Gestão estratégica de custos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716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Exemplo 2 - considerações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914361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t-BR" dirty="0"/>
              <a:t>O motivo pelo qual fez com que gerasse </a:t>
            </a:r>
            <a:r>
              <a:rPr lang="pt-BR" dirty="0" smtClean="0"/>
              <a:t>essa distorção </a:t>
            </a:r>
            <a:r>
              <a:rPr lang="pt-BR" dirty="0"/>
              <a:t>na análise da </a:t>
            </a:r>
            <a:r>
              <a:rPr lang="pt-BR" dirty="0" smtClean="0"/>
              <a:t>MC (R$ 208.600,00 vs. R$ 214.400,00) pode </a:t>
            </a:r>
            <a:r>
              <a:rPr lang="pt-BR" dirty="0"/>
              <a:t>ser observado na </a:t>
            </a:r>
            <a:r>
              <a:rPr lang="pt-BR" dirty="0" smtClean="0"/>
              <a:t>proporção da </a:t>
            </a:r>
            <a:r>
              <a:rPr lang="pt-BR" dirty="0"/>
              <a:t>margem em função do consumo: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25</a:t>
            </a:fld>
            <a:endParaRPr lang="pt-BR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7717592"/>
              </p:ext>
            </p:extLst>
          </p:nvPr>
        </p:nvGraphicFramePr>
        <p:xfrm>
          <a:off x="886079" y="2080222"/>
          <a:ext cx="7371840" cy="11773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2960"/>
                <a:gridCol w="1842960"/>
                <a:gridCol w="1842960"/>
                <a:gridCol w="1842960"/>
              </a:tblGrid>
              <a:tr h="294346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Produto</a:t>
                      </a:r>
                      <a:endParaRPr lang="pt-BR" sz="1100" b="1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MC / produto (R$)</a:t>
                      </a:r>
                      <a:endParaRPr lang="pt-BR" sz="1100" b="1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Cons. MP/unid. (Kg)</a:t>
                      </a:r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MC proporcional (R$)</a:t>
                      </a:r>
                      <a:endParaRPr lang="pt-BR" sz="1100" b="1" dirty="0"/>
                    </a:p>
                  </a:txBody>
                  <a:tcPr marL="72567" marR="72567" marT="36289" marB="36289"/>
                </a:tc>
              </a:tr>
              <a:tr h="294346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A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15,00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10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= 1,50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</a:tr>
              <a:tr h="294346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B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20,00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12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≈ 1,67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</a:tr>
              <a:tr h="294346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C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50,00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50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= 1,00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</a:tr>
            </a:tbl>
          </a:graphicData>
        </a:graphic>
      </p:graphicFrame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457200" y="3486226"/>
            <a:ext cx="8229600" cy="1314561"/>
          </a:xfrm>
          <a:prstGeom prst="rect">
            <a:avLst/>
          </a:prstGeom>
        </p:spPr>
        <p:txBody>
          <a:bodyPr vert="horz" lIns="72567" tIns="36283" rIns="72567" bIns="36283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pt-BR" dirty="0" smtClean="0"/>
              <a:t>Perceba que </a:t>
            </a:r>
            <a:r>
              <a:rPr lang="pt-BR" dirty="0"/>
              <a:t>quando não há fatores restritivos</a:t>
            </a:r>
            <a:r>
              <a:rPr lang="pt-BR" dirty="0" smtClean="0"/>
              <a:t>, o PC </a:t>
            </a:r>
            <a:r>
              <a:rPr lang="pt-BR" dirty="0"/>
              <a:t>apresenta a maior </a:t>
            </a:r>
            <a:r>
              <a:rPr lang="pt-BR" dirty="0" smtClean="0"/>
              <a:t>MC. </a:t>
            </a:r>
          </a:p>
          <a:p>
            <a:pPr>
              <a:lnSpc>
                <a:spcPct val="120000"/>
              </a:lnSpc>
            </a:pPr>
            <a:r>
              <a:rPr lang="pt-BR" dirty="0" smtClean="0"/>
              <a:t>Quando </a:t>
            </a:r>
            <a:r>
              <a:rPr lang="pt-BR" dirty="0"/>
              <a:t>há </a:t>
            </a:r>
            <a:r>
              <a:rPr lang="pt-BR" dirty="0" smtClean="0"/>
              <a:t>fatores restritivos a ordem de importância muda. </a:t>
            </a:r>
          </a:p>
          <a:p>
            <a:pPr>
              <a:lnSpc>
                <a:spcPct val="120000"/>
              </a:lnSpc>
            </a:pPr>
            <a:r>
              <a:rPr lang="pt-BR" dirty="0" smtClean="0"/>
              <a:t>Pelos cálculos, a ordenação pela margem proporcional é: PB (1º) ; PA (2º) ; PC (3º).</a:t>
            </a:r>
            <a:endParaRPr lang="pt-BR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Gestão estratégica de custos</a:t>
            </a: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530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Considerações sobre o CVL</a:t>
            </a:r>
            <a:endParaRPr lang="pt-BR" dirty="0"/>
          </a:p>
        </p:txBody>
      </p:sp>
      <p:sp>
        <p:nvSpPr>
          <p:cNvPr id="11" name="Espaço Reservado para Texto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Seção 4.3</a:t>
            </a:r>
            <a:endParaRPr lang="pt-BR" i="1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pPr/>
              <a:t>26</a:t>
            </a:fld>
            <a:endParaRPr lang="pt-BR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Gestão estratégica de custos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456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Relações CVL - estruturas</a:t>
            </a:r>
            <a:endParaRPr lang="pt-BR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b="1" dirty="0" smtClean="0"/>
              <a:t>Estruturas diferenciadas: </a:t>
            </a:r>
          </a:p>
          <a:p>
            <a:pPr lvl="1"/>
            <a:r>
              <a:rPr lang="pt-BR" dirty="0" smtClean="0"/>
              <a:t>Existem organizações que possuem </a:t>
            </a:r>
            <a:r>
              <a:rPr lang="pt-BR" dirty="0"/>
              <a:t>uma diversidade de </a:t>
            </a:r>
            <a:r>
              <a:rPr lang="pt-BR" dirty="0" smtClean="0"/>
              <a:t>produtos que </a:t>
            </a:r>
            <a:r>
              <a:rPr lang="pt-BR" dirty="0"/>
              <a:t>são produzidos ou </a:t>
            </a:r>
            <a:r>
              <a:rPr lang="pt-BR" dirty="0" smtClean="0"/>
              <a:t>comercializados.</a:t>
            </a:r>
          </a:p>
          <a:p>
            <a:pPr lvl="1"/>
            <a:r>
              <a:rPr lang="pt-BR" dirty="0" smtClean="0"/>
              <a:t>Para essas, pode </a:t>
            </a:r>
            <a:r>
              <a:rPr lang="pt-BR" dirty="0"/>
              <a:t>ocorrer </a:t>
            </a:r>
            <a:r>
              <a:rPr lang="pt-BR" dirty="0" smtClean="0"/>
              <a:t>situações onde o CV, o CF e o </a:t>
            </a:r>
            <a:r>
              <a:rPr lang="pt-BR" dirty="0"/>
              <a:t>preço de venda poderão ter valores iguais ou diferentes uns dos outros.</a:t>
            </a:r>
          </a:p>
          <a:p>
            <a:endParaRPr lang="pt-BR" dirty="0" smtClean="0"/>
          </a:p>
          <a:p>
            <a:r>
              <a:rPr lang="pt-BR" dirty="0" smtClean="0"/>
              <a:t>A </a:t>
            </a:r>
            <a:r>
              <a:rPr lang="pt-BR" dirty="0"/>
              <a:t>consequência desse fato levará a uma margem de contribuição também </a:t>
            </a:r>
            <a:r>
              <a:rPr lang="pt-BR" dirty="0" smtClean="0"/>
              <a:t>igual ou </a:t>
            </a:r>
            <a:r>
              <a:rPr lang="pt-BR" dirty="0"/>
              <a:t>diferenciada e um ponto de equilíbrio seguindo a mesma linha.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Gestor deve estar pronto para lidar com esta </a:t>
            </a:r>
            <a:r>
              <a:rPr lang="pt-BR" dirty="0"/>
              <a:t>diversidade de </a:t>
            </a:r>
            <a:r>
              <a:rPr lang="pt-BR" dirty="0" smtClean="0"/>
              <a:t>situações.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27</a:t>
            </a:fld>
            <a:endParaRPr lang="pt-BR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Gestão estratégica de custos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573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Exemplo 1 – estruturas diferenciadas</a:t>
            </a:r>
            <a:endParaRPr lang="pt-BR" b="1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6294622"/>
              </p:ext>
            </p:extLst>
          </p:nvPr>
        </p:nvGraphicFramePr>
        <p:xfrm>
          <a:off x="457326" y="1199562"/>
          <a:ext cx="8229350" cy="14717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86022"/>
                <a:gridCol w="1847776"/>
                <a:gridCol w="1847776"/>
                <a:gridCol w="1847776"/>
              </a:tblGrid>
              <a:tr h="294346">
                <a:tc>
                  <a:txBody>
                    <a:bodyPr/>
                    <a:lstStyle/>
                    <a:p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Produto A</a:t>
                      </a:r>
                      <a:endParaRPr lang="pt-BR" sz="1100" b="1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Produto B</a:t>
                      </a:r>
                      <a:endParaRPr lang="pt-BR" sz="1100" b="1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Produto C</a:t>
                      </a:r>
                      <a:endParaRPr lang="pt-BR" sz="1100" b="1" dirty="0"/>
                    </a:p>
                  </a:txBody>
                  <a:tcPr marL="72567" marR="72567" marT="36289" marB="36289"/>
                </a:tc>
              </a:tr>
              <a:tr h="294346"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Preço de venda/unid. (R$)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150,00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150,00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150,00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</a:tr>
              <a:tr h="294346"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CV/unid. (R$)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60,00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50,00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40,00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</a:tr>
              <a:tr h="294346"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Margem de contribuição (R$)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90,00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100,00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110,00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</a:tr>
              <a:tr h="294346"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Gasto fixo (R$)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18.000,00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20.000,00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22.000,00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</a:tr>
            </a:tbl>
          </a:graphicData>
        </a:graphic>
      </p:graphicFrame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28</a:t>
            </a:fld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457484" y="3086143"/>
            <a:ext cx="8229032" cy="659586"/>
          </a:xfrm>
          <a:prstGeom prst="rect">
            <a:avLst/>
          </a:prstGeom>
          <a:noFill/>
        </p:spPr>
        <p:txBody>
          <a:bodyPr wrap="square" lIns="72567" tIns="36283" rIns="72567" bIns="36283" rtlCol="0">
            <a:spAutoFit/>
          </a:bodyPr>
          <a:lstStyle/>
          <a:p>
            <a:r>
              <a:rPr lang="pt-BR" sz="1900" dirty="0"/>
              <a:t>Para determinar o ponto de equilíbrio contábil na quantidade em que a </a:t>
            </a:r>
            <a:r>
              <a:rPr lang="pt-BR" sz="1900" dirty="0"/>
              <a:t>empresa não </a:t>
            </a:r>
            <a:r>
              <a:rPr lang="pt-BR" sz="1900" dirty="0"/>
              <a:t>ganha nem perde nada (lucro zero), teremos: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Gestão estratégica de custos</a:t>
            </a:r>
            <a:endParaRPr 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980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Exemplo 1 –				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420931" y="1320270"/>
                <a:ext cx="2322395" cy="1365790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none" lIns="72567" tIns="36283" rIns="72567" bIns="36283" rtlCol="0">
                <a:spAutoFit/>
              </a:bodyPr>
              <a:lstStyle/>
              <a:p>
                <a:r>
                  <a:rPr lang="pt-BR" b="1" dirty="0" smtClean="0"/>
                  <a:t>Produto 1</a:t>
                </a:r>
              </a:p>
              <a:p>
                <a:endParaRPr lang="pt-BR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</a:rPr>
                        <m:t>𝑃𝐸𝐶</m:t>
                      </m:r>
                      <m:r>
                        <a:rPr lang="pt-BR" i="1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pt-BR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i="1">
                              <a:latin typeface="Cambria Math"/>
                            </a:rPr>
                            <m:t>𝑣𝑒𝑛𝑑𝑎𝑠</m:t>
                          </m:r>
                        </m:e>
                      </m:d>
                      <m:r>
                        <a:rPr lang="pt-BR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18.000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90</m:t>
                          </m:r>
                        </m:den>
                      </m:f>
                    </m:oMath>
                  </m:oMathPara>
                </a14:m>
                <a:endParaRPr lang="pt-BR" dirty="0" smtClean="0"/>
              </a:p>
              <a:p>
                <a:endParaRPr lang="pt-BR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</a:rPr>
                        <m:t>𝑃𝐸𝐶</m:t>
                      </m:r>
                      <m:r>
                        <a:rPr lang="pt-BR" i="1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pt-BR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i="1">
                              <a:latin typeface="Cambria Math"/>
                            </a:rPr>
                            <m:t>𝑣𝑒𝑛𝑑𝑎𝑠</m:t>
                          </m:r>
                        </m:e>
                      </m:d>
                      <m:r>
                        <a:rPr lang="pt-BR" i="1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200 </m:t>
                      </m:r>
                      <m:r>
                        <a:rPr lang="pt-BR" b="0" i="1" smtClean="0">
                          <a:latin typeface="Cambria Math"/>
                        </a:rPr>
                        <m:t>𝑢𝑛𝑖𝑑</m:t>
                      </m:r>
                      <m:r>
                        <a:rPr lang="pt-BR" b="0" i="1" smtClean="0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402" y="1663376"/>
                <a:ext cx="2926379" cy="1720727"/>
              </a:xfrm>
              <a:prstGeom prst="rect">
                <a:avLst/>
              </a:prstGeom>
              <a:blipFill rotWithShape="1">
                <a:blip r:embed="rId3"/>
                <a:stretch>
                  <a:fillRect l="-1452" t="-1408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CaixaDeTexto 5"/>
              <p:cNvSpPr txBox="1"/>
              <p:nvPr/>
            </p:nvSpPr>
            <p:spPr>
              <a:xfrm>
                <a:off x="2843808" y="340788"/>
                <a:ext cx="3190513" cy="630628"/>
              </a:xfrm>
              <a:prstGeom prst="rect">
                <a:avLst/>
              </a:prstGeom>
              <a:noFill/>
            </p:spPr>
            <p:txBody>
              <a:bodyPr wrap="none" lIns="72567" tIns="36283" rIns="72567" bIns="36283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900" i="1">
                          <a:latin typeface="Cambria Math"/>
                        </a:rPr>
                        <m:t>𝑃𝐸𝐶</m:t>
                      </m:r>
                      <m:r>
                        <a:rPr lang="pt-BR" sz="1900" i="1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pt-BR" sz="19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sz="1900" i="1">
                              <a:latin typeface="Cambria Math"/>
                            </a:rPr>
                            <m:t>𝑣𝑒𝑛𝑑𝑎𝑠</m:t>
                          </m:r>
                        </m:e>
                      </m:d>
                      <m:r>
                        <a:rPr lang="pt-BR" sz="19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19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1900" i="1">
                              <a:latin typeface="Cambria Math"/>
                            </a:rPr>
                            <m:t>𝐺𝑎𝑠𝑡𝑜</m:t>
                          </m:r>
                          <m:r>
                            <a:rPr lang="pt-BR" sz="1900" i="1">
                              <a:latin typeface="Cambria Math"/>
                            </a:rPr>
                            <m:t> </m:t>
                          </m:r>
                          <m:r>
                            <a:rPr lang="pt-BR" sz="1900" i="1">
                              <a:latin typeface="Cambria Math"/>
                            </a:rPr>
                            <m:t>𝑓𝑖𝑥𝑜</m:t>
                          </m:r>
                        </m:num>
                        <m:den>
                          <m:r>
                            <a:rPr lang="pt-BR" sz="1900" i="1">
                              <a:latin typeface="Cambria Math"/>
                            </a:rPr>
                            <m:t>𝑀𝐶</m:t>
                          </m:r>
                          <m:r>
                            <a:rPr lang="pt-BR" sz="1900" i="1">
                              <a:latin typeface="Cambria Math"/>
                            </a:rPr>
                            <m:t>. </m:t>
                          </m:r>
                          <m:r>
                            <a:rPr lang="pt-BR" sz="1900" i="1">
                              <a:latin typeface="Cambria Math"/>
                            </a:rPr>
                            <m:t>𝑢𝑛𝑖𝑡</m:t>
                          </m:r>
                          <m:r>
                            <a:rPr lang="pt-BR" sz="1900" i="1">
                              <a:latin typeface="Cambria Math"/>
                            </a:rPr>
                            <m:t>.</m:t>
                          </m:r>
                        </m:den>
                      </m:f>
                    </m:oMath>
                  </m:oMathPara>
                </a14:m>
                <a:endParaRPr lang="pt-BR" sz="1900" dirty="0"/>
              </a:p>
            </p:txBody>
          </p:sp>
        </mc:Choice>
        <mc:Fallback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8" y="340788"/>
                <a:ext cx="3190513" cy="63062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3410802" y="1320269"/>
                <a:ext cx="2322395" cy="136579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none" lIns="72567" tIns="36283" rIns="72567" bIns="36283" rtlCol="0">
                <a:spAutoFit/>
              </a:bodyPr>
              <a:lstStyle/>
              <a:p>
                <a:r>
                  <a:rPr lang="pt-BR" b="1" dirty="0" smtClean="0"/>
                  <a:t>Produto 2</a:t>
                </a:r>
              </a:p>
              <a:p>
                <a:endParaRPr lang="pt-BR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</a:rPr>
                        <m:t>𝑃𝐸𝐶</m:t>
                      </m:r>
                      <m:r>
                        <a:rPr lang="pt-BR" i="1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pt-BR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i="1">
                              <a:latin typeface="Cambria Math"/>
                            </a:rPr>
                            <m:t>𝑣𝑒𝑛𝑑𝑎𝑠</m:t>
                          </m:r>
                        </m:e>
                      </m:d>
                      <m:r>
                        <a:rPr lang="pt-BR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20.000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pt-BR" dirty="0" smtClean="0"/>
              </a:p>
              <a:p>
                <a:endParaRPr lang="pt-BR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</a:rPr>
                        <m:t>𝑃𝐸𝐶</m:t>
                      </m:r>
                      <m:r>
                        <a:rPr lang="pt-BR" i="1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pt-BR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i="1">
                              <a:latin typeface="Cambria Math"/>
                            </a:rPr>
                            <m:t>𝑣𝑒𝑛𝑑𝑎𝑠</m:t>
                          </m:r>
                        </m:e>
                      </m:d>
                      <m:r>
                        <a:rPr lang="pt-BR" i="1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200 </m:t>
                      </m:r>
                      <m:r>
                        <a:rPr lang="pt-BR" b="0" i="1" smtClean="0">
                          <a:latin typeface="Cambria Math"/>
                        </a:rPr>
                        <m:t>𝑢𝑛𝑖𝑑</m:t>
                      </m:r>
                      <m:r>
                        <a:rPr lang="pt-BR" b="0" i="1" smtClean="0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7847" y="1663375"/>
                <a:ext cx="2926379" cy="1720727"/>
              </a:xfrm>
              <a:prstGeom prst="rect">
                <a:avLst/>
              </a:prstGeom>
              <a:blipFill rotWithShape="1">
                <a:blip r:embed="rId5"/>
                <a:stretch>
                  <a:fillRect l="-1452" t="-1408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/>
              <p:cNvSpPr txBox="1"/>
              <p:nvPr/>
            </p:nvSpPr>
            <p:spPr>
              <a:xfrm>
                <a:off x="6400674" y="1320268"/>
                <a:ext cx="2322395" cy="136579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none" lIns="72567" tIns="36283" rIns="72567" bIns="36283" rtlCol="0">
                <a:spAutoFit/>
              </a:bodyPr>
              <a:lstStyle/>
              <a:p>
                <a:r>
                  <a:rPr lang="pt-BR" b="1" dirty="0" smtClean="0"/>
                  <a:t>Produto 3</a:t>
                </a:r>
              </a:p>
              <a:p>
                <a:endParaRPr lang="pt-BR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</a:rPr>
                        <m:t>𝑃𝐸𝐶</m:t>
                      </m:r>
                      <m:r>
                        <a:rPr lang="pt-BR" i="1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pt-BR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i="1">
                              <a:latin typeface="Cambria Math"/>
                            </a:rPr>
                            <m:t>𝑣𝑒𝑛𝑑𝑎𝑠</m:t>
                          </m:r>
                        </m:e>
                      </m:d>
                      <m:r>
                        <a:rPr lang="pt-BR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22.000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110</m:t>
                          </m:r>
                        </m:den>
                      </m:f>
                    </m:oMath>
                  </m:oMathPara>
                </a14:m>
                <a:endParaRPr lang="pt-BR" dirty="0" smtClean="0"/>
              </a:p>
              <a:p>
                <a:endParaRPr lang="pt-BR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</a:rPr>
                        <m:t>𝑃𝐸𝐶</m:t>
                      </m:r>
                      <m:r>
                        <a:rPr lang="pt-BR" i="1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pt-BR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i="1">
                              <a:latin typeface="Cambria Math"/>
                            </a:rPr>
                            <m:t>𝑣𝑒𝑛𝑑𝑎𝑠</m:t>
                          </m:r>
                        </m:e>
                      </m:d>
                      <m:r>
                        <a:rPr lang="pt-BR" i="1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200 </m:t>
                      </m:r>
                      <m:r>
                        <a:rPr lang="pt-BR" b="0" i="1" smtClean="0">
                          <a:latin typeface="Cambria Math"/>
                        </a:rPr>
                        <m:t>𝑢𝑛𝑖𝑑</m:t>
                      </m:r>
                      <m:r>
                        <a:rPr lang="pt-BR" b="0" i="1" smtClean="0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5293" y="1663374"/>
                <a:ext cx="2926379" cy="1720727"/>
              </a:xfrm>
              <a:prstGeom prst="rect">
                <a:avLst/>
              </a:prstGeom>
              <a:blipFill rotWithShape="1">
                <a:blip r:embed="rId6"/>
                <a:stretch>
                  <a:fillRect l="-1452" t="-1408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tângulo 8"/>
          <p:cNvSpPr/>
          <p:nvPr/>
        </p:nvSpPr>
        <p:spPr>
          <a:xfrm>
            <a:off x="161143" y="3164037"/>
            <a:ext cx="3610812" cy="1673713"/>
          </a:xfrm>
          <a:prstGeom prst="rect">
            <a:avLst/>
          </a:prstGeom>
        </p:spPr>
        <p:txBody>
          <a:bodyPr wrap="square" lIns="72567" tIns="36283" rIns="72567" bIns="36283">
            <a:spAutoFit/>
          </a:bodyPr>
          <a:lstStyle/>
          <a:p>
            <a:r>
              <a:rPr lang="pt-BR" sz="1300" dirty="0"/>
              <a:t>Nota-se que </a:t>
            </a:r>
            <a:r>
              <a:rPr lang="pt-BR" sz="1300" dirty="0"/>
              <a:t>o preço praticado é o mesmo, </a:t>
            </a:r>
            <a:r>
              <a:rPr lang="pt-BR" sz="1300" dirty="0"/>
              <a:t>que o CV e a MC são diferentes. </a:t>
            </a:r>
            <a:r>
              <a:rPr lang="pt-BR" sz="1300" dirty="0"/>
              <a:t>Entretanto, </a:t>
            </a:r>
            <a:r>
              <a:rPr lang="pt-BR" sz="1300" dirty="0"/>
              <a:t>o PEC (vendas) é comum </a:t>
            </a:r>
            <a:r>
              <a:rPr lang="pt-BR" sz="1300" dirty="0"/>
              <a:t>aos três </a:t>
            </a:r>
            <a:r>
              <a:rPr lang="pt-BR" sz="1300" dirty="0"/>
              <a:t>produtos. </a:t>
            </a:r>
          </a:p>
          <a:p>
            <a:endParaRPr lang="pt-BR" sz="1300" dirty="0"/>
          </a:p>
          <a:p>
            <a:r>
              <a:rPr lang="pt-BR" sz="1300" dirty="0"/>
              <a:t>Dessa forma, se </a:t>
            </a:r>
            <a:r>
              <a:rPr lang="pt-BR" sz="1300" dirty="0"/>
              <a:t>projetarmos </a:t>
            </a:r>
            <a:r>
              <a:rPr lang="pt-BR" sz="1300" dirty="0"/>
              <a:t>a receita total </a:t>
            </a:r>
            <a:r>
              <a:rPr lang="pt-BR" sz="1300" dirty="0"/>
              <a:t>de cada </a:t>
            </a:r>
            <a:r>
              <a:rPr lang="pt-BR" sz="1300" dirty="0"/>
              <a:t>produto, o resultado será o mesmo (proporcional).</a:t>
            </a:r>
          </a:p>
          <a:p>
            <a:endParaRPr lang="pt-BR" sz="1300" dirty="0"/>
          </a:p>
          <a:p>
            <a:r>
              <a:rPr lang="pt-BR" sz="1300" dirty="0"/>
              <a:t>Simulando o resultado </a:t>
            </a:r>
            <a:r>
              <a:rPr lang="pt-BR" sz="1300" dirty="0"/>
              <a:t>do lucro</a:t>
            </a:r>
            <a:r>
              <a:rPr lang="pt-BR" sz="1300" dirty="0"/>
              <a:t>, temos:</a:t>
            </a:r>
            <a:endParaRPr lang="pt-BR" sz="1300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609622"/>
              </p:ext>
            </p:extLst>
          </p:nvPr>
        </p:nvGraphicFramePr>
        <p:xfrm>
          <a:off x="3943393" y="3200453"/>
          <a:ext cx="5028852" cy="16462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3964"/>
                <a:gridCol w="936222"/>
                <a:gridCol w="936222"/>
                <a:gridCol w="936222"/>
                <a:gridCol w="936222"/>
              </a:tblGrid>
              <a:tr h="459664"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/>
                        <a:t>Volume</a:t>
                      </a:r>
                      <a:r>
                        <a:rPr lang="pt-BR" sz="1300" b="1" baseline="0" dirty="0" smtClean="0"/>
                        <a:t> de vendas (uni.)</a:t>
                      </a:r>
                      <a:endParaRPr lang="pt-BR" sz="1300" b="1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/>
                        <a:t>Produto 1</a:t>
                      </a:r>
                      <a:endParaRPr lang="pt-BR" sz="1300" b="1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/>
                        <a:t>Produto 2</a:t>
                      </a:r>
                      <a:endParaRPr lang="pt-BR" sz="1300" b="1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/>
                        <a:t>Produto 3</a:t>
                      </a:r>
                      <a:endParaRPr lang="pt-BR" sz="1300" b="1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/>
                        <a:t>Status</a:t>
                      </a:r>
                      <a:endParaRPr lang="pt-BR" sz="1300" b="1" dirty="0"/>
                    </a:p>
                  </a:txBody>
                  <a:tcPr marL="72567" marR="72567" marT="36289" marB="36289"/>
                </a:tc>
              </a:tr>
              <a:tr h="294346"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100</a:t>
                      </a:r>
                      <a:endParaRPr lang="pt-BR" sz="13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>
                          <a:solidFill>
                            <a:srgbClr val="FF0000"/>
                          </a:solidFill>
                        </a:rPr>
                        <a:t>- 9.000,00</a:t>
                      </a:r>
                      <a:endParaRPr lang="pt-BR" sz="1300" dirty="0">
                        <a:solidFill>
                          <a:srgbClr val="FF0000"/>
                        </a:solidFill>
                      </a:endParaRPr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>
                          <a:solidFill>
                            <a:srgbClr val="FF0000"/>
                          </a:solidFill>
                        </a:rPr>
                        <a:t>- 10.000,00</a:t>
                      </a:r>
                      <a:endParaRPr lang="pt-BR" sz="1300" dirty="0">
                        <a:solidFill>
                          <a:srgbClr val="FF0000"/>
                        </a:solidFill>
                      </a:endParaRPr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>
                          <a:solidFill>
                            <a:srgbClr val="FF0000"/>
                          </a:solidFill>
                        </a:rPr>
                        <a:t>- 11.000,00</a:t>
                      </a:r>
                      <a:endParaRPr lang="pt-BR" sz="1300" dirty="0">
                        <a:solidFill>
                          <a:srgbClr val="FF0000"/>
                        </a:solidFill>
                      </a:endParaRPr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Prejuízo</a:t>
                      </a:r>
                      <a:endParaRPr lang="pt-BR" sz="1300" dirty="0"/>
                    </a:p>
                  </a:txBody>
                  <a:tcPr marL="72567" marR="72567" marT="36289" marB="36289"/>
                </a:tc>
              </a:tr>
              <a:tr h="294346"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200</a:t>
                      </a:r>
                      <a:endParaRPr lang="pt-BR" sz="13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0,00</a:t>
                      </a:r>
                      <a:endParaRPr lang="pt-BR" sz="13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0,00</a:t>
                      </a:r>
                      <a:endParaRPr lang="pt-BR" sz="13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0,00</a:t>
                      </a:r>
                      <a:endParaRPr lang="pt-BR" sz="13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Lucro zero</a:t>
                      </a:r>
                      <a:endParaRPr lang="pt-BR" sz="1300" dirty="0"/>
                    </a:p>
                  </a:txBody>
                  <a:tcPr marL="72567" marR="72567" marT="36289" marB="36289"/>
                </a:tc>
              </a:tr>
              <a:tr h="294346"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300</a:t>
                      </a:r>
                      <a:endParaRPr lang="pt-BR" sz="13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9.000,00</a:t>
                      </a:r>
                      <a:endParaRPr lang="pt-BR" sz="13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10.000,00</a:t>
                      </a:r>
                      <a:endParaRPr lang="pt-BR" sz="13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11.000,00</a:t>
                      </a:r>
                      <a:endParaRPr lang="pt-BR" sz="13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Lucro</a:t>
                      </a:r>
                      <a:endParaRPr lang="pt-BR" sz="1300" dirty="0"/>
                    </a:p>
                  </a:txBody>
                  <a:tcPr marL="72567" marR="72567" marT="36289" marB="36289"/>
                </a:tc>
              </a:tr>
              <a:tr h="294346"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400</a:t>
                      </a:r>
                      <a:endParaRPr lang="pt-BR" sz="13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18.000,00</a:t>
                      </a:r>
                      <a:endParaRPr lang="pt-BR" sz="13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20.000,00</a:t>
                      </a:r>
                      <a:endParaRPr lang="pt-BR" sz="13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22.000,00</a:t>
                      </a:r>
                      <a:endParaRPr lang="pt-BR" sz="13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Lucro</a:t>
                      </a:r>
                      <a:endParaRPr lang="pt-BR" sz="1300" dirty="0"/>
                    </a:p>
                  </a:txBody>
                  <a:tcPr marL="72567" marR="72567" marT="36289" marB="3628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601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Custeio Baseado em Atividades (ABC)</a:t>
            </a:r>
            <a:endParaRPr lang="pt-BR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18288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b="1" dirty="0" smtClean="0"/>
              <a:t>ABC – 1ª. Geração: </a:t>
            </a:r>
            <a:r>
              <a:rPr lang="pt-BR" dirty="0" smtClean="0"/>
              <a:t>Caracteriza-se </a:t>
            </a:r>
            <a:r>
              <a:rPr lang="pt-BR" dirty="0"/>
              <a:t>por colocar como foco principal os custos. </a:t>
            </a:r>
            <a:endParaRPr lang="pt-BR" dirty="0" smtClean="0"/>
          </a:p>
          <a:p>
            <a:endParaRPr lang="pt-BR" dirty="0"/>
          </a:p>
          <a:p>
            <a:pPr marL="0" indent="0">
              <a:buNone/>
            </a:pPr>
            <a:r>
              <a:rPr lang="pt-BR" dirty="0" smtClean="0"/>
              <a:t>Observa-se na figura que, </a:t>
            </a:r>
            <a:r>
              <a:rPr lang="pt-BR" dirty="0"/>
              <a:t>uma vez </a:t>
            </a:r>
            <a:r>
              <a:rPr lang="pt-BR" dirty="0" smtClean="0"/>
              <a:t>identificada </a:t>
            </a:r>
            <a:r>
              <a:rPr lang="pt-BR" dirty="0"/>
              <a:t>as atividades, </a:t>
            </a:r>
            <a:r>
              <a:rPr lang="pt-BR" dirty="0" smtClean="0"/>
              <a:t>mensurando-se os recursos (input) a elas envolvidos e obtendo os custos associados aos produtos (</a:t>
            </a:r>
            <a:r>
              <a:rPr lang="pt-BR" dirty="0"/>
              <a:t>output).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3</a:t>
            </a:fld>
            <a:endParaRPr lang="pt-B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371" y="2931790"/>
            <a:ext cx="3969258" cy="1714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Gestão estratégica de custos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37951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Para o gestor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Dentro do mercado existe muita competição entre as organizações. </a:t>
            </a:r>
          </a:p>
          <a:p>
            <a:endParaRPr lang="pt-BR" dirty="0"/>
          </a:p>
          <a:p>
            <a:r>
              <a:rPr lang="pt-BR" dirty="0" smtClean="0"/>
              <a:t>Essa competição leva as empresas a trabalharem:</a:t>
            </a:r>
          </a:p>
          <a:p>
            <a:pPr lvl="1"/>
            <a:r>
              <a:rPr lang="pt-BR" dirty="0" smtClean="0"/>
              <a:t>Com preços acima ou abaixo da concorrência;</a:t>
            </a:r>
          </a:p>
          <a:p>
            <a:pPr lvl="1"/>
            <a:r>
              <a:rPr lang="pt-BR" dirty="0" smtClean="0"/>
              <a:t>A negociarem melhores margens com os seus fornecedores (&gt;MC);</a:t>
            </a:r>
          </a:p>
          <a:p>
            <a:pPr lvl="1"/>
            <a:r>
              <a:rPr lang="pt-BR" dirty="0" smtClean="0"/>
              <a:t>A avaliarem os investimentos necessários;</a:t>
            </a:r>
          </a:p>
          <a:p>
            <a:pPr lvl="1"/>
            <a:r>
              <a:rPr lang="pt-BR" dirty="0" smtClean="0"/>
              <a:t>Mudanças na demanda pelos produtos;</a:t>
            </a:r>
          </a:p>
          <a:p>
            <a:pPr lvl="1"/>
            <a:r>
              <a:rPr lang="pt-BR" dirty="0" smtClean="0"/>
              <a:t>Etc. </a:t>
            </a:r>
            <a:endParaRPr lang="pt-BR" dirty="0"/>
          </a:p>
          <a:p>
            <a:pPr lvl="1"/>
            <a:endParaRPr lang="pt-BR" dirty="0" smtClean="0"/>
          </a:p>
          <a:p>
            <a:r>
              <a:rPr lang="pt-BR" dirty="0" smtClean="0"/>
              <a:t>Gestor, diante dessas situações, deve </a:t>
            </a:r>
            <a:r>
              <a:rPr lang="pt-BR" dirty="0"/>
              <a:t>trabalhar </a:t>
            </a:r>
            <a:r>
              <a:rPr lang="pt-BR" dirty="0" smtClean="0"/>
              <a:t>para potencializar </a:t>
            </a:r>
            <a:r>
              <a:rPr lang="pt-BR" dirty="0"/>
              <a:t>os resultados a serem alcançados, </a:t>
            </a:r>
            <a:r>
              <a:rPr lang="pt-BR" dirty="0" smtClean="0"/>
              <a:t>em face </a:t>
            </a:r>
            <a:r>
              <a:rPr lang="pt-BR" dirty="0"/>
              <a:t>aos investimentos realizados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30</a:t>
            </a:fld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Gestão estratégica de custos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384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Exemplo 2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228607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t-BR" dirty="0"/>
              <a:t>Ao retomarmos </a:t>
            </a:r>
            <a:r>
              <a:rPr lang="pt-BR" dirty="0" smtClean="0"/>
              <a:t>ao exemplo 1, percebemos que a empresa, para alcançar </a:t>
            </a:r>
            <a:r>
              <a:rPr lang="pt-BR" dirty="0"/>
              <a:t>o ponto de </a:t>
            </a:r>
            <a:r>
              <a:rPr lang="pt-BR" dirty="0" smtClean="0"/>
              <a:t>equilíbrio, </a:t>
            </a:r>
            <a:r>
              <a:rPr lang="pt-BR" dirty="0"/>
              <a:t>teria que vender 600 unidades no </a:t>
            </a:r>
            <a:r>
              <a:rPr lang="pt-BR" dirty="0" smtClean="0"/>
              <a:t>total (</a:t>
            </a:r>
            <a:r>
              <a:rPr lang="pt-BR" dirty="0"/>
              <a:t>200 para cada produto). 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Agora, se </a:t>
            </a:r>
            <a:r>
              <a:rPr lang="pt-BR" dirty="0"/>
              <a:t>considerarmos que os investimentos a </a:t>
            </a:r>
            <a:r>
              <a:rPr lang="pt-BR" dirty="0" smtClean="0"/>
              <a:t>serem feitos </a:t>
            </a:r>
            <a:r>
              <a:rPr lang="pt-BR" dirty="0"/>
              <a:t>para viabilizar os </a:t>
            </a:r>
            <a:r>
              <a:rPr lang="pt-BR" dirty="0" smtClean="0"/>
              <a:t>produtos P1, P2 e P3, </a:t>
            </a:r>
            <a:r>
              <a:rPr lang="pt-BR" dirty="0"/>
              <a:t>fossem respectivamente: R</a:t>
            </a:r>
            <a:r>
              <a:rPr lang="pt-BR" dirty="0" smtClean="0"/>
              <a:t>$ 180.000,00</a:t>
            </a:r>
            <a:r>
              <a:rPr lang="pt-BR" dirty="0"/>
              <a:t>; R$ 190.000,00; e R$ </a:t>
            </a:r>
            <a:r>
              <a:rPr lang="pt-BR" dirty="0" smtClean="0"/>
              <a:t>200.000,00;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E sabendo que o mercado consegue absorver a </a:t>
            </a:r>
            <a:r>
              <a:rPr lang="pt-BR" dirty="0"/>
              <a:t>quantidade total de 1.200 </a:t>
            </a:r>
            <a:r>
              <a:rPr lang="pt-BR" dirty="0" smtClean="0"/>
              <a:t>unidades, 400 para cada produto, e </a:t>
            </a:r>
            <a:r>
              <a:rPr lang="pt-BR" dirty="0"/>
              <a:t>mantendo as </a:t>
            </a:r>
            <a:r>
              <a:rPr lang="pt-BR" dirty="0" smtClean="0"/>
              <a:t>condições de </a:t>
            </a:r>
            <a:r>
              <a:rPr lang="pt-BR" dirty="0"/>
              <a:t>preço e </a:t>
            </a:r>
            <a:r>
              <a:rPr lang="pt-BR" dirty="0" smtClean="0"/>
              <a:t>CV constantes, </a:t>
            </a:r>
            <a:r>
              <a:rPr lang="pt-BR" dirty="0"/>
              <a:t>teríamos a seguinte rentabilidade: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31</a:t>
            </a:fld>
            <a:endParaRPr lang="pt-BR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7813207"/>
              </p:ext>
            </p:extLst>
          </p:nvPr>
        </p:nvGraphicFramePr>
        <p:xfrm>
          <a:off x="1280388" y="3623402"/>
          <a:ext cx="6583226" cy="11773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89556"/>
                <a:gridCol w="1397890"/>
                <a:gridCol w="1397890"/>
                <a:gridCol w="1397890"/>
              </a:tblGrid>
              <a:tr h="294346">
                <a:tc>
                  <a:txBody>
                    <a:bodyPr/>
                    <a:lstStyle/>
                    <a:p>
                      <a:pPr algn="l"/>
                      <a:r>
                        <a:rPr lang="pt-BR" sz="1100" b="1" dirty="0" smtClean="0"/>
                        <a:t>400 unidades</a:t>
                      </a:r>
                      <a:endParaRPr lang="pt-BR" sz="1100" b="1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Produto 1</a:t>
                      </a:r>
                      <a:endParaRPr lang="pt-BR" sz="1100" b="1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Produto 2</a:t>
                      </a:r>
                      <a:endParaRPr lang="pt-BR" sz="1100" b="1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Produto 3</a:t>
                      </a:r>
                      <a:endParaRPr lang="pt-BR" sz="1100" b="1" dirty="0"/>
                    </a:p>
                  </a:txBody>
                  <a:tcPr marL="72567" marR="72567" marT="36289" marB="36289"/>
                </a:tc>
              </a:tr>
              <a:tr h="294346">
                <a:tc>
                  <a:txBody>
                    <a:bodyPr/>
                    <a:lstStyle/>
                    <a:p>
                      <a:pPr algn="l"/>
                      <a:r>
                        <a:rPr lang="pt-BR" sz="1100" dirty="0" smtClean="0"/>
                        <a:t>Lucro (1)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>
                          <a:solidFill>
                            <a:schemeClr val="tx1"/>
                          </a:solidFill>
                        </a:rPr>
                        <a:t>18.000,00</a:t>
                      </a:r>
                      <a:endParaRPr lang="pt-BR" sz="1100" dirty="0">
                        <a:solidFill>
                          <a:schemeClr val="tx1"/>
                        </a:solidFill>
                      </a:endParaRPr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>
                          <a:solidFill>
                            <a:schemeClr val="tx1"/>
                          </a:solidFill>
                        </a:rPr>
                        <a:t>20.000,00</a:t>
                      </a:r>
                      <a:endParaRPr lang="pt-BR" sz="1100" dirty="0">
                        <a:solidFill>
                          <a:schemeClr val="tx1"/>
                        </a:solidFill>
                      </a:endParaRPr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>
                          <a:solidFill>
                            <a:schemeClr val="tx1"/>
                          </a:solidFill>
                        </a:rPr>
                        <a:t>22.000,00</a:t>
                      </a:r>
                      <a:endParaRPr lang="pt-BR" sz="1100" dirty="0">
                        <a:solidFill>
                          <a:schemeClr val="tx1"/>
                        </a:solidFill>
                      </a:endParaRPr>
                    </a:p>
                  </a:txBody>
                  <a:tcPr marL="72567" marR="72567" marT="36289" marB="36289"/>
                </a:tc>
              </a:tr>
              <a:tr h="294346">
                <a:tc>
                  <a:txBody>
                    <a:bodyPr/>
                    <a:lstStyle/>
                    <a:p>
                      <a:pPr algn="l"/>
                      <a:r>
                        <a:rPr lang="pt-BR" sz="1100" dirty="0" smtClean="0"/>
                        <a:t>Investimento (2)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180.000,00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190.000,00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200.000,00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</a:tr>
              <a:tr h="294346">
                <a:tc>
                  <a:txBody>
                    <a:bodyPr/>
                    <a:lstStyle/>
                    <a:p>
                      <a:pPr algn="l"/>
                      <a:r>
                        <a:rPr lang="pt-BR" sz="1100" dirty="0" smtClean="0"/>
                        <a:t>Rentabilidade (3) = (1)</a:t>
                      </a:r>
                      <a:r>
                        <a:rPr lang="pt-BR" sz="1100" dirty="0" smtClean="0">
                          <a:sym typeface="Wingdings" panose="05000000000000000000" pitchFamily="2" charset="2"/>
                        </a:rPr>
                        <a:t>:(2)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10,00%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10,53%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11,00%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</a:tr>
            </a:tbl>
          </a:graphicData>
        </a:graphic>
      </p:graphicFrame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Gestão estratégica de custos</a:t>
            </a:r>
            <a:endParaRPr 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349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Exemplo 3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97151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t-BR" dirty="0" smtClean="0"/>
              <a:t>Agora, e se reduzirmos os preços de vendas em 10,00%, ele passaria de R$ 150,00 para R$ 135,00. Considerações para esse cenário.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32</a:t>
            </a:fld>
            <a:endParaRPr lang="pt-BR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9717007"/>
              </p:ext>
            </p:extLst>
          </p:nvPr>
        </p:nvGraphicFramePr>
        <p:xfrm>
          <a:off x="1280388" y="2228821"/>
          <a:ext cx="6583226" cy="14717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89556"/>
                <a:gridCol w="1397890"/>
                <a:gridCol w="1397890"/>
                <a:gridCol w="1397890"/>
              </a:tblGrid>
              <a:tr h="294346">
                <a:tc>
                  <a:txBody>
                    <a:bodyPr/>
                    <a:lstStyle/>
                    <a:p>
                      <a:pPr algn="l"/>
                      <a:r>
                        <a:rPr lang="pt-BR" sz="1100" b="1" dirty="0" smtClean="0"/>
                        <a:t>400 unidades</a:t>
                      </a:r>
                      <a:endParaRPr lang="pt-BR" sz="1100" b="1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Produto 1</a:t>
                      </a:r>
                      <a:endParaRPr lang="pt-BR" sz="1100" b="1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Produto 2</a:t>
                      </a:r>
                      <a:endParaRPr lang="pt-BR" sz="1100" b="1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Produto 3</a:t>
                      </a:r>
                      <a:endParaRPr lang="pt-BR" sz="1100" b="1" dirty="0"/>
                    </a:p>
                  </a:txBody>
                  <a:tcPr marL="72567" marR="72567" marT="36289" marB="36289"/>
                </a:tc>
              </a:tr>
              <a:tr h="294346">
                <a:tc>
                  <a:txBody>
                    <a:bodyPr/>
                    <a:lstStyle/>
                    <a:p>
                      <a:pPr algn="l"/>
                      <a:r>
                        <a:rPr lang="pt-BR" sz="1100" dirty="0" smtClean="0"/>
                        <a:t>Lucro –</a:t>
                      </a:r>
                      <a:r>
                        <a:rPr lang="pt-BR" sz="1100" baseline="0" dirty="0" smtClean="0"/>
                        <a:t> </a:t>
                      </a:r>
                      <a:r>
                        <a:rPr lang="pt-BR" sz="1100" dirty="0" smtClean="0"/>
                        <a:t>original</a:t>
                      </a:r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>
                          <a:solidFill>
                            <a:schemeClr val="tx1"/>
                          </a:solidFill>
                        </a:rPr>
                        <a:t>18.000,00</a:t>
                      </a:r>
                      <a:endParaRPr lang="pt-BR" sz="1100" dirty="0">
                        <a:solidFill>
                          <a:schemeClr val="tx1"/>
                        </a:solidFill>
                      </a:endParaRPr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>
                          <a:solidFill>
                            <a:schemeClr val="tx1"/>
                          </a:solidFill>
                        </a:rPr>
                        <a:t>20.000,00</a:t>
                      </a:r>
                      <a:endParaRPr lang="pt-BR" sz="1100" dirty="0">
                        <a:solidFill>
                          <a:schemeClr val="tx1"/>
                        </a:solidFill>
                      </a:endParaRPr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>
                          <a:solidFill>
                            <a:schemeClr val="tx1"/>
                          </a:solidFill>
                        </a:rPr>
                        <a:t>22.000,00</a:t>
                      </a:r>
                      <a:endParaRPr lang="pt-BR" sz="1100" dirty="0">
                        <a:solidFill>
                          <a:schemeClr val="tx1"/>
                        </a:solidFill>
                      </a:endParaRPr>
                    </a:p>
                  </a:txBody>
                  <a:tcPr marL="72567" marR="72567" marT="36289" marB="36289"/>
                </a:tc>
              </a:tr>
              <a:tr h="294346">
                <a:tc>
                  <a:txBody>
                    <a:bodyPr/>
                    <a:lstStyle/>
                    <a:p>
                      <a:pPr algn="l"/>
                      <a:r>
                        <a:rPr lang="pt-BR" sz="1100" dirty="0" smtClean="0"/>
                        <a:t>Lucro – atual (1)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>
                          <a:solidFill>
                            <a:schemeClr val="tx1"/>
                          </a:solidFill>
                        </a:rPr>
                        <a:t>12.000,00</a:t>
                      </a:r>
                      <a:endParaRPr lang="pt-BR" sz="1100" dirty="0">
                        <a:solidFill>
                          <a:schemeClr val="tx1"/>
                        </a:solidFill>
                      </a:endParaRPr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>
                          <a:solidFill>
                            <a:schemeClr val="tx1"/>
                          </a:solidFill>
                        </a:rPr>
                        <a:t>14.000,00</a:t>
                      </a:r>
                      <a:endParaRPr lang="pt-BR" sz="1100" dirty="0">
                        <a:solidFill>
                          <a:schemeClr val="tx1"/>
                        </a:solidFill>
                      </a:endParaRPr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>
                          <a:solidFill>
                            <a:schemeClr val="tx1"/>
                          </a:solidFill>
                        </a:rPr>
                        <a:t>16.000,00</a:t>
                      </a:r>
                      <a:endParaRPr lang="pt-BR" sz="1100" dirty="0">
                        <a:solidFill>
                          <a:schemeClr val="tx1"/>
                        </a:solidFill>
                      </a:endParaRPr>
                    </a:p>
                  </a:txBody>
                  <a:tcPr marL="72567" marR="72567" marT="36289" marB="36289"/>
                </a:tc>
              </a:tr>
              <a:tr h="294346">
                <a:tc>
                  <a:txBody>
                    <a:bodyPr/>
                    <a:lstStyle/>
                    <a:p>
                      <a:pPr algn="l"/>
                      <a:r>
                        <a:rPr lang="pt-BR" sz="1100" dirty="0" smtClean="0"/>
                        <a:t>Investimento (2)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180.000,00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190.000,00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200.000,00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</a:tr>
              <a:tr h="294346">
                <a:tc>
                  <a:txBody>
                    <a:bodyPr/>
                    <a:lstStyle/>
                    <a:p>
                      <a:pPr algn="l"/>
                      <a:r>
                        <a:rPr lang="pt-BR" sz="1100" dirty="0" smtClean="0"/>
                        <a:t>Rentabilidade (3) = (1)</a:t>
                      </a:r>
                      <a:r>
                        <a:rPr lang="pt-BR" sz="1100" dirty="0" smtClean="0">
                          <a:sym typeface="Wingdings" panose="05000000000000000000" pitchFamily="2" charset="2"/>
                        </a:rPr>
                        <a:t>:(2)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6,67%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7,37%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8,00%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</a:tr>
            </a:tbl>
          </a:graphicData>
        </a:graphic>
      </p:graphicFrame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457200" y="3886426"/>
            <a:ext cx="8229600" cy="971516"/>
          </a:xfrm>
          <a:prstGeom prst="rect">
            <a:avLst/>
          </a:prstGeom>
        </p:spPr>
        <p:txBody>
          <a:bodyPr vert="horz" lIns="72567" tIns="36283" rIns="72567" bIns="36283" rtlCol="0">
            <a:normAutofit fontScale="4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b="1" dirty="0" smtClean="0"/>
              <a:t>Considerações:</a:t>
            </a:r>
          </a:p>
          <a:p>
            <a:pPr marL="0" indent="0">
              <a:buNone/>
            </a:pPr>
            <a:r>
              <a:rPr lang="pt-BR" dirty="0" smtClean="0"/>
              <a:t>Lucro para P1, P2 e P3 reduziram ≈ 33, 30 e 27%.</a:t>
            </a:r>
          </a:p>
          <a:p>
            <a:pPr marL="0" indent="0">
              <a:buNone/>
            </a:pPr>
            <a:r>
              <a:rPr lang="pt-BR" dirty="0" smtClean="0"/>
              <a:t>Quanto menor a MC, maior será o PEC (vendas).</a:t>
            </a:r>
          </a:p>
          <a:p>
            <a:pPr marL="0" indent="0">
              <a:buNone/>
            </a:pPr>
            <a:r>
              <a:rPr lang="pt-BR" dirty="0" smtClean="0"/>
              <a:t>Quanto maior o PEC (vendas), maior a redução no lucro e na rentabilidade do produto.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5796136" y="267494"/>
            <a:ext cx="2079773" cy="719605"/>
          </a:xfrm>
          <a:prstGeom prst="rect">
            <a:avLst/>
          </a:prstGeom>
          <a:solidFill>
            <a:srgbClr val="FFFF00"/>
          </a:solidFill>
        </p:spPr>
        <p:txBody>
          <a:bodyPr wrap="none" lIns="72567" tIns="36283" rIns="72567" bIns="36283" rtlCol="0">
            <a:spAutoFit/>
          </a:bodyPr>
          <a:lstStyle/>
          <a:p>
            <a:r>
              <a:rPr lang="pt-BR" dirty="0" smtClean="0"/>
              <a:t>Variação:</a:t>
            </a:r>
          </a:p>
          <a:p>
            <a:r>
              <a:rPr lang="pt-BR" dirty="0" smtClean="0"/>
              <a:t>(12.000 – 18.000) / </a:t>
            </a:r>
            <a:r>
              <a:rPr lang="pt-BR" dirty="0" smtClean="0"/>
              <a:t>18.000</a:t>
            </a:r>
          </a:p>
          <a:p>
            <a:r>
              <a:rPr lang="pt-BR" dirty="0" smtClean="0"/>
              <a:t>-</a:t>
            </a:r>
            <a:r>
              <a:rPr lang="pt-BR" dirty="0" smtClean="0"/>
              <a:t>0,3333 x 100 = - 33,33%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4962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Análise de desempenho</a:t>
            </a:r>
            <a:endParaRPr lang="pt-BR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Seção 4.4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33</a:t>
            </a:fld>
            <a:endParaRPr lang="pt-BR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Gestão estratégica de custos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397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b="1" dirty="0" smtClean="0"/>
              <a:t>Fundamentos da gestão estratégica de custos</a:t>
            </a:r>
            <a:endParaRPr lang="pt-BR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Custos</a:t>
            </a:r>
          </a:p>
          <a:p>
            <a:endParaRPr lang="pt-BR" b="1" dirty="0"/>
          </a:p>
          <a:p>
            <a:pPr lvl="1"/>
            <a:r>
              <a:rPr lang="pt-BR" dirty="0" smtClean="0"/>
              <a:t>Apropriar </a:t>
            </a:r>
            <a:r>
              <a:rPr lang="pt-BR" dirty="0"/>
              <a:t>diretamente </a:t>
            </a:r>
            <a:r>
              <a:rPr lang="pt-BR" dirty="0" smtClean="0"/>
              <a:t>ao objeto </a:t>
            </a:r>
            <a:r>
              <a:rPr lang="pt-BR" dirty="0"/>
              <a:t>de custeio os </a:t>
            </a:r>
            <a:r>
              <a:rPr lang="pt-BR" dirty="0" smtClean="0"/>
              <a:t>custos relevantes;</a:t>
            </a:r>
          </a:p>
          <a:p>
            <a:pPr lvl="1"/>
            <a:r>
              <a:rPr lang="pt-BR" dirty="0" smtClean="0"/>
              <a:t>Identificar </a:t>
            </a:r>
            <a:r>
              <a:rPr lang="pt-BR" dirty="0"/>
              <a:t>bases de </a:t>
            </a:r>
            <a:r>
              <a:rPr lang="pt-BR" dirty="0" smtClean="0"/>
              <a:t>locação que </a:t>
            </a:r>
            <a:r>
              <a:rPr lang="pt-BR" dirty="0"/>
              <a:t>reflitam as relações </a:t>
            </a:r>
            <a:r>
              <a:rPr lang="pt-BR" dirty="0" smtClean="0"/>
              <a:t>de causa </a:t>
            </a:r>
            <a:r>
              <a:rPr lang="pt-BR" dirty="0"/>
              <a:t>e efeito;</a:t>
            </a:r>
          </a:p>
          <a:p>
            <a:pPr lvl="1"/>
            <a:r>
              <a:rPr lang="pt-BR" dirty="0" smtClean="0"/>
              <a:t>Estabelecer </a:t>
            </a:r>
            <a:r>
              <a:rPr lang="pt-BR" dirty="0"/>
              <a:t>centros de </a:t>
            </a:r>
            <a:r>
              <a:rPr lang="pt-BR" dirty="0" smtClean="0"/>
              <a:t>custos em </a:t>
            </a:r>
            <a:r>
              <a:rPr lang="pt-BR" dirty="0"/>
              <a:t>grupos homogêneos;</a:t>
            </a:r>
          </a:p>
          <a:p>
            <a:pPr lvl="1"/>
            <a:r>
              <a:rPr lang="pt-BR" dirty="0" smtClean="0"/>
              <a:t>Utilizar o custeio ABC.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34</a:t>
            </a:fld>
            <a:endParaRPr lang="pt-BR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Gestão estratégica de custos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36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b="1" dirty="0" smtClean="0"/>
              <a:t>Fundamentos da gestão estratégica de custos</a:t>
            </a:r>
            <a:endParaRPr lang="pt-BR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Medida de desempenho</a:t>
            </a:r>
          </a:p>
          <a:p>
            <a:endParaRPr lang="pt-BR" b="1" dirty="0"/>
          </a:p>
          <a:p>
            <a:pPr lvl="1"/>
            <a:r>
              <a:rPr lang="pt-BR" dirty="0"/>
              <a:t>Adotar bases relevantes </a:t>
            </a:r>
            <a:r>
              <a:rPr lang="pt-BR" dirty="0" smtClean="0"/>
              <a:t>de mensuração</a:t>
            </a:r>
            <a:r>
              <a:rPr lang="pt-BR" dirty="0"/>
              <a:t>;</a:t>
            </a:r>
          </a:p>
          <a:p>
            <a:pPr lvl="1"/>
            <a:r>
              <a:rPr lang="pt-BR" dirty="0" smtClean="0"/>
              <a:t>As </a:t>
            </a:r>
            <a:r>
              <a:rPr lang="pt-BR" dirty="0"/>
              <a:t>mensurações devem </a:t>
            </a:r>
            <a:r>
              <a:rPr lang="pt-BR" dirty="0" smtClean="0"/>
              <a:t>ser no </a:t>
            </a:r>
            <a:r>
              <a:rPr lang="pt-BR" dirty="0"/>
              <a:t>campo financeiro e </a:t>
            </a:r>
            <a:r>
              <a:rPr lang="pt-BR" dirty="0" smtClean="0"/>
              <a:t>não financeiro</a:t>
            </a:r>
            <a:r>
              <a:rPr lang="pt-BR" dirty="0"/>
              <a:t>;</a:t>
            </a:r>
          </a:p>
          <a:p>
            <a:pPr lvl="1"/>
            <a:r>
              <a:rPr lang="pt-BR" dirty="0" smtClean="0"/>
              <a:t>Serem </a:t>
            </a:r>
            <a:r>
              <a:rPr lang="pt-BR" dirty="0"/>
              <a:t>consistentes com </a:t>
            </a:r>
            <a:r>
              <a:rPr lang="pt-BR" dirty="0" smtClean="0"/>
              <a:t>os objetivos </a:t>
            </a:r>
            <a:r>
              <a:rPr lang="pt-BR" dirty="0"/>
              <a:t>da empresa;</a:t>
            </a:r>
          </a:p>
          <a:p>
            <a:pPr lvl="1"/>
            <a:r>
              <a:rPr lang="pt-BR" dirty="0" smtClean="0"/>
              <a:t>As mensurações devem promover </a:t>
            </a:r>
            <a:r>
              <a:rPr lang="pt-BR" dirty="0"/>
              <a:t>melhorias nos </a:t>
            </a:r>
            <a:r>
              <a:rPr lang="pt-BR" dirty="0" smtClean="0"/>
              <a:t>direcionadores de </a:t>
            </a:r>
            <a:r>
              <a:rPr lang="pt-BR" dirty="0"/>
              <a:t>custos.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35</a:t>
            </a:fld>
            <a:endParaRPr lang="pt-BR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Gestão estratégica de custos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001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b="1" dirty="0" smtClean="0"/>
              <a:t>Fundamentos da gestão estratégica de custos</a:t>
            </a:r>
            <a:endParaRPr lang="pt-BR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Gestão de investimento</a:t>
            </a:r>
          </a:p>
          <a:p>
            <a:endParaRPr lang="pt-BR" b="1" dirty="0"/>
          </a:p>
          <a:p>
            <a:pPr lvl="1"/>
            <a:r>
              <a:rPr lang="pt-BR" dirty="0"/>
              <a:t>Devem ser consistentes </a:t>
            </a:r>
            <a:r>
              <a:rPr lang="pt-BR" dirty="0" smtClean="0"/>
              <a:t>com os </a:t>
            </a:r>
            <a:r>
              <a:rPr lang="pt-BR" dirty="0"/>
              <a:t>objetivos da empresa;</a:t>
            </a:r>
          </a:p>
          <a:p>
            <a:pPr lvl="1"/>
            <a:r>
              <a:rPr lang="pt-BR" dirty="0" smtClean="0"/>
              <a:t>Deve </a:t>
            </a:r>
            <a:r>
              <a:rPr lang="pt-BR" dirty="0"/>
              <a:t>dar suporte </a:t>
            </a:r>
            <a:r>
              <a:rPr lang="pt-BR" dirty="0" smtClean="0"/>
              <a:t>para eliminação </a:t>
            </a:r>
            <a:r>
              <a:rPr lang="pt-BR" dirty="0"/>
              <a:t>de atividades </a:t>
            </a:r>
            <a:r>
              <a:rPr lang="pt-BR" dirty="0" smtClean="0"/>
              <a:t>que não geram </a:t>
            </a:r>
            <a:r>
              <a:rPr lang="pt-BR" dirty="0"/>
              <a:t>valor;</a:t>
            </a:r>
          </a:p>
          <a:p>
            <a:pPr lvl="1"/>
            <a:r>
              <a:rPr lang="pt-BR" dirty="0" smtClean="0"/>
              <a:t>Deve </a:t>
            </a:r>
            <a:r>
              <a:rPr lang="pt-BR" dirty="0"/>
              <a:t>considerar dados </a:t>
            </a:r>
            <a:r>
              <a:rPr lang="pt-BR" dirty="0" smtClean="0"/>
              <a:t>das atividades </a:t>
            </a:r>
            <a:r>
              <a:rPr lang="pt-BR" dirty="0"/>
              <a:t>desempenhadas;</a:t>
            </a:r>
          </a:p>
          <a:p>
            <a:pPr lvl="1"/>
            <a:r>
              <a:rPr lang="pt-BR" dirty="0" smtClean="0"/>
              <a:t>Monitorar </a:t>
            </a:r>
            <a:r>
              <a:rPr lang="pt-BR" dirty="0"/>
              <a:t>os </a:t>
            </a:r>
            <a:r>
              <a:rPr lang="pt-BR" dirty="0" smtClean="0"/>
              <a:t>investimentos realizados</a:t>
            </a:r>
            <a:r>
              <a:rPr lang="pt-BR" dirty="0"/>
              <a:t>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36</a:t>
            </a:fld>
            <a:endParaRPr lang="pt-BR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Gestão estratégica de custos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207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Desempenho operacional e econômico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Operacional:</a:t>
            </a:r>
          </a:p>
          <a:p>
            <a:pPr lvl="1"/>
            <a:r>
              <a:rPr lang="pt-BR" dirty="0" smtClean="0"/>
              <a:t>Acompanha </a:t>
            </a:r>
            <a:r>
              <a:rPr lang="pt-BR" dirty="0"/>
              <a:t>o </a:t>
            </a:r>
            <a:r>
              <a:rPr lang="pt-BR" dirty="0" smtClean="0"/>
              <a:t>desenvolvimento da </a:t>
            </a:r>
            <a:r>
              <a:rPr lang="pt-BR" dirty="0"/>
              <a:t>rotina</a:t>
            </a:r>
            <a:r>
              <a:rPr lang="pt-BR" dirty="0" smtClean="0"/>
              <a:t>;</a:t>
            </a:r>
          </a:p>
          <a:p>
            <a:pPr lvl="1"/>
            <a:r>
              <a:rPr lang="pt-BR" dirty="0" smtClean="0"/>
              <a:t>Demonstra eficiência no uso dos recursos produtivos;</a:t>
            </a:r>
            <a:endParaRPr lang="pt-BR" dirty="0"/>
          </a:p>
          <a:p>
            <a:pPr lvl="1"/>
            <a:r>
              <a:rPr lang="pt-BR" dirty="0"/>
              <a:t>Pode ser uma análise </a:t>
            </a:r>
            <a:r>
              <a:rPr lang="pt-BR" dirty="0" smtClean="0"/>
              <a:t>mais pontual </a:t>
            </a:r>
            <a:r>
              <a:rPr lang="pt-BR" dirty="0"/>
              <a:t>por negócio</a:t>
            </a:r>
            <a:r>
              <a:rPr lang="pt-BR" dirty="0" smtClean="0"/>
              <a:t>.</a:t>
            </a:r>
          </a:p>
          <a:p>
            <a:pPr lvl="1"/>
            <a:endParaRPr lang="pt-BR" dirty="0"/>
          </a:p>
          <a:p>
            <a:r>
              <a:rPr lang="pt-BR" b="1" dirty="0" smtClean="0"/>
              <a:t>Econômico:</a:t>
            </a:r>
          </a:p>
          <a:p>
            <a:pPr lvl="1"/>
            <a:r>
              <a:rPr lang="pt-BR" dirty="0" smtClean="0"/>
              <a:t>Evidenciam o retorno sobre os investimentos;</a:t>
            </a:r>
          </a:p>
          <a:p>
            <a:pPr lvl="1"/>
            <a:r>
              <a:rPr lang="pt-BR" dirty="0" smtClean="0"/>
              <a:t>Margens de lucro no período.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37</a:t>
            </a:fld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Gestão estratégica de custos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823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Índices operacionais</a:t>
            </a:r>
            <a:endParaRPr lang="pt-B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pt-BR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𝑇𝑎𝑥𝑎</m:t>
                      </m:r>
                      <m:r>
                        <a:rPr lang="pt-BR" b="0" i="1" smtClean="0">
                          <a:latin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</a:rPr>
                        <m:t>𝑑𝑒</m:t>
                      </m:r>
                      <m:r>
                        <a:rPr lang="pt-BR" b="0" i="1" smtClean="0">
                          <a:latin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</a:rPr>
                        <m:t>𝑢𝑠𝑜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𝑁𝑜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. 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𝑢𝑛𝑖𝑑𝑎𝑑𝑒𝑠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 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𝑝𝑟𝑜𝑑𝑢𝑧𝑖𝑑𝑎𝑠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/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𝑣𝑒𝑛𝑑𝑖𝑑𝑎𝑠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𝐶𝑎𝑝𝑎𝑐𝑖𝑑𝑎𝑑𝑒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 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𝑑𝑒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 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𝑝𝑟𝑜𝑑𝑢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çã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𝑜</m:t>
                          </m:r>
                        </m:den>
                      </m:f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Í</m:t>
                      </m:r>
                      <m:r>
                        <a:rPr lang="pt-BR" b="0" i="1" smtClean="0">
                          <a:latin typeface="Cambria Math"/>
                        </a:rPr>
                        <m:t>𝑛𝑑𝑖𝑐𝑒</m:t>
                      </m:r>
                      <m:r>
                        <a:rPr lang="pt-BR" b="0" i="1" smtClean="0">
                          <a:latin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</a:rPr>
                        <m:t>𝑑𝑒</m:t>
                      </m:r>
                      <m:r>
                        <a:rPr lang="pt-BR" b="0" i="1" smtClean="0">
                          <a:latin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</a:rPr>
                        <m:t>𝑑𝑒𝑠𝑒𝑚𝑝𝑒𝑛h𝑜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𝐷𝑒𝑚𝑎𝑛𝑑𝑎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 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𝑟𝑒𝑎𝑙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𝐷𝑒𝑚𝑎𝑛𝑑𝑎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 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𝑖𝑑𝑒𝑎𝑙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38</a:t>
            </a:fld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Gestão estratégica de custos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677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Exemplo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211461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t-BR" dirty="0" smtClean="0"/>
              <a:t>A corretora de imóveis ZZZ </a:t>
            </a:r>
            <a:r>
              <a:rPr lang="pt-BR" dirty="0" err="1" smtClean="0"/>
              <a:t>ltda.</a:t>
            </a:r>
            <a:r>
              <a:rPr lang="pt-BR" dirty="0" smtClean="0"/>
              <a:t> foi estruturada para vender 12 imóveis por dia. </a:t>
            </a:r>
            <a:r>
              <a:rPr lang="pt-BR" dirty="0"/>
              <a:t>No último </a:t>
            </a:r>
            <a:r>
              <a:rPr lang="pt-BR" dirty="0" smtClean="0"/>
              <a:t>ano, </a:t>
            </a:r>
            <a:r>
              <a:rPr lang="pt-BR" dirty="0"/>
              <a:t>o </a:t>
            </a:r>
            <a:r>
              <a:rPr lang="pt-BR" dirty="0" smtClean="0"/>
              <a:t>número de vendas foi de 3.500 unidades, o que gerou para o empreendimento a receita de R$ 350.000.000,00. </a:t>
            </a:r>
            <a:r>
              <a:rPr lang="pt-BR" dirty="0"/>
              <a:t>A participação no mercado </a:t>
            </a:r>
            <a:r>
              <a:rPr lang="pt-BR" dirty="0" smtClean="0"/>
              <a:t>da corretora é de 15%, e o volume total de vendas de imóveis no último ano foi de 20.000 unidades.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A partir dos dados expostos, determine:</a:t>
            </a:r>
          </a:p>
          <a:p>
            <a:pPr marL="0" indent="0">
              <a:buNone/>
            </a:pPr>
            <a:r>
              <a:rPr lang="pt-BR" dirty="0" smtClean="0"/>
              <a:t>	a</a:t>
            </a:r>
            <a:r>
              <a:rPr lang="pt-BR" dirty="0"/>
              <a:t>) A taxa </a:t>
            </a:r>
            <a:r>
              <a:rPr lang="pt-BR" dirty="0" smtClean="0"/>
              <a:t>de vendas da corretora;</a:t>
            </a:r>
            <a:endParaRPr lang="pt-BR" dirty="0"/>
          </a:p>
          <a:p>
            <a:pPr marL="0" indent="0">
              <a:buNone/>
            </a:pPr>
            <a:r>
              <a:rPr lang="pt-BR" dirty="0" smtClean="0"/>
              <a:t>	b</a:t>
            </a:r>
            <a:r>
              <a:rPr lang="pt-BR" dirty="0"/>
              <a:t>) </a:t>
            </a:r>
            <a:r>
              <a:rPr lang="pt-BR" dirty="0" smtClean="0"/>
              <a:t>O </a:t>
            </a:r>
            <a:r>
              <a:rPr lang="pt-BR" dirty="0"/>
              <a:t>índice de desempenho no mercado;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39</a:t>
            </a:fld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Gestão estratégica de custos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912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Custeio Baseado em Atividades (ABC)</a:t>
            </a:r>
            <a:endParaRPr lang="pt-BR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173083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t-BR" b="1" dirty="0" smtClean="0"/>
              <a:t>ABC – 2ª. Geração: </a:t>
            </a:r>
            <a:r>
              <a:rPr lang="pt-BR" dirty="0" smtClean="0"/>
              <a:t>Voltada </a:t>
            </a:r>
            <a:r>
              <a:rPr lang="pt-BR" dirty="0"/>
              <a:t>principalmente para a identificação dos </a:t>
            </a:r>
            <a:r>
              <a:rPr lang="pt-BR" dirty="0" smtClean="0"/>
              <a:t>processos com </a:t>
            </a:r>
            <a:r>
              <a:rPr lang="pt-BR" dirty="0"/>
              <a:t>as atividades. A Figura </a:t>
            </a:r>
            <a:r>
              <a:rPr lang="pt-BR" dirty="0" smtClean="0"/>
              <a:t>ilustra </a:t>
            </a:r>
            <a:r>
              <a:rPr lang="pt-BR" dirty="0"/>
              <a:t>a participação dos processos no sistema ABC (input</a:t>
            </a:r>
            <a:r>
              <a:rPr lang="pt-BR" dirty="0" smtClean="0"/>
              <a:t>). Nesta </a:t>
            </a:r>
            <a:r>
              <a:rPr lang="pt-BR" dirty="0"/>
              <a:t>fase há preocupação de tratar as atividades não mais como células isoladas, mas no </a:t>
            </a:r>
            <a:r>
              <a:rPr lang="pt-BR" dirty="0" smtClean="0"/>
              <a:t>que constituem </a:t>
            </a:r>
            <a:r>
              <a:rPr lang="pt-BR" dirty="0"/>
              <a:t>os processos, e estes permitem uma melhor visão da organização, das rotinas </a:t>
            </a:r>
            <a:r>
              <a:rPr lang="pt-BR" dirty="0" smtClean="0"/>
              <a:t>e subsidia </a:t>
            </a:r>
            <a:r>
              <a:rPr lang="pt-BR" dirty="0"/>
              <a:t>a construção/definição dos direcionadores.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Como </a:t>
            </a:r>
            <a:r>
              <a:rPr lang="pt-BR" dirty="0"/>
              <a:t>evolução do modelo os custos associados aos produtos (output) são </a:t>
            </a:r>
            <a:r>
              <a:rPr lang="pt-BR" dirty="0" smtClean="0"/>
              <a:t>obtidos como </a:t>
            </a:r>
            <a:r>
              <a:rPr lang="pt-BR" dirty="0"/>
              <a:t>na geração anterior, além disso são características desta geração a identificação </a:t>
            </a:r>
            <a:r>
              <a:rPr lang="pt-BR" dirty="0" smtClean="0"/>
              <a:t>das atividades </a:t>
            </a:r>
            <a:r>
              <a:rPr lang="pt-BR" dirty="0"/>
              <a:t>estratégicas e não-estratégicas </a:t>
            </a:r>
            <a:r>
              <a:rPr lang="pt-BR" dirty="0" smtClean="0"/>
              <a:t>produzindo, consequentemente, </a:t>
            </a:r>
            <a:r>
              <a:rPr lang="pt-BR" dirty="0"/>
              <a:t>uma </a:t>
            </a:r>
            <a:r>
              <a:rPr lang="pt-BR" dirty="0" smtClean="0"/>
              <a:t>oportunidade para </a:t>
            </a:r>
            <a:r>
              <a:rPr lang="pt-BR" dirty="0"/>
              <a:t>melhoria continua.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4</a:t>
            </a:fld>
            <a:endParaRPr lang="pt-B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8201" y="2988135"/>
            <a:ext cx="5767599" cy="2041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153017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Resolução do exemplo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211461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t-BR" dirty="0" smtClean="0"/>
              <a:t>A corretora de imóveis ZZZ </a:t>
            </a:r>
            <a:r>
              <a:rPr lang="pt-BR" dirty="0" err="1" smtClean="0"/>
              <a:t>ltda.</a:t>
            </a:r>
            <a:r>
              <a:rPr lang="pt-BR" dirty="0" smtClean="0"/>
              <a:t> foi estruturada para vender 12 imóveis por dia. </a:t>
            </a:r>
            <a:r>
              <a:rPr lang="pt-BR" dirty="0"/>
              <a:t>No último </a:t>
            </a:r>
            <a:r>
              <a:rPr lang="pt-BR" dirty="0" smtClean="0"/>
              <a:t>ano, </a:t>
            </a:r>
            <a:r>
              <a:rPr lang="pt-BR" dirty="0"/>
              <a:t>o </a:t>
            </a:r>
            <a:r>
              <a:rPr lang="pt-BR" dirty="0" smtClean="0"/>
              <a:t>número de vendas foi de 3.500 unidades, o que gerou para o empreendimento a receita de R$ 350.000.000,00. </a:t>
            </a:r>
            <a:r>
              <a:rPr lang="pt-BR" dirty="0"/>
              <a:t>A participação no mercado </a:t>
            </a:r>
            <a:r>
              <a:rPr lang="pt-BR" dirty="0" smtClean="0"/>
              <a:t>da corretora é de 15%, e o volume total de vendas de imóveis no último ano foi de 20.000 unidades.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A partir dos dados expostos, determine:</a:t>
            </a:r>
          </a:p>
          <a:p>
            <a:pPr marL="0" indent="0">
              <a:buNone/>
            </a:pPr>
            <a:r>
              <a:rPr lang="pt-BR" dirty="0" smtClean="0"/>
              <a:t>	a</a:t>
            </a:r>
            <a:r>
              <a:rPr lang="pt-BR" dirty="0"/>
              <a:t>) A taxa </a:t>
            </a:r>
            <a:r>
              <a:rPr lang="pt-BR" dirty="0" smtClean="0"/>
              <a:t>de vendas da corretora;</a:t>
            </a:r>
            <a:endParaRPr lang="pt-BR" dirty="0"/>
          </a:p>
          <a:p>
            <a:pPr marL="0" indent="0">
              <a:buNone/>
            </a:pPr>
            <a:r>
              <a:rPr lang="pt-BR" dirty="0" smtClean="0"/>
              <a:t>	b</a:t>
            </a:r>
            <a:r>
              <a:rPr lang="pt-BR" dirty="0"/>
              <a:t>) </a:t>
            </a:r>
            <a:r>
              <a:rPr lang="pt-BR" dirty="0" smtClean="0"/>
              <a:t>O </a:t>
            </a:r>
            <a:r>
              <a:rPr lang="pt-BR" dirty="0"/>
              <a:t>índice de desempenho no mercado;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40</a:t>
            </a:fld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743214" y="3602638"/>
                <a:ext cx="3160642" cy="969530"/>
              </a:xfrm>
              <a:prstGeom prst="rect">
                <a:avLst/>
              </a:prstGeom>
              <a:noFill/>
            </p:spPr>
            <p:txBody>
              <a:bodyPr wrap="none" lIns="72567" tIns="36283" rIns="72567" bIns="36283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𝑇𝑎𝑥𝑎</m:t>
                      </m:r>
                      <m:r>
                        <a:rPr lang="pt-BR" b="0" i="1" smtClean="0">
                          <a:latin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</a:rPr>
                        <m:t>𝑑𝑒</m:t>
                      </m:r>
                      <m:r>
                        <a:rPr lang="pt-BR" b="0" i="1" smtClean="0">
                          <a:latin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</a:rPr>
                        <m:t>𝑣𝑒𝑛𝑑𝑎𝑠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3.500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4.380 (12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365)</m:t>
                          </m:r>
                        </m:den>
                      </m:f>
                    </m:oMath>
                  </m:oMathPara>
                </a14:m>
                <a:endParaRPr lang="pt-BR" b="0" dirty="0" smtClean="0"/>
              </a:p>
              <a:p>
                <a:endParaRPr lang="pt-BR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𝑇𝑎𝑥𝑎</m:t>
                      </m:r>
                      <m:r>
                        <a:rPr lang="pt-BR" b="0" i="1" smtClean="0">
                          <a:latin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</a:rPr>
                        <m:t>𝑑𝑒</m:t>
                      </m:r>
                      <m:r>
                        <a:rPr lang="pt-BR" b="0" i="1" smtClean="0">
                          <a:latin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</a:rPr>
                        <m:t>𝑣𝑒𝑛𝑑𝑎𝑠</m:t>
                      </m:r>
                      <m:r>
                        <a:rPr lang="pt-BR" b="0" i="1" smtClean="0">
                          <a:latin typeface="Cambria Math"/>
                        </a:rPr>
                        <m:t>=0,7991 </m:t>
                      </m:r>
                      <m:r>
                        <a:rPr lang="pt-BR" b="0" i="1" smtClean="0">
                          <a:latin typeface="Cambria Math"/>
                        </a:rPr>
                        <m:t>𝑜𝑢</m:t>
                      </m:r>
                      <m:r>
                        <a:rPr lang="pt-BR" b="0" i="1" smtClean="0">
                          <a:latin typeface="Cambria Math"/>
                        </a:rPr>
                        <m:t> 79,91%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6501" y="4538879"/>
                <a:ext cx="3982629" cy="122148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4686292" y="3595564"/>
                <a:ext cx="3649049" cy="958389"/>
              </a:xfrm>
              <a:prstGeom prst="rect">
                <a:avLst/>
              </a:prstGeom>
              <a:noFill/>
            </p:spPr>
            <p:txBody>
              <a:bodyPr wrap="none" lIns="72567" tIns="36283" rIns="72567" bIns="36283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Í</m:t>
                      </m:r>
                      <m:r>
                        <a:rPr lang="pt-BR" b="0" i="1" smtClean="0">
                          <a:latin typeface="Cambria Math"/>
                        </a:rPr>
                        <m:t>𝑛𝑑𝑖𝑐𝑒</m:t>
                      </m:r>
                      <m:r>
                        <a:rPr lang="pt-BR" b="0" i="1" smtClean="0">
                          <a:latin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</a:rPr>
                        <m:t>𝑑𝑒𝑠𝑒𝑚𝑝𝑒𝑛h𝑜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3.500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3.000 (15%∗20.000)</m:t>
                          </m:r>
                        </m:den>
                      </m:f>
                    </m:oMath>
                  </m:oMathPara>
                </a14:m>
                <a:endParaRPr lang="pt-BR" b="0" dirty="0" smtClean="0"/>
              </a:p>
              <a:p>
                <a:endParaRPr lang="pt-BR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Í</m:t>
                      </m:r>
                      <m:r>
                        <a:rPr lang="pt-BR" b="0" i="1" smtClean="0">
                          <a:latin typeface="Cambria Math"/>
                        </a:rPr>
                        <m:t>𝑛𝑑𝑖𝑐𝑒</m:t>
                      </m:r>
                      <m:r>
                        <a:rPr lang="pt-BR" b="0" i="1" smtClean="0">
                          <a:latin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</a:rPr>
                        <m:t>𝑑𝑒𝑠𝑒𝑚𝑝𝑒𝑛h𝑜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≅1,17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5053" y="4529966"/>
                <a:ext cx="4845814" cy="1230401"/>
              </a:xfrm>
              <a:prstGeom prst="rect">
                <a:avLst/>
              </a:prstGeom>
              <a:blipFill rotWithShape="1">
                <a:blip r:embed="rId4"/>
                <a:stretch>
                  <a:fillRect l="-252" b="-297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Gestão estratégica de custos</a:t>
            </a: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593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Índices econômicos</a:t>
            </a:r>
            <a:endParaRPr lang="pt-B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endParaRPr lang="pt-BR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𝑀𝑎𝑟𝑔𝑒𝑚</m:t>
                      </m:r>
                      <m:r>
                        <a:rPr lang="pt-BR" b="0" i="1" smtClean="0">
                          <a:latin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</a:rPr>
                        <m:t>𝑏𝑟𝑢𝑡𝑎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𝐿𝑢𝑐𝑟𝑜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 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𝑏𝑟𝑢𝑡𝑜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𝑅𝑒𝑐𝑒𝑖𝑡𝑎𝑠</m:t>
                          </m:r>
                        </m:den>
                      </m:f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</a:rPr>
                        <m:t>𝑀𝑎𝑟𝑔𝑒𝑚</m:t>
                      </m:r>
                      <m:r>
                        <a:rPr lang="pt-BR" i="1">
                          <a:latin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</a:rPr>
                        <m:t>𝑙</m:t>
                      </m:r>
                      <m:r>
                        <a:rPr lang="pt-BR" b="0" i="1" smtClean="0">
                          <a:latin typeface="Cambria Math"/>
                        </a:rPr>
                        <m:t>í</m:t>
                      </m:r>
                      <m:r>
                        <a:rPr lang="pt-BR" b="0" i="1" smtClean="0">
                          <a:latin typeface="Cambria Math"/>
                        </a:rPr>
                        <m:t>𝑞𝑢𝑖𝑑𝑎</m:t>
                      </m:r>
                      <m:r>
                        <a:rPr lang="pt-BR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</a:rPr>
                            <m:t>𝐿𝑢𝑐𝑟𝑜</m:t>
                          </m:r>
                          <m:r>
                            <a:rPr lang="pt-BR" i="1">
                              <a:latin typeface="Cambria Math"/>
                            </a:rPr>
                            <m:t> 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𝑙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í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𝑞𝑢𝑖𝑑𝑜</m:t>
                          </m:r>
                        </m:num>
                        <m:den>
                          <m:r>
                            <a:rPr lang="pt-BR" i="1">
                              <a:latin typeface="Cambria Math"/>
                            </a:rPr>
                            <m:t>𝑅𝑒𝑐𝑒𝑖𝑡𝑎𝑠</m:t>
                          </m:r>
                        </m:den>
                      </m:f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𝑅𝑒𝑡𝑜𝑟𝑛𝑜</m:t>
                      </m:r>
                      <m:r>
                        <a:rPr lang="pt-BR" b="0" i="1" smtClean="0">
                          <a:latin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</a:rPr>
                        <m:t>𝑠𝑜𝑏𝑟𝑒</m:t>
                      </m:r>
                      <m:r>
                        <a:rPr lang="pt-BR" b="0" i="1" smtClean="0">
                          <a:latin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</a:rPr>
                        <m:t>𝑜</m:t>
                      </m:r>
                      <m:r>
                        <a:rPr lang="pt-BR" b="0" i="1" smtClean="0">
                          <a:latin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</a:rPr>
                        <m:t>𝑖𝑛𝑣𝑒𝑠𝑡𝑖𝑚𝑒𝑛𝑡𝑜</m:t>
                      </m:r>
                      <m:r>
                        <a:rPr lang="pt-BR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</a:rPr>
                            <m:t>𝐿𝑢𝑐𝑟𝑜</m:t>
                          </m:r>
                          <m:r>
                            <a:rPr lang="pt-BR" i="1">
                              <a:latin typeface="Cambria Math"/>
                            </a:rPr>
                            <m:t> </m:t>
                          </m:r>
                          <m:r>
                            <a:rPr lang="pt-BR" i="1">
                              <a:latin typeface="Cambria Math"/>
                            </a:rPr>
                            <m:t>𝑙</m:t>
                          </m:r>
                          <m:r>
                            <a:rPr lang="pt-BR" i="1">
                              <a:latin typeface="Cambria Math"/>
                            </a:rPr>
                            <m:t>í</m:t>
                          </m:r>
                          <m:r>
                            <a:rPr lang="pt-BR" i="1">
                              <a:latin typeface="Cambria Math"/>
                            </a:rPr>
                            <m:t>𝑞𝑢𝑖𝑑𝑜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𝐼𝑛𝑣𝑒𝑠𝑡𝑖𝑚𝑒𝑛𝑡𝑜𝑠</m:t>
                          </m:r>
                        </m:den>
                      </m:f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41</a:t>
            </a:fld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Gestão estratégica de custos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626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Exemplo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148590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BR" dirty="0"/>
              <a:t>Vamos </a:t>
            </a:r>
            <a:r>
              <a:rPr lang="pt-BR" dirty="0" smtClean="0"/>
              <a:t>supor que uma empresa faturou </a:t>
            </a:r>
            <a:r>
              <a:rPr lang="pt-BR" dirty="0"/>
              <a:t>R$ </a:t>
            </a:r>
            <a:r>
              <a:rPr lang="pt-BR" dirty="0" smtClean="0"/>
              <a:t>30 </a:t>
            </a:r>
            <a:r>
              <a:rPr lang="pt-BR" dirty="0"/>
              <a:t>mil no </a:t>
            </a:r>
            <a:r>
              <a:rPr lang="pt-BR" dirty="0" smtClean="0"/>
              <a:t>mês, </a:t>
            </a:r>
            <a:r>
              <a:rPr lang="pt-BR" dirty="0"/>
              <a:t>gastou R$ 6 mil com aquisição de </a:t>
            </a:r>
            <a:r>
              <a:rPr lang="pt-BR" dirty="0" smtClean="0"/>
              <a:t>mercadorias e R$ </a:t>
            </a:r>
            <a:r>
              <a:rPr lang="pt-BR" dirty="0"/>
              <a:t>4 mil com </a:t>
            </a:r>
            <a:r>
              <a:rPr lang="pt-BR" dirty="0" smtClean="0"/>
              <a:t>despesas </a:t>
            </a:r>
            <a:r>
              <a:rPr lang="pt-BR" dirty="0"/>
              <a:t>administrativas e tributos</a:t>
            </a:r>
            <a:r>
              <a:rPr lang="pt-BR" dirty="0" smtClean="0"/>
              <a:t>. Supondo que os investimentos foram de R$ 160 mil, calcular os índices econômicos da empresa: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343191" y="2879948"/>
                <a:ext cx="2792532" cy="908888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lIns="72567" tIns="36283" rIns="72567" bIns="36283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𝑀𝑎𝑟𝑔𝑒𝑚</m:t>
                      </m:r>
                      <m:r>
                        <a:rPr lang="pt-BR" b="0" i="1" smtClean="0">
                          <a:latin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</a:rPr>
                        <m:t>𝑏𝑟𝑢𝑡𝑎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30.000−6.000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30.000</m:t>
                          </m:r>
                        </m:den>
                      </m:f>
                    </m:oMath>
                  </m:oMathPara>
                </a14:m>
                <a:endParaRPr lang="pt-BR" b="0" dirty="0" smtClean="0"/>
              </a:p>
              <a:p>
                <a:endParaRPr lang="pt-BR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𝑀𝑎𝑟𝑔𝑒𝑚</m:t>
                      </m:r>
                      <m:r>
                        <a:rPr lang="pt-BR" b="0" i="1" smtClean="0">
                          <a:latin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</a:rPr>
                        <m:t>𝑏𝑟𝑢𝑡𝑎</m:t>
                      </m:r>
                      <m:r>
                        <a:rPr lang="pt-BR" b="0" i="1" smtClean="0">
                          <a:latin typeface="Cambria Math"/>
                        </a:rPr>
                        <m:t>=0,8 </m:t>
                      </m:r>
                      <m:r>
                        <a:rPr lang="pt-BR" b="0" i="1" smtClean="0">
                          <a:latin typeface="Cambria Math"/>
                        </a:rPr>
                        <m:t>𝑜𝑢</m:t>
                      </m:r>
                      <m:r>
                        <a:rPr lang="pt-BR" b="0" i="1" smtClean="0">
                          <a:latin typeface="Cambria Math"/>
                        </a:rPr>
                        <m:t> 80%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445" y="3628379"/>
                <a:ext cx="3661580" cy="1166730"/>
              </a:xfrm>
              <a:prstGeom prst="rect">
                <a:avLst/>
              </a:prstGeom>
              <a:blipFill rotWithShape="1">
                <a:blip r:embed="rId2"/>
                <a:stretch>
                  <a:fillRect l="-499" b="-312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343191" y="4138444"/>
                <a:ext cx="3669149" cy="926067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txBody>
              <a:bodyPr wrap="none" lIns="72567" tIns="36283" rIns="72567" bIns="36283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𝑀𝑎𝑟𝑔𝑒𝑚</m:t>
                      </m:r>
                      <m:r>
                        <a:rPr lang="pt-BR" b="0" i="1" smtClean="0">
                          <a:latin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</a:rPr>
                        <m:t>𝑙</m:t>
                      </m:r>
                      <m:r>
                        <a:rPr lang="pt-BR" b="0" i="1" smtClean="0">
                          <a:latin typeface="Cambria Math"/>
                        </a:rPr>
                        <m:t>í</m:t>
                      </m:r>
                      <m:r>
                        <a:rPr lang="pt-BR" b="0" i="1" smtClean="0">
                          <a:latin typeface="Cambria Math"/>
                        </a:rPr>
                        <m:t>𝑞𝑢𝑖𝑑𝑎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30.000−6.000−4.000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30.000</m:t>
                          </m:r>
                        </m:den>
                      </m:f>
                    </m:oMath>
                  </m:oMathPara>
                </a14:m>
                <a:endParaRPr lang="pt-BR" b="0" dirty="0" smtClean="0"/>
              </a:p>
              <a:p>
                <a:endParaRPr lang="pt-BR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𝑀𝑎𝑟𝑔𝑒𝑚</m:t>
                      </m:r>
                      <m:r>
                        <a:rPr lang="pt-BR" b="0" i="1" smtClean="0">
                          <a:latin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</a:rPr>
                        <m:t>𝑙</m:t>
                      </m:r>
                      <m:r>
                        <a:rPr lang="pt-BR" b="0" i="1" smtClean="0">
                          <a:latin typeface="Cambria Math"/>
                        </a:rPr>
                        <m:t>í</m:t>
                      </m:r>
                      <m:r>
                        <a:rPr lang="pt-BR" b="0" i="1" smtClean="0">
                          <a:latin typeface="Cambria Math"/>
                        </a:rPr>
                        <m:t>𝑞𝑢𝑖𝑑𝑎</m:t>
                      </m:r>
                      <m:r>
                        <a:rPr lang="pt-BR" b="0" i="1" smtClean="0">
                          <a:latin typeface="Cambria Math"/>
                        </a:rPr>
                        <m:t>=0,6667 </m:t>
                      </m:r>
                      <m:r>
                        <a:rPr lang="pt-BR" b="0" i="1" smtClean="0">
                          <a:latin typeface="Cambria Math"/>
                        </a:rPr>
                        <m:t>𝑜𝑢</m:t>
                      </m:r>
                      <m:r>
                        <a:rPr lang="pt-BR" b="0" i="1" smtClean="0">
                          <a:latin typeface="Cambria Math"/>
                        </a:rPr>
                        <m:t> 66,67%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445" y="5213928"/>
                <a:ext cx="4623382" cy="1166730"/>
              </a:xfrm>
              <a:prstGeom prst="rect">
                <a:avLst/>
              </a:prstGeom>
              <a:blipFill rotWithShape="1">
                <a:blip r:embed="rId3"/>
                <a:stretch>
                  <a:fillRect l="-396" b="-364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4400562" y="3143298"/>
                <a:ext cx="4613697" cy="114592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none" lIns="72567" tIns="36283" rIns="72567" bIns="36283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𝑅𝑒𝑡𝑜𝑟𝑛𝑜</m:t>
                      </m:r>
                      <m:r>
                        <a:rPr lang="pt-BR" b="0" i="1" smtClean="0">
                          <a:latin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</a:rPr>
                        <m:t>𝑠𝑜𝑏𝑟𝑒</m:t>
                      </m:r>
                      <m:r>
                        <a:rPr lang="pt-BR" b="0" i="1" smtClean="0">
                          <a:latin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</a:rPr>
                        <m:t>𝑖𝑛𝑣𝑒𝑠𝑡𝑖𝑚𝑒𝑛𝑡𝑜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30.000−6.000−4.000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160.000</m:t>
                          </m:r>
                        </m:den>
                      </m:f>
                    </m:oMath>
                  </m:oMathPara>
                </a14:m>
                <a:endParaRPr lang="pt-BR" b="0" dirty="0" smtClean="0"/>
              </a:p>
              <a:p>
                <a:endParaRPr lang="pt-BR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</a:rPr>
                        <m:t>𝑅𝑒𝑡𝑜𝑟𝑛𝑜</m:t>
                      </m:r>
                      <m:r>
                        <a:rPr lang="pt-BR" i="1">
                          <a:latin typeface="Cambria Math"/>
                        </a:rPr>
                        <m:t> </m:t>
                      </m:r>
                      <m:r>
                        <a:rPr lang="pt-BR" i="1">
                          <a:latin typeface="Cambria Math"/>
                        </a:rPr>
                        <m:t>𝑠𝑜𝑏𝑟𝑒</m:t>
                      </m:r>
                      <m:r>
                        <a:rPr lang="pt-BR" i="1">
                          <a:latin typeface="Cambria Math"/>
                        </a:rPr>
                        <m:t> </m:t>
                      </m:r>
                      <m:r>
                        <a:rPr lang="pt-BR" i="1">
                          <a:latin typeface="Cambria Math"/>
                        </a:rPr>
                        <m:t>𝑖𝑛𝑣𝑒𝑠𝑡𝑖𝑚𝑒𝑛𝑡𝑜</m:t>
                      </m:r>
                      <m:r>
                        <a:rPr lang="pt-BR" i="1">
                          <a:latin typeface="Cambria Math"/>
                        </a:rPr>
                        <m:t>=0,1250 </m:t>
                      </m:r>
                      <m:r>
                        <a:rPr lang="pt-BR" b="0" i="1" smtClean="0">
                          <a:latin typeface="Cambria Math"/>
                        </a:rPr>
                        <m:t>𝑜𝑢</m:t>
                      </m:r>
                      <m:r>
                        <a:rPr lang="pt-BR" b="0" i="1" smtClean="0">
                          <a:latin typeface="Cambria Math"/>
                        </a:rPr>
                        <m:t> 12,50%</m:t>
                      </m:r>
                    </m:oMath>
                  </m:oMathPara>
                </a14:m>
                <a:endParaRPr lang="pt-BR" b="0" dirty="0" smtClean="0"/>
              </a:p>
              <a:p>
                <a:endParaRPr lang="pt-BR" dirty="0" smtClean="0"/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5013" y="3960167"/>
                <a:ext cx="5813579" cy="144372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42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208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Custeio Baseado em Atividades (ABC)</a:t>
            </a:r>
            <a:endParaRPr lang="pt-BR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173083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b="1" dirty="0" smtClean="0"/>
              <a:t>ABC – 3ª. Geração: </a:t>
            </a:r>
            <a:r>
              <a:rPr lang="pt-BR" dirty="0" smtClean="0"/>
              <a:t>Destaca-se </a:t>
            </a:r>
            <a:r>
              <a:rPr lang="pt-BR" dirty="0"/>
              <a:t>principalmente por implantar a Análise da </a:t>
            </a:r>
            <a:r>
              <a:rPr lang="pt-BR" dirty="0" smtClean="0"/>
              <a:t>Agregação de </a:t>
            </a:r>
            <a:r>
              <a:rPr lang="pt-BR" dirty="0"/>
              <a:t>Valor (output) promovida pelas atividades desempenhadas nas organizações, </a:t>
            </a:r>
            <a:r>
              <a:rPr lang="pt-BR" dirty="0" smtClean="0"/>
              <a:t>conforme demonstrada na Figura. 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Identificar </a:t>
            </a:r>
            <a:r>
              <a:rPr lang="pt-BR" dirty="0"/>
              <a:t>o que agrega valor pode ser visto como uma </a:t>
            </a:r>
            <a:r>
              <a:rPr lang="pt-BR" dirty="0" smtClean="0"/>
              <a:t>prática essencial </a:t>
            </a:r>
            <a:r>
              <a:rPr lang="pt-BR" dirty="0"/>
              <a:t>para a partir disto separar as atividades que não agregam valor aos negócios</a:t>
            </a:r>
            <a:r>
              <a:rPr lang="pt-BR" dirty="0" smtClean="0"/>
              <a:t>, enxugando </a:t>
            </a:r>
            <a:r>
              <a:rPr lang="pt-BR" dirty="0"/>
              <a:t>a organização tornando-a mais competitiva.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5</a:t>
            </a:fld>
            <a:endParaRPr lang="pt-B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980" y="2971834"/>
            <a:ext cx="5760040" cy="2033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1778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Custeio Baseado em Atividades (ABC)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b="1" dirty="0" smtClean="0"/>
              <a:t>1ª geração: </a:t>
            </a:r>
            <a:r>
              <a:rPr lang="pt-BR" dirty="0" smtClean="0"/>
              <a:t>foco </a:t>
            </a:r>
            <a:r>
              <a:rPr lang="pt-BR" dirty="0"/>
              <a:t>era identificar a atividade</a:t>
            </a:r>
            <a:r>
              <a:rPr lang="pt-BR" dirty="0" smtClean="0"/>
              <a:t>, a </a:t>
            </a:r>
            <a:r>
              <a:rPr lang="pt-BR" dirty="0"/>
              <a:t>mensuração dos recursos utilizados, para gerar o custo do </a:t>
            </a:r>
            <a:r>
              <a:rPr lang="pt-BR" dirty="0" smtClean="0"/>
              <a:t>produto ou </a:t>
            </a:r>
            <a:r>
              <a:rPr lang="pt-BR" dirty="0"/>
              <a:t>serviço. </a:t>
            </a:r>
            <a:endParaRPr lang="pt-BR" dirty="0" smtClean="0"/>
          </a:p>
          <a:p>
            <a:endParaRPr lang="pt-BR" dirty="0"/>
          </a:p>
          <a:p>
            <a:r>
              <a:rPr lang="pt-BR" b="1" dirty="0" smtClean="0"/>
              <a:t>2ª geração: </a:t>
            </a:r>
            <a:r>
              <a:rPr lang="pt-BR" dirty="0" smtClean="0"/>
              <a:t>foco </a:t>
            </a:r>
            <a:r>
              <a:rPr lang="pt-BR" dirty="0"/>
              <a:t>passou a ser na do </a:t>
            </a:r>
            <a:r>
              <a:rPr lang="pt-BR" dirty="0" smtClean="0"/>
              <a:t>processo com </a:t>
            </a:r>
            <a:r>
              <a:rPr lang="pt-BR" dirty="0"/>
              <a:t>a </a:t>
            </a:r>
            <a:r>
              <a:rPr lang="pt-BR" dirty="0" smtClean="0"/>
              <a:t>atividade.</a:t>
            </a:r>
          </a:p>
          <a:p>
            <a:endParaRPr lang="pt-BR" dirty="0"/>
          </a:p>
          <a:p>
            <a:r>
              <a:rPr lang="pt-BR" b="1" dirty="0" smtClean="0"/>
              <a:t>3ª geração: </a:t>
            </a:r>
            <a:r>
              <a:rPr lang="pt-BR" dirty="0" smtClean="0"/>
              <a:t>foco é o destaque que </a:t>
            </a:r>
            <a:r>
              <a:rPr lang="pt-BR" dirty="0"/>
              <a:t>o custeio ABC </a:t>
            </a:r>
            <a:r>
              <a:rPr lang="pt-BR" dirty="0" smtClean="0"/>
              <a:t>incorpora a </a:t>
            </a:r>
            <a:r>
              <a:rPr lang="pt-BR" dirty="0"/>
              <a:t>análise de agregação de valor ocorrida em razão </a:t>
            </a:r>
            <a:r>
              <a:rPr lang="pt-BR" dirty="0" smtClean="0"/>
              <a:t>do desempenho </a:t>
            </a:r>
            <a:r>
              <a:rPr lang="pt-BR" dirty="0"/>
              <a:t>nas empresas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6</a:t>
            </a:fld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Gestão estratégica de custos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0094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Exemplo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Um fabricante de Cosméticos </a:t>
            </a:r>
            <a:r>
              <a:rPr lang="pt-BR" dirty="0" smtClean="0"/>
              <a:t>tem três </a:t>
            </a:r>
            <a:r>
              <a:rPr lang="pt-BR" dirty="0"/>
              <a:t>produtos </a:t>
            </a:r>
            <a:r>
              <a:rPr lang="pt-BR" dirty="0" smtClean="0"/>
              <a:t>(PA</a:t>
            </a:r>
            <a:r>
              <a:rPr lang="pt-BR" dirty="0"/>
              <a:t>, </a:t>
            </a:r>
            <a:r>
              <a:rPr lang="pt-BR" dirty="0" smtClean="0"/>
              <a:t>PB </a:t>
            </a:r>
            <a:r>
              <a:rPr lang="pt-BR" dirty="0"/>
              <a:t>e </a:t>
            </a:r>
            <a:r>
              <a:rPr lang="pt-BR" dirty="0" smtClean="0"/>
              <a:t>PC). As atividades exercidas pelo fabricante são: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7</a:t>
            </a:fld>
            <a:endParaRPr lang="pt-BR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5986778"/>
              </p:ext>
            </p:extLst>
          </p:nvPr>
        </p:nvGraphicFramePr>
        <p:xfrm>
          <a:off x="609820" y="2285976"/>
          <a:ext cx="7924361" cy="23547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57325"/>
                <a:gridCol w="1166759"/>
                <a:gridCol w="1166759"/>
                <a:gridCol w="1166759"/>
                <a:gridCol w="1166759"/>
              </a:tblGrid>
              <a:tr h="294346">
                <a:tc rowSpan="2">
                  <a:txBody>
                    <a:bodyPr/>
                    <a:lstStyle/>
                    <a:p>
                      <a:r>
                        <a:rPr lang="pt-BR" sz="1100" b="1" dirty="0" smtClean="0"/>
                        <a:t>Atividade</a:t>
                      </a:r>
                      <a:endParaRPr lang="pt-BR" sz="1100" b="1" dirty="0"/>
                    </a:p>
                  </a:txBody>
                  <a:tcPr marL="72567" marR="72567" marT="36289" marB="36289"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Departamento</a:t>
                      </a:r>
                      <a:endParaRPr lang="pt-BR" sz="1100" b="1" dirty="0"/>
                    </a:p>
                  </a:txBody>
                  <a:tcPr marL="72567" marR="72567" marT="36289" marB="36289"/>
                </a:tc>
                <a:tc hMerge="1">
                  <a:txBody>
                    <a:bodyPr/>
                    <a:lstStyle/>
                    <a:p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b="1" dirty="0"/>
                    </a:p>
                  </a:txBody>
                  <a:tcPr/>
                </a:tc>
              </a:tr>
              <a:tr h="294346">
                <a:tc vMerge="1">
                  <a:txBody>
                    <a:bodyPr/>
                    <a:lstStyle/>
                    <a:p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Comercial</a:t>
                      </a:r>
                      <a:endParaRPr lang="pt-BR" sz="1100" b="1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Crédito</a:t>
                      </a:r>
                      <a:endParaRPr lang="pt-BR" sz="1100" b="1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Financeiro</a:t>
                      </a:r>
                      <a:endParaRPr lang="pt-BR" sz="1100" b="1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Faturamento</a:t>
                      </a:r>
                      <a:endParaRPr lang="pt-BR" sz="1100" b="1" dirty="0"/>
                    </a:p>
                  </a:txBody>
                  <a:tcPr marL="72567" marR="72567" marT="36289" marB="36289"/>
                </a:tc>
              </a:tr>
              <a:tr h="294346"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Captação de</a:t>
                      </a:r>
                      <a:r>
                        <a:rPr lang="pt-BR" sz="1100" baseline="0" dirty="0" smtClean="0"/>
                        <a:t> clientes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X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marL="72567" marR="72567" marT="36289" marB="36289"/>
                </a:tc>
              </a:tr>
              <a:tr h="294346"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Cadastro</a:t>
                      </a:r>
                      <a:r>
                        <a:rPr lang="pt-BR" sz="1100" baseline="0" dirty="0" smtClean="0"/>
                        <a:t> do perfil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X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endParaRPr lang="pt-BR" sz="110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endParaRPr lang="pt-BR" sz="1100"/>
                    </a:p>
                  </a:txBody>
                  <a:tcPr marL="72567" marR="72567" marT="36289" marB="36289"/>
                </a:tc>
              </a:tr>
              <a:tr h="294346"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Identificando</a:t>
                      </a:r>
                      <a:r>
                        <a:rPr lang="pt-BR" sz="1100" baseline="0" dirty="0" smtClean="0"/>
                        <a:t> as n</a:t>
                      </a:r>
                      <a:r>
                        <a:rPr lang="pt-BR" sz="1100" dirty="0" smtClean="0"/>
                        <a:t>ecessidades de crédito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X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endParaRPr lang="pt-BR" sz="110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endParaRPr lang="pt-BR" sz="1100"/>
                    </a:p>
                  </a:txBody>
                  <a:tcPr marL="72567" marR="72567" marT="36289" marB="36289"/>
                </a:tc>
              </a:tr>
              <a:tr h="294346"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Faturando</a:t>
                      </a:r>
                      <a:r>
                        <a:rPr lang="pt-BR" sz="1100" baseline="0" dirty="0" smtClean="0"/>
                        <a:t> os </a:t>
                      </a:r>
                      <a:r>
                        <a:rPr lang="pt-BR" sz="1100" dirty="0" smtClean="0"/>
                        <a:t>pedidos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X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</a:tr>
              <a:tr h="294346"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Lançando</a:t>
                      </a:r>
                      <a:r>
                        <a:rPr lang="pt-BR" sz="1100" baseline="0" dirty="0" smtClean="0"/>
                        <a:t> os </a:t>
                      </a:r>
                      <a:r>
                        <a:rPr lang="pt-BR" sz="1100" dirty="0" smtClean="0"/>
                        <a:t>valores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endParaRPr lang="pt-BR" sz="110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endParaRPr lang="pt-BR" sz="110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X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marL="72567" marR="72567" marT="36289" marB="36289"/>
                </a:tc>
              </a:tr>
              <a:tr h="294346"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Acompanhando</a:t>
                      </a:r>
                      <a:r>
                        <a:rPr lang="pt-BR" sz="1100" baseline="0" dirty="0" smtClean="0"/>
                        <a:t> o </a:t>
                      </a:r>
                      <a:r>
                        <a:rPr lang="pt-BR" sz="1100" dirty="0" smtClean="0"/>
                        <a:t> recebimento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X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marL="72567" marR="72567" marT="36289" marB="36289"/>
                </a:tc>
              </a:tr>
            </a:tbl>
          </a:graphicData>
        </a:graphic>
      </p:graphicFrame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Gestão estratégica de custos</a:t>
            </a:r>
            <a:endParaRPr 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7913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Exemplo (continuação)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A partir dos processos que são realizados para receber as vendas </a:t>
            </a:r>
            <a:r>
              <a:rPr lang="pt-BR" dirty="0" smtClean="0"/>
              <a:t>que foram </a:t>
            </a:r>
            <a:r>
              <a:rPr lang="pt-BR" dirty="0"/>
              <a:t>efetuadas, os gastos para execução da </a:t>
            </a:r>
            <a:r>
              <a:rPr lang="pt-BR" dirty="0" smtClean="0"/>
              <a:t>atividade e os direcionadores são </a:t>
            </a:r>
            <a:r>
              <a:rPr lang="pt-BR" dirty="0"/>
              <a:t>os seguintes: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8</a:t>
            </a:fld>
            <a:endParaRPr lang="pt-BR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8079556"/>
              </p:ext>
            </p:extLst>
          </p:nvPr>
        </p:nvGraphicFramePr>
        <p:xfrm>
          <a:off x="543203" y="2823234"/>
          <a:ext cx="8057596" cy="12943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4399"/>
                <a:gridCol w="2014399"/>
                <a:gridCol w="2014399"/>
                <a:gridCol w="2014399"/>
              </a:tblGrid>
              <a:tr h="294346">
                <a:tc>
                  <a:txBody>
                    <a:bodyPr/>
                    <a:lstStyle/>
                    <a:p>
                      <a:r>
                        <a:rPr lang="pt-BR" sz="1100" b="1" dirty="0" smtClean="0"/>
                        <a:t>Departamento</a:t>
                      </a:r>
                      <a:endParaRPr lang="pt-BR" sz="1100" b="1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r>
                        <a:rPr lang="pt-BR" sz="1100" b="1" dirty="0" smtClean="0"/>
                        <a:t>Atividade</a:t>
                      </a:r>
                      <a:endParaRPr lang="pt-BR" sz="1100" b="1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r>
                        <a:rPr lang="pt-BR" sz="1100" b="1" dirty="0" smtClean="0"/>
                        <a:t>Custo (R$)</a:t>
                      </a:r>
                      <a:endParaRPr lang="pt-BR" sz="1100" b="1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r>
                        <a:rPr lang="pt-BR" sz="1100" b="1" dirty="0" smtClean="0"/>
                        <a:t>Direcionadores</a:t>
                      </a:r>
                      <a:endParaRPr lang="pt-BR" sz="1100" b="1" dirty="0"/>
                    </a:p>
                  </a:txBody>
                  <a:tcPr marL="72567" marR="72567" marT="36289" marB="36289"/>
                </a:tc>
              </a:tr>
              <a:tr h="294346"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Captação de clientes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Faturar os pedidos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 dirty="0" smtClean="0"/>
                        <a:t>12.000,00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 dirty="0" smtClean="0"/>
                        <a:t>No. pedidos registrados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</a:tr>
              <a:tr h="294346"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Cadastro do perfil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Lançar os valores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 dirty="0" smtClean="0"/>
                        <a:t>30.000,00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 dirty="0" smtClean="0"/>
                        <a:t>No. boletos gerados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</a:tr>
              <a:tr h="411278"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Identificar necessidades de concessão de crédito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Acompanhamento</a:t>
                      </a:r>
                      <a:endParaRPr lang="pt-BR" sz="1100" dirty="0"/>
                    </a:p>
                  </a:txBody>
                  <a:tcPr marL="72567" marR="72567" marT="36289" marB="36289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 dirty="0" smtClean="0"/>
                        <a:t>5.000,00</a:t>
                      </a:r>
                      <a:endParaRPr lang="pt-BR" sz="1100" dirty="0"/>
                    </a:p>
                  </a:txBody>
                  <a:tcPr marL="72567" marR="72567" marT="36289" marB="36289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 dirty="0" smtClean="0"/>
                        <a:t>No. boletos não pagos</a:t>
                      </a:r>
                      <a:endParaRPr lang="pt-BR" sz="1100" dirty="0"/>
                    </a:p>
                  </a:txBody>
                  <a:tcPr marL="72567" marR="72567" marT="36289" marB="36289" anchor="ctr"/>
                </a:tc>
              </a:tr>
            </a:tbl>
          </a:graphicData>
        </a:graphic>
      </p:graphicFrame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Gestão estratégica de custos</a:t>
            </a:r>
            <a:endParaRPr 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2579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Exemplo (continuação)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685742"/>
          </a:xfrm>
        </p:spPr>
        <p:txBody>
          <a:bodyPr/>
          <a:lstStyle/>
          <a:p>
            <a:pPr marL="0" indent="0">
              <a:buNone/>
            </a:pPr>
            <a:r>
              <a:rPr lang="pt-BR" dirty="0" smtClean="0"/>
              <a:t>O consumo de cada um dos produtos foi: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9</a:t>
            </a:fld>
            <a:endParaRPr lang="pt-BR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312743"/>
              </p:ext>
            </p:extLst>
          </p:nvPr>
        </p:nvGraphicFramePr>
        <p:xfrm>
          <a:off x="586063" y="2057356"/>
          <a:ext cx="7971875" cy="11773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42971"/>
                <a:gridCol w="1482226"/>
                <a:gridCol w="1482226"/>
                <a:gridCol w="1482226"/>
                <a:gridCol w="1482226"/>
              </a:tblGrid>
              <a:tr h="294346">
                <a:tc>
                  <a:txBody>
                    <a:bodyPr/>
                    <a:lstStyle/>
                    <a:p>
                      <a:r>
                        <a:rPr lang="pt-BR" sz="1100" b="1" dirty="0" smtClean="0"/>
                        <a:t>Direcionadores</a:t>
                      </a:r>
                      <a:endParaRPr lang="pt-BR" sz="1100" b="1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PA</a:t>
                      </a:r>
                      <a:endParaRPr lang="pt-BR" sz="1100" b="1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PB</a:t>
                      </a:r>
                      <a:endParaRPr lang="pt-BR" sz="1100" b="1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PC</a:t>
                      </a:r>
                      <a:endParaRPr lang="pt-BR" sz="1100" b="1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Total</a:t>
                      </a:r>
                      <a:endParaRPr lang="pt-BR" sz="1100" b="1" dirty="0"/>
                    </a:p>
                  </a:txBody>
                  <a:tcPr marL="72567" marR="72567" marT="36289" marB="36289"/>
                </a:tc>
              </a:tr>
              <a:tr h="294346">
                <a:tc>
                  <a:txBody>
                    <a:bodyPr/>
                    <a:lstStyle/>
                    <a:p>
                      <a:pPr algn="l"/>
                      <a:r>
                        <a:rPr lang="pt-BR" sz="1100" b="0" dirty="0" smtClean="0"/>
                        <a:t>No. pedidos registrados</a:t>
                      </a:r>
                      <a:endParaRPr lang="pt-BR" sz="1100" b="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4.800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3.200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4.000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12.000</a:t>
                      </a:r>
                      <a:endParaRPr lang="pt-BR" sz="1100" b="1" dirty="0"/>
                    </a:p>
                  </a:txBody>
                  <a:tcPr marL="72567" marR="72567" marT="36289" marB="36289"/>
                </a:tc>
              </a:tr>
              <a:tr h="294346">
                <a:tc>
                  <a:txBody>
                    <a:bodyPr/>
                    <a:lstStyle/>
                    <a:p>
                      <a:pPr algn="l"/>
                      <a:r>
                        <a:rPr lang="pt-BR" sz="1100" b="0" dirty="0" smtClean="0"/>
                        <a:t>No. boletos gerados</a:t>
                      </a:r>
                      <a:endParaRPr lang="pt-BR" sz="1100" b="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1.400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2.600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1.000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5.000</a:t>
                      </a:r>
                      <a:endParaRPr lang="pt-BR" sz="1100" b="1" dirty="0"/>
                    </a:p>
                  </a:txBody>
                  <a:tcPr marL="72567" marR="72567" marT="36289" marB="36289"/>
                </a:tc>
              </a:tr>
              <a:tr h="294346">
                <a:tc>
                  <a:txBody>
                    <a:bodyPr/>
                    <a:lstStyle/>
                    <a:p>
                      <a:pPr algn="l"/>
                      <a:r>
                        <a:rPr lang="pt-BR" sz="1100" b="0" dirty="0" smtClean="0"/>
                        <a:t>No. boletos não pagos</a:t>
                      </a:r>
                      <a:endParaRPr lang="pt-BR" sz="1100" b="0" dirty="0"/>
                    </a:p>
                  </a:txBody>
                  <a:tcPr marL="72567" marR="72567" marT="36289" marB="362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120</a:t>
                      </a:r>
                      <a:endParaRPr lang="pt-BR" sz="1100" dirty="0"/>
                    </a:p>
                  </a:txBody>
                  <a:tcPr marL="72567" marR="72567" marT="36289" marB="362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190</a:t>
                      </a:r>
                      <a:endParaRPr lang="pt-BR" sz="1100" dirty="0"/>
                    </a:p>
                  </a:txBody>
                  <a:tcPr marL="72567" marR="72567" marT="36289" marB="362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90</a:t>
                      </a:r>
                      <a:endParaRPr lang="pt-BR" sz="1100" dirty="0"/>
                    </a:p>
                  </a:txBody>
                  <a:tcPr marL="72567" marR="72567" marT="36289" marB="362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400</a:t>
                      </a:r>
                      <a:endParaRPr lang="pt-BR" sz="1100" b="1" dirty="0"/>
                    </a:p>
                  </a:txBody>
                  <a:tcPr marL="72567" marR="72567" marT="36289" marB="36289" anchor="ctr"/>
                </a:tc>
              </a:tr>
            </a:tbl>
          </a:graphicData>
        </a:graphic>
      </p:graphicFrame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457200" y="3600652"/>
            <a:ext cx="8229600" cy="685742"/>
          </a:xfrm>
          <a:prstGeom prst="rect">
            <a:avLst/>
          </a:prstGeom>
        </p:spPr>
        <p:txBody>
          <a:bodyPr vert="horz" lIns="72567" tIns="36283" rIns="72567" bIns="36283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dirty="0" smtClean="0"/>
              <a:t>Com base nos dados, calcular o custeio pelo método ABC.</a:t>
            </a:r>
            <a:endParaRPr lang="pt-BR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Gestão estratégica de custos</a:t>
            </a: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51140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949</TotalTime>
  <Words>3754</Words>
  <Application>Microsoft Office PowerPoint</Application>
  <PresentationFormat>Apresentação na tela (16:9)</PresentationFormat>
  <Paragraphs>696</Paragraphs>
  <Slides>42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42</vt:i4>
      </vt:variant>
    </vt:vector>
  </HeadingPairs>
  <TitlesOfParts>
    <vt:vector size="43" baseType="lpstr">
      <vt:lpstr>Tema do Office</vt:lpstr>
      <vt:lpstr>Análise de Custos</vt:lpstr>
      <vt:lpstr>Gerenciamento do custeio abc</vt:lpstr>
      <vt:lpstr>Custeio Baseado em Atividades (ABC)</vt:lpstr>
      <vt:lpstr>Custeio Baseado em Atividades (ABC)</vt:lpstr>
      <vt:lpstr>Custeio Baseado em Atividades (ABC)</vt:lpstr>
      <vt:lpstr>Custeio Baseado em Atividades (ABC)</vt:lpstr>
      <vt:lpstr>Exemplo</vt:lpstr>
      <vt:lpstr>Exemplo (continuação)</vt:lpstr>
      <vt:lpstr>Exemplo (continuação)</vt:lpstr>
      <vt:lpstr>Exemplo – resolução</vt:lpstr>
      <vt:lpstr>Exemplo – resolução (continuação)</vt:lpstr>
      <vt:lpstr>Exemplo – Comentário</vt:lpstr>
      <vt:lpstr>Análise de margem de contribuição</vt:lpstr>
      <vt:lpstr>Margem de contribuição (MC)</vt:lpstr>
      <vt:lpstr>Margem e mix de produtos</vt:lpstr>
      <vt:lpstr>Exemplo 1</vt:lpstr>
      <vt:lpstr>Resolução do exemplo 1</vt:lpstr>
      <vt:lpstr>Análise com restrição</vt:lpstr>
      <vt:lpstr>Exemplo 2</vt:lpstr>
      <vt:lpstr>Resolução do exemplo 2 (a)</vt:lpstr>
      <vt:lpstr>Resolução do exemplo 2 (b)</vt:lpstr>
      <vt:lpstr>Resolução do exemplo 2 (c)</vt:lpstr>
      <vt:lpstr>Exemplo 2 – considerações</vt:lpstr>
      <vt:lpstr>Exemplo 2 – considerações</vt:lpstr>
      <vt:lpstr>Exemplo 2 - considerações</vt:lpstr>
      <vt:lpstr>Considerações sobre o CVL</vt:lpstr>
      <vt:lpstr>Relações CVL - estruturas</vt:lpstr>
      <vt:lpstr>Exemplo 1 – estruturas diferenciadas</vt:lpstr>
      <vt:lpstr>Exemplo 1 –    </vt:lpstr>
      <vt:lpstr>Para o gestor</vt:lpstr>
      <vt:lpstr>Exemplo 2</vt:lpstr>
      <vt:lpstr>Exemplo 3</vt:lpstr>
      <vt:lpstr>Análise de desempenho</vt:lpstr>
      <vt:lpstr>Fundamentos da gestão estratégica de custos</vt:lpstr>
      <vt:lpstr>Fundamentos da gestão estratégica de custos</vt:lpstr>
      <vt:lpstr>Fundamentos da gestão estratégica de custos</vt:lpstr>
      <vt:lpstr>Desempenho operacional e econômico</vt:lpstr>
      <vt:lpstr>Índices operacionais</vt:lpstr>
      <vt:lpstr>Exemplo</vt:lpstr>
      <vt:lpstr>Resolução do exemplo</vt:lpstr>
      <vt:lpstr>Índices econômicos</vt:lpstr>
      <vt:lpstr>Exemplo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Microeconomia</dc:title>
  <dc:creator>Diego Fernandes Emiliano Silva</dc:creator>
  <cp:lastModifiedBy>Diego Fernandes Emiliano Silva</cp:lastModifiedBy>
  <cp:revision>125</cp:revision>
  <dcterms:created xsi:type="dcterms:W3CDTF">2019-02-06T19:16:14Z</dcterms:created>
  <dcterms:modified xsi:type="dcterms:W3CDTF">2020-09-13T21:27:16Z</dcterms:modified>
</cp:coreProperties>
</file>