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79" r:id="rId24"/>
    <p:sldId id="280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4005A-3B69-48FC-AADA-9E953AB96432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6D2CD-97AE-48CC-8E15-BC4BAA0F2D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4490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94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78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54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18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045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07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74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75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42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37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08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98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Capital de giro e </a:t>
            </a:r>
            <a:br>
              <a:rPr lang="pt-BR" b="1" dirty="0" smtClean="0"/>
            </a:br>
            <a:r>
              <a:rPr lang="pt-BR" b="1" dirty="0" smtClean="0"/>
              <a:t>análise financeira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Prof</a:t>
            </a:r>
            <a:r>
              <a:rPr lang="pt-BR" sz="2800" dirty="0" smtClean="0"/>
              <a:t>. </a:t>
            </a:r>
            <a:r>
              <a:rPr lang="pt-BR" sz="2800" dirty="0" smtClean="0"/>
              <a:t>Me. Diego </a:t>
            </a:r>
            <a:r>
              <a:rPr lang="pt-BR" sz="2800" dirty="0" smtClean="0"/>
              <a:t>Fernandes Emiliano Silva</a:t>
            </a:r>
            <a:endParaRPr lang="pt-BR" sz="28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8845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648072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Ciclo operacional, econômico e financeiro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165816"/>
            <a:ext cx="8229600" cy="167418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Ciclo econômico = PMEMP + PMF + PMV</a:t>
            </a:r>
          </a:p>
          <a:p>
            <a:pPr marL="0" indent="0" algn="ctr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CO		= Ciclo operacional</a:t>
            </a:r>
          </a:p>
          <a:p>
            <a:pPr marL="0" indent="0">
              <a:buNone/>
            </a:pPr>
            <a:r>
              <a:rPr lang="pt-BR" dirty="0" smtClean="0"/>
              <a:t>PMEMP		= prazo médio de estocagem de matérias primas</a:t>
            </a:r>
          </a:p>
          <a:p>
            <a:pPr marL="0" indent="0">
              <a:buNone/>
            </a:pPr>
            <a:r>
              <a:rPr lang="pt-BR" dirty="0" smtClean="0"/>
              <a:t>PMF		= prazo médio de fabricação</a:t>
            </a:r>
          </a:p>
          <a:p>
            <a:pPr marL="0" indent="0">
              <a:buNone/>
            </a:pPr>
            <a:r>
              <a:rPr lang="pt-BR" dirty="0" smtClean="0"/>
              <a:t>PMV</a:t>
            </a:r>
            <a:r>
              <a:rPr lang="pt-BR" dirty="0"/>
              <a:t>	</a:t>
            </a:r>
            <a:r>
              <a:rPr lang="pt-BR" dirty="0" smtClean="0"/>
              <a:t>	= prazo médio de vendas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248" y="735546"/>
            <a:ext cx="6191081" cy="2308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1641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648072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Ciclo operacional, econômico e financeiro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25756"/>
            <a:ext cx="8229600" cy="2376264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Ciclo financeiro = PME + PMR - PMP + PMF + PMV</a:t>
            </a:r>
          </a:p>
          <a:p>
            <a:pPr marL="0" indent="0" algn="ctr">
              <a:buNone/>
            </a:pPr>
            <a:r>
              <a:rPr lang="pt-BR" b="1" dirty="0" smtClean="0"/>
              <a:t>(ou) CCC = CO - PMP</a:t>
            </a:r>
          </a:p>
          <a:p>
            <a:pPr marL="0" indent="0" algn="ctr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PME</a:t>
            </a:r>
            <a:r>
              <a:rPr lang="pt-BR" dirty="0"/>
              <a:t>		= prazo médio de estocagem</a:t>
            </a:r>
          </a:p>
          <a:p>
            <a:pPr marL="0" indent="0">
              <a:buNone/>
            </a:pPr>
            <a:r>
              <a:rPr lang="pt-BR" dirty="0"/>
              <a:t>PMR		= prazo médio de recebimento</a:t>
            </a:r>
          </a:p>
          <a:p>
            <a:pPr marL="0" indent="0">
              <a:buNone/>
            </a:pPr>
            <a:r>
              <a:rPr lang="pt-BR" dirty="0"/>
              <a:t>PMP		= prazo médio de pagamento a fornecedores</a:t>
            </a:r>
          </a:p>
          <a:p>
            <a:pPr marL="0" indent="0">
              <a:buNone/>
            </a:pPr>
            <a:r>
              <a:rPr lang="pt-BR" dirty="0"/>
              <a:t>PMF 		= prazo médio de fabricação</a:t>
            </a:r>
          </a:p>
          <a:p>
            <a:pPr marL="0" indent="0">
              <a:buNone/>
            </a:pPr>
            <a:r>
              <a:rPr lang="pt-BR" dirty="0"/>
              <a:t>PMV		= prazo médio de venda</a:t>
            </a:r>
          </a:p>
          <a:p>
            <a:pPr marL="0" indent="0">
              <a:buNone/>
            </a:pPr>
            <a:r>
              <a:rPr lang="pt-BR" dirty="0" smtClean="0"/>
              <a:t>CCC		= ciclo de conversão de caixa</a:t>
            </a:r>
          </a:p>
          <a:p>
            <a:pPr marL="0" indent="0">
              <a:buNone/>
            </a:pPr>
            <a:r>
              <a:rPr lang="pt-BR" dirty="0"/>
              <a:t>CO		= Ciclo </a:t>
            </a:r>
            <a:r>
              <a:rPr lang="pt-BR" dirty="0" smtClean="0"/>
              <a:t>operacional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248" y="735547"/>
            <a:ext cx="6191081" cy="178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122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200151"/>
            <a:ext cx="8928992" cy="1371599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dirty="0"/>
              <a:t>A empresa </a:t>
            </a:r>
            <a:r>
              <a:rPr lang="pt-BR" dirty="0" err="1"/>
              <a:t>Doce&amp;Doce</a:t>
            </a:r>
            <a:r>
              <a:rPr lang="pt-BR" dirty="0"/>
              <a:t> atua no ramo de doces industrializados </a:t>
            </a:r>
            <a:r>
              <a:rPr lang="pt-BR" dirty="0" smtClean="0"/>
              <a:t>e faz </a:t>
            </a:r>
            <a:r>
              <a:rPr lang="pt-BR" dirty="0"/>
              <a:t>uma gestão bastante eficaz do seu capital de giro. A </a:t>
            </a:r>
            <a:r>
              <a:rPr lang="pt-BR" dirty="0" smtClean="0"/>
              <a:t>empresa conhece </a:t>
            </a:r>
            <a:r>
              <a:rPr lang="pt-BR" dirty="0"/>
              <a:t>e acompanha muito bem o seu ciclo operacional e </a:t>
            </a:r>
            <a:r>
              <a:rPr lang="pt-BR" dirty="0" smtClean="0"/>
              <a:t>o seu </a:t>
            </a:r>
            <a:r>
              <a:rPr lang="pt-BR" dirty="0"/>
              <a:t>ciclo financeiro, fazendo uma boa gestão de estoques, </a:t>
            </a:r>
            <a:r>
              <a:rPr lang="pt-BR" dirty="0" smtClean="0"/>
              <a:t>tendo um </a:t>
            </a:r>
            <a:r>
              <a:rPr lang="pt-BR" dirty="0"/>
              <a:t>relacionamento muito salutar com seus fornecedores, </a:t>
            </a:r>
            <a:r>
              <a:rPr lang="pt-BR" dirty="0" smtClean="0"/>
              <a:t>com gestão </a:t>
            </a:r>
            <a:r>
              <a:rPr lang="pt-BR" dirty="0"/>
              <a:t>de compras muito bem alinhada com o processo </a:t>
            </a:r>
            <a:r>
              <a:rPr lang="pt-BR" dirty="0" smtClean="0"/>
              <a:t>de produção</a:t>
            </a:r>
            <a:r>
              <a:rPr lang="pt-BR" dirty="0"/>
              <a:t>. Além disso, seu prazo de recebimento, que é de </a:t>
            </a:r>
            <a:r>
              <a:rPr lang="pt-BR" dirty="0" smtClean="0"/>
              <a:t>25 dias</a:t>
            </a:r>
            <a:r>
              <a:rPr lang="pt-BR" dirty="0"/>
              <a:t>, é menor do que a média do setor</a:t>
            </a:r>
            <a:r>
              <a:rPr lang="pt-BR" dirty="0" smtClean="0"/>
              <a:t>. A </a:t>
            </a:r>
            <a:r>
              <a:rPr lang="pt-BR" dirty="0" err="1"/>
              <a:t>Doce&amp;Doce</a:t>
            </a:r>
            <a:r>
              <a:rPr lang="pt-BR" dirty="0"/>
              <a:t> apresentou os seguintes dados no seu </a:t>
            </a:r>
            <a:r>
              <a:rPr lang="pt-BR" dirty="0" smtClean="0"/>
              <a:t>balanço. </a:t>
            </a:r>
            <a:r>
              <a:rPr lang="pt-BR" dirty="0"/>
              <a:t>Com base nesses dados, calcule o capital circulante líquido (CCL</a:t>
            </a:r>
            <a:r>
              <a:rPr lang="pt-BR" dirty="0" smtClean="0"/>
              <a:t>) da </a:t>
            </a:r>
            <a:r>
              <a:rPr lang="pt-BR" dirty="0" err="1"/>
              <a:t>Doce&amp;Doce</a:t>
            </a:r>
            <a:r>
              <a:rPr lang="pt-BR" dirty="0"/>
              <a:t>.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4" y="2643758"/>
            <a:ext cx="4562475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102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- resolução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200151"/>
            <a:ext cx="8928992" cy="1299591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dirty="0"/>
              <a:t>A empresa </a:t>
            </a:r>
            <a:r>
              <a:rPr lang="pt-BR" dirty="0" err="1"/>
              <a:t>Doce&amp;Doce</a:t>
            </a:r>
            <a:r>
              <a:rPr lang="pt-BR" dirty="0"/>
              <a:t> atua no ramo de doces industrializados </a:t>
            </a:r>
            <a:r>
              <a:rPr lang="pt-BR" dirty="0" smtClean="0"/>
              <a:t>e faz </a:t>
            </a:r>
            <a:r>
              <a:rPr lang="pt-BR" dirty="0"/>
              <a:t>uma gestão bastante eficaz do seu capital de giro. A </a:t>
            </a:r>
            <a:r>
              <a:rPr lang="pt-BR" dirty="0" smtClean="0"/>
              <a:t>empresa conhece </a:t>
            </a:r>
            <a:r>
              <a:rPr lang="pt-BR" dirty="0"/>
              <a:t>e acompanha muito bem o seu ciclo operacional e </a:t>
            </a:r>
            <a:r>
              <a:rPr lang="pt-BR" dirty="0" smtClean="0"/>
              <a:t>o seu </a:t>
            </a:r>
            <a:r>
              <a:rPr lang="pt-BR" dirty="0"/>
              <a:t>ciclo financeiro, fazendo uma boa gestão de estoques, </a:t>
            </a:r>
            <a:r>
              <a:rPr lang="pt-BR" dirty="0" smtClean="0"/>
              <a:t>tendo um </a:t>
            </a:r>
            <a:r>
              <a:rPr lang="pt-BR" dirty="0"/>
              <a:t>relacionamento muito salutar com seus fornecedores, </a:t>
            </a:r>
            <a:r>
              <a:rPr lang="pt-BR" dirty="0" smtClean="0"/>
              <a:t>com gestão </a:t>
            </a:r>
            <a:r>
              <a:rPr lang="pt-BR" dirty="0"/>
              <a:t>de compras muito bem alinhada com o processo </a:t>
            </a:r>
            <a:r>
              <a:rPr lang="pt-BR" dirty="0" smtClean="0"/>
              <a:t>de produção</a:t>
            </a:r>
            <a:r>
              <a:rPr lang="pt-BR" dirty="0"/>
              <a:t>. Além disso, seu prazo de recebimento, que é de </a:t>
            </a:r>
            <a:r>
              <a:rPr lang="pt-BR" dirty="0" smtClean="0"/>
              <a:t>25 dias</a:t>
            </a:r>
            <a:r>
              <a:rPr lang="pt-BR" dirty="0"/>
              <a:t>, é menor do que a média do setor</a:t>
            </a:r>
            <a:r>
              <a:rPr lang="pt-BR" dirty="0" smtClean="0"/>
              <a:t>. A </a:t>
            </a:r>
            <a:r>
              <a:rPr lang="pt-BR" dirty="0" err="1"/>
              <a:t>Doce&amp;Doce</a:t>
            </a:r>
            <a:r>
              <a:rPr lang="pt-BR" dirty="0"/>
              <a:t> apresentou os seguintes dados no seu </a:t>
            </a:r>
            <a:r>
              <a:rPr lang="pt-BR" dirty="0" smtClean="0"/>
              <a:t>balanço. </a:t>
            </a:r>
            <a:r>
              <a:rPr lang="pt-BR" dirty="0"/>
              <a:t>Com base nesses dados, calcule o capital circulante líquido (CCL</a:t>
            </a:r>
            <a:r>
              <a:rPr lang="pt-BR" dirty="0" smtClean="0"/>
              <a:t>) da </a:t>
            </a:r>
            <a:r>
              <a:rPr lang="pt-BR" dirty="0" err="1"/>
              <a:t>Doce&amp;Doce</a:t>
            </a:r>
            <a:r>
              <a:rPr lang="pt-BR" dirty="0"/>
              <a:t>.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571750"/>
            <a:ext cx="4562475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788025" y="2643758"/>
            <a:ext cx="417345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CCL = AC – PC</a:t>
            </a:r>
          </a:p>
          <a:p>
            <a:pPr algn="ctr"/>
            <a:r>
              <a:rPr lang="pt-BR" sz="1600" b="1" dirty="0" smtClean="0"/>
              <a:t>CCL = 10.000 – 7.000</a:t>
            </a:r>
          </a:p>
          <a:p>
            <a:pPr algn="ctr"/>
            <a:r>
              <a:rPr lang="pt-BR" sz="1600" b="1" dirty="0" smtClean="0"/>
              <a:t>CCL = 3.000</a:t>
            </a:r>
          </a:p>
          <a:p>
            <a:endParaRPr lang="pt-BR" sz="1600" b="1" dirty="0"/>
          </a:p>
          <a:p>
            <a:pPr algn="ctr"/>
            <a:r>
              <a:rPr lang="pt-BR" sz="1600" b="1" dirty="0" smtClean="0"/>
              <a:t>Comentário: </a:t>
            </a:r>
          </a:p>
          <a:p>
            <a:pPr algn="ctr"/>
            <a:r>
              <a:rPr lang="pt-BR" sz="1600" dirty="0" smtClean="0"/>
              <a:t>Recursos de CP são suficientes </a:t>
            </a:r>
          </a:p>
          <a:p>
            <a:pPr algn="ctr"/>
            <a:r>
              <a:rPr lang="pt-BR" sz="1600" dirty="0" smtClean="0"/>
              <a:t>para cobrir compromissos de CP</a:t>
            </a:r>
            <a:endParaRPr lang="pt-BR" sz="160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364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Administração do </a:t>
            </a:r>
            <a:br>
              <a:rPr lang="pt-BR" dirty="0" smtClean="0"/>
            </a:br>
            <a:r>
              <a:rPr lang="pt-BR" dirty="0" smtClean="0"/>
              <a:t>Capital de giro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Seção 4.2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93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Os </a:t>
            </a:r>
            <a:r>
              <a:rPr lang="pt-BR" dirty="0"/>
              <a:t>valores do capital de </a:t>
            </a:r>
            <a:r>
              <a:rPr lang="pt-BR" dirty="0" smtClean="0"/>
              <a:t>giro (ativo circulante) são </a:t>
            </a:r>
            <a:r>
              <a:rPr lang="pt-BR" dirty="0"/>
              <a:t>os que trazem menor rendimento para a </a:t>
            </a:r>
            <a:r>
              <a:rPr lang="pt-BR" dirty="0" smtClean="0"/>
              <a:t>empresa.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Isso porque, alguns destes valores </a:t>
            </a:r>
            <a:r>
              <a:rPr lang="pt-BR" dirty="0"/>
              <a:t>não geram ou não participam </a:t>
            </a:r>
            <a:r>
              <a:rPr lang="pt-BR" dirty="0" smtClean="0"/>
              <a:t>do produto </a:t>
            </a:r>
            <a:r>
              <a:rPr lang="pt-BR" dirty="0"/>
              <a:t>final da empresa, logo não geram receita de </a:t>
            </a:r>
            <a:r>
              <a:rPr lang="pt-BR" dirty="0" smtClean="0"/>
              <a:t>vendas.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Exemplo: Estoques geram receitas e caixa não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Apesar disto, as </a:t>
            </a:r>
            <a:r>
              <a:rPr lang="pt-BR" dirty="0"/>
              <a:t>empresas precisam de certo volume de recursos aplicados no capital </a:t>
            </a:r>
            <a:r>
              <a:rPr lang="pt-BR" dirty="0" smtClean="0"/>
              <a:t>de giro </a:t>
            </a:r>
            <a:r>
              <a:rPr lang="pt-BR" dirty="0"/>
              <a:t>para manter sua atividade operacional.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789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Investimento em capital de giro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dirty="0"/>
              <a:t>O capital de giro </a:t>
            </a:r>
            <a:r>
              <a:rPr lang="pt-BR" dirty="0" smtClean="0"/>
              <a:t>é formado</a:t>
            </a:r>
            <a:r>
              <a:rPr lang="pt-BR" dirty="0"/>
              <a:t>, em grande </a:t>
            </a:r>
            <a:r>
              <a:rPr lang="pt-BR" dirty="0" smtClean="0"/>
              <a:t>parte</a:t>
            </a:r>
            <a:r>
              <a:rPr lang="pt-BR" dirty="0"/>
              <a:t>, por valores que são corroídos pela inflação.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São, </a:t>
            </a:r>
            <a:r>
              <a:rPr lang="pt-BR" dirty="0"/>
              <a:t>normalmente</a:t>
            </a:r>
            <a:r>
              <a:rPr lang="pt-BR" dirty="0" smtClean="0"/>
              <a:t>, constituído </a:t>
            </a:r>
            <a:r>
              <a:rPr lang="pt-BR" dirty="0"/>
              <a:t>por </a:t>
            </a:r>
            <a:r>
              <a:rPr lang="pt-BR" dirty="0" smtClean="0"/>
              <a:t>valores em caixa</a:t>
            </a:r>
            <a:r>
              <a:rPr lang="pt-BR" dirty="0"/>
              <a:t>, bancos, aplicações </a:t>
            </a:r>
            <a:r>
              <a:rPr lang="pt-BR" dirty="0" smtClean="0"/>
              <a:t>financeiras, contas a </a:t>
            </a:r>
            <a:r>
              <a:rPr lang="pt-BR" dirty="0"/>
              <a:t>receber de curto prazo e estoques.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Quanto </a:t>
            </a:r>
            <a:r>
              <a:rPr lang="pt-BR" dirty="0"/>
              <a:t>maiores os valores investidos nesses </a:t>
            </a:r>
            <a:r>
              <a:rPr lang="pt-BR" dirty="0" smtClean="0"/>
              <a:t>itens e </a:t>
            </a:r>
            <a:r>
              <a:rPr lang="pt-BR" dirty="0"/>
              <a:t>quanto maior o tempo desse investimento, maiores as perdas da </a:t>
            </a:r>
            <a:r>
              <a:rPr lang="pt-BR" dirty="0" smtClean="0"/>
              <a:t>empresa.</a:t>
            </a:r>
          </a:p>
          <a:p>
            <a:endParaRPr lang="pt-BR" dirty="0"/>
          </a:p>
          <a:p>
            <a:r>
              <a:rPr lang="pt-BR" dirty="0" smtClean="0"/>
              <a:t>Ao longo do tempo, capacidade </a:t>
            </a:r>
            <a:r>
              <a:rPr lang="pt-BR" dirty="0"/>
              <a:t>de compra </a:t>
            </a:r>
            <a:r>
              <a:rPr lang="pt-BR" dirty="0" smtClean="0"/>
              <a:t>da empresa é </a:t>
            </a:r>
            <a:r>
              <a:rPr lang="pt-BR" dirty="0"/>
              <a:t>reduzida pelo efeito da inflação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Lógico, neste caso, seria manter menos recursos... Para isso, o volume investido deve ser administrado.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025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Volume a ser mantido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200151"/>
            <a:ext cx="8928992" cy="3394472"/>
          </a:xfrm>
        </p:spPr>
        <p:txBody>
          <a:bodyPr>
            <a:normAutofit fontScale="47500" lnSpcReduction="20000"/>
          </a:bodyPr>
          <a:lstStyle/>
          <a:p>
            <a:r>
              <a:rPr lang="pt-BR" dirty="0"/>
              <a:t>Por exemplo, os valores disponíveis poderiam ser </a:t>
            </a:r>
            <a:r>
              <a:rPr lang="pt-BR" dirty="0" smtClean="0"/>
              <a:t>sempre iguais </a:t>
            </a:r>
            <a:r>
              <a:rPr lang="pt-BR" dirty="0"/>
              <a:t>aos desembolsos de caixa efetuados em </a:t>
            </a:r>
            <a:r>
              <a:rPr lang="pt-BR" dirty="0" smtClean="0"/>
              <a:t>diferentes momentos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Da </a:t>
            </a:r>
            <a:r>
              <a:rPr lang="pt-BR" dirty="0"/>
              <a:t>mesma forma, o valor investido no </a:t>
            </a:r>
            <a:r>
              <a:rPr lang="pt-BR" dirty="0" smtClean="0"/>
              <a:t>realizável a </a:t>
            </a:r>
            <a:r>
              <a:rPr lang="pt-BR" dirty="0"/>
              <a:t>curto prazo seria o reflexo do volume e prazo ideais </a:t>
            </a:r>
            <a:r>
              <a:rPr lang="pt-BR" dirty="0" smtClean="0"/>
              <a:t>de vendas </a:t>
            </a:r>
            <a:r>
              <a:rPr lang="pt-BR" dirty="0"/>
              <a:t>a crédito, e os estoques deveriam conter a </a:t>
            </a:r>
            <a:r>
              <a:rPr lang="pt-BR" dirty="0" smtClean="0"/>
              <a:t>quantidade estritamente </a:t>
            </a:r>
            <a:r>
              <a:rPr lang="pt-BR" dirty="0"/>
              <a:t>necessária para a </a:t>
            </a:r>
            <a:r>
              <a:rPr lang="pt-BR" dirty="0" smtClean="0"/>
              <a:t>realização da </a:t>
            </a:r>
            <a:r>
              <a:rPr lang="pt-BR" dirty="0"/>
              <a:t>meta </a:t>
            </a:r>
            <a:r>
              <a:rPr lang="pt-BR" dirty="0" smtClean="0"/>
              <a:t>de produção </a:t>
            </a:r>
            <a:r>
              <a:rPr lang="pt-BR" dirty="0"/>
              <a:t>e venda estabelecida pela empresa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Mas perceba que deixar </a:t>
            </a:r>
            <a:r>
              <a:rPr lang="pt-BR" dirty="0"/>
              <a:t>o valor mínimo possível em capital de giro traz </a:t>
            </a:r>
            <a:r>
              <a:rPr lang="pt-BR" dirty="0" smtClean="0"/>
              <a:t>maior rentabilidade </a:t>
            </a:r>
            <a:r>
              <a:rPr lang="pt-BR" dirty="0"/>
              <a:t>para a empresa, mas traz também alguns </a:t>
            </a:r>
            <a:r>
              <a:rPr lang="pt-BR" dirty="0" smtClean="0"/>
              <a:t>riscos:</a:t>
            </a:r>
          </a:p>
          <a:p>
            <a:pPr lvl="1"/>
            <a:r>
              <a:rPr lang="pt-BR" dirty="0" smtClean="0"/>
              <a:t>Pode </a:t>
            </a:r>
            <a:r>
              <a:rPr lang="pt-BR" dirty="0"/>
              <a:t>levar a empresa a apertos na capacidade de pagamentos se houver </a:t>
            </a:r>
            <a:r>
              <a:rPr lang="pt-BR" dirty="0" smtClean="0"/>
              <a:t>atrasos nos </a:t>
            </a:r>
            <a:r>
              <a:rPr lang="pt-BR" dirty="0"/>
              <a:t>seus recebimentos </a:t>
            </a:r>
            <a:r>
              <a:rPr lang="pt-BR" dirty="0" smtClean="0"/>
              <a:t>previstos (risco </a:t>
            </a:r>
            <a:r>
              <a:rPr lang="pt-BR" dirty="0"/>
              <a:t>de </a:t>
            </a:r>
            <a:r>
              <a:rPr lang="pt-BR" dirty="0" smtClean="0"/>
              <a:t>liquidez);</a:t>
            </a:r>
            <a:endParaRPr lang="pt-BR" dirty="0"/>
          </a:p>
          <a:p>
            <a:pPr lvl="1"/>
            <a:r>
              <a:rPr lang="pt-BR" dirty="0" smtClean="0"/>
              <a:t>Pode </a:t>
            </a:r>
            <a:r>
              <a:rPr lang="pt-BR" dirty="0"/>
              <a:t>atrasar a produção e comprometer as vendas se houver um </a:t>
            </a:r>
            <a:r>
              <a:rPr lang="pt-BR" dirty="0" smtClean="0"/>
              <a:t>aumento excepcional </a:t>
            </a:r>
            <a:r>
              <a:rPr lang="pt-BR" dirty="0"/>
              <a:t>de demanda e não ter estoques suficientes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Dessa forma, empresa deve escolher entre </a:t>
            </a:r>
            <a:r>
              <a:rPr lang="pt-BR" b="1" dirty="0" smtClean="0"/>
              <a:t>risco-retorno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5204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Risco-Retorno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Política conservadora: </a:t>
            </a:r>
            <a:r>
              <a:rPr lang="pt-BR" dirty="0" smtClean="0"/>
              <a:t>Empresa mantém maiores valores aplicados em:</a:t>
            </a:r>
            <a:endParaRPr lang="pt-BR" b="1" dirty="0" smtClean="0"/>
          </a:p>
          <a:p>
            <a:pPr lvl="1">
              <a:lnSpc>
                <a:spcPct val="120000"/>
              </a:lnSpc>
            </a:pPr>
            <a:r>
              <a:rPr lang="pt-BR" b="1" dirty="0"/>
              <a:t>Caixa</a:t>
            </a:r>
            <a:r>
              <a:rPr lang="pt-BR" dirty="0"/>
              <a:t> </a:t>
            </a:r>
            <a:r>
              <a:rPr lang="pt-BR" dirty="0" smtClean="0"/>
              <a:t>- para </a:t>
            </a:r>
            <a:r>
              <a:rPr lang="pt-BR" dirty="0"/>
              <a:t>se precaver de desembolsos não </a:t>
            </a:r>
            <a:r>
              <a:rPr lang="pt-BR" dirty="0" smtClean="0"/>
              <a:t>previstos;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Contas </a:t>
            </a:r>
            <a:r>
              <a:rPr lang="pt-BR" b="1" dirty="0"/>
              <a:t>a receber </a:t>
            </a:r>
            <a:r>
              <a:rPr lang="pt-BR" dirty="0"/>
              <a:t>- essa postura permite uma política de cobrança mais “frouxa</a:t>
            </a:r>
            <a:r>
              <a:rPr lang="pt-BR" dirty="0" smtClean="0"/>
              <a:t>”, elevando </a:t>
            </a:r>
            <a:r>
              <a:rPr lang="pt-BR" dirty="0"/>
              <a:t>as </a:t>
            </a:r>
            <a:r>
              <a:rPr lang="pt-BR" dirty="0" smtClean="0"/>
              <a:t>vendas;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Estoques</a:t>
            </a:r>
            <a:r>
              <a:rPr lang="pt-BR" dirty="0" smtClean="0"/>
              <a:t> </a:t>
            </a:r>
            <a:r>
              <a:rPr lang="pt-BR" dirty="0"/>
              <a:t>- diminui o risco de atrasos na produção ou perda de vendas por </a:t>
            </a:r>
            <a:r>
              <a:rPr lang="pt-BR" dirty="0" smtClean="0"/>
              <a:t>aumento inesperado </a:t>
            </a:r>
            <a:r>
              <a:rPr lang="pt-BR" dirty="0"/>
              <a:t>da demanda.</a:t>
            </a:r>
            <a:endParaRPr lang="pt-BR" b="1" dirty="0" smtClean="0"/>
          </a:p>
          <a:p>
            <a:pPr lvl="1"/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641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Risco-Retorno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Política média e agressiva: </a:t>
            </a:r>
          </a:p>
          <a:p>
            <a:pPr lvl="1"/>
            <a:r>
              <a:rPr lang="pt-BR" dirty="0" smtClean="0"/>
              <a:t>Empresa mantém menos valores aplicados em investimentos circulantes</a:t>
            </a:r>
          </a:p>
          <a:p>
            <a:pPr lvl="1"/>
            <a:r>
              <a:rPr lang="pt-BR" dirty="0" smtClean="0"/>
              <a:t>A rentabilidade aumenta, porém o risco também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194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Capital de </a:t>
            </a:r>
            <a:r>
              <a:rPr lang="pt-BR" dirty="0" smtClean="0"/>
              <a:t>giro – conceitos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4.1 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870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885546"/>
          </a:xfrm>
        </p:spPr>
        <p:txBody>
          <a:bodyPr>
            <a:normAutofit fontScale="47500" lnSpcReduction="20000"/>
          </a:bodyPr>
          <a:lstStyle/>
          <a:p>
            <a:r>
              <a:rPr lang="pt-BR" dirty="0" smtClean="0"/>
              <a:t>Uma empresa está </a:t>
            </a:r>
            <a:r>
              <a:rPr lang="pt-BR" dirty="0"/>
              <a:t>estudando o impacto de diferentes níveis de </a:t>
            </a:r>
            <a:r>
              <a:rPr lang="pt-BR" dirty="0" smtClean="0"/>
              <a:t>aplicações em </a:t>
            </a:r>
            <a:r>
              <a:rPr lang="pt-BR" dirty="0"/>
              <a:t>capital de giro. Para isso, construiu três </a:t>
            </a:r>
            <a:r>
              <a:rPr lang="pt-BR" dirty="0" smtClean="0"/>
              <a:t>cenários: </a:t>
            </a:r>
            <a:r>
              <a:rPr lang="pt-BR" dirty="0"/>
              <a:t>um agressivo, um moderado </a:t>
            </a:r>
            <a:r>
              <a:rPr lang="pt-BR" dirty="0" smtClean="0"/>
              <a:t>e </a:t>
            </a:r>
            <a:r>
              <a:rPr lang="pt-BR" dirty="0"/>
              <a:t>um agressivo</a:t>
            </a:r>
            <a:r>
              <a:rPr lang="pt-BR" dirty="0" smtClean="0"/>
              <a:t>. Foram </a:t>
            </a:r>
            <a:r>
              <a:rPr lang="pt-BR" dirty="0"/>
              <a:t>adotados os seguintes </a:t>
            </a:r>
            <a:r>
              <a:rPr lang="pt-BR" dirty="0" smtClean="0"/>
              <a:t>critérios, e com base nestes, preencher as planilhas fornecidas:</a:t>
            </a:r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95686"/>
            <a:ext cx="4824536" cy="1335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44337"/>
            <a:ext cx="4824536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1" y="2329924"/>
            <a:ext cx="4211960" cy="18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9679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- resolução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885546"/>
          </a:xfrm>
        </p:spPr>
        <p:txBody>
          <a:bodyPr>
            <a:normAutofit fontScale="47500" lnSpcReduction="20000"/>
          </a:bodyPr>
          <a:lstStyle/>
          <a:p>
            <a:r>
              <a:rPr lang="pt-BR" dirty="0" smtClean="0"/>
              <a:t>Uma empresa está </a:t>
            </a:r>
            <a:r>
              <a:rPr lang="pt-BR" dirty="0"/>
              <a:t>estudando o impacto de diferentes níveis de </a:t>
            </a:r>
            <a:r>
              <a:rPr lang="pt-BR" dirty="0" smtClean="0"/>
              <a:t>aplicações em </a:t>
            </a:r>
            <a:r>
              <a:rPr lang="pt-BR" dirty="0"/>
              <a:t>capital de giro. Para isso, construiu três </a:t>
            </a:r>
            <a:r>
              <a:rPr lang="pt-BR" dirty="0" smtClean="0"/>
              <a:t>cenários: </a:t>
            </a:r>
            <a:r>
              <a:rPr lang="pt-BR" dirty="0"/>
              <a:t>um agressivo, um moderado </a:t>
            </a:r>
            <a:r>
              <a:rPr lang="pt-BR" dirty="0" smtClean="0"/>
              <a:t>e </a:t>
            </a:r>
            <a:r>
              <a:rPr lang="pt-BR" dirty="0"/>
              <a:t>um agressivo</a:t>
            </a:r>
            <a:r>
              <a:rPr lang="pt-BR" dirty="0" smtClean="0"/>
              <a:t>. Foram </a:t>
            </a:r>
            <a:r>
              <a:rPr lang="pt-BR" dirty="0"/>
              <a:t>adotados os seguintes </a:t>
            </a:r>
            <a:r>
              <a:rPr lang="pt-BR" dirty="0" smtClean="0"/>
              <a:t>critérios, e com base nestes, preencher as planilhas fornecidas:</a:t>
            </a:r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031691"/>
            <a:ext cx="4824536" cy="1335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7" y="3551832"/>
            <a:ext cx="4536504" cy="124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43859"/>
            <a:ext cx="4355976" cy="1257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8970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468"/>
            <a:ext cx="8229600" cy="857250"/>
          </a:xfrm>
        </p:spPr>
        <p:txBody>
          <a:bodyPr/>
          <a:lstStyle/>
          <a:p>
            <a:r>
              <a:rPr lang="pt-BR" b="1" dirty="0" err="1" smtClean="0"/>
              <a:t>AExemplo</a:t>
            </a:r>
            <a:r>
              <a:rPr lang="pt-BR" b="1" dirty="0" smtClean="0"/>
              <a:t> – resolução comentada</a:t>
            </a:r>
            <a:endParaRPr lang="pt-BR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43559"/>
            <a:ext cx="4824536" cy="1335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7" y="2409732"/>
            <a:ext cx="4536504" cy="124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01759"/>
            <a:ext cx="4355976" cy="1257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19128" y="3867894"/>
            <a:ext cx="89528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Perceba que risco é mitigado a medida que aumentamos o AC.</a:t>
            </a:r>
          </a:p>
          <a:p>
            <a:endParaRPr lang="pt-BR" dirty="0" smtClean="0"/>
          </a:p>
          <a:p>
            <a:r>
              <a:rPr lang="pt-BR" dirty="0" smtClean="0"/>
              <a:t>Porém, menor risco proporciona menor rentabilidade como observado no ROE (retorno sobre capital próprio)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543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46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sz="4000" b="1" dirty="0" smtClean="0"/>
              <a:t>Exemplo – resolução comentada</a:t>
            </a:r>
            <a:endParaRPr lang="pt-BR" sz="40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73529"/>
            <a:ext cx="4824536" cy="1335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7" y="1923678"/>
            <a:ext cx="4536504" cy="124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23678"/>
            <a:ext cx="4355976" cy="1257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19128" y="3219822"/>
            <a:ext cx="89528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Perceba também a questão apresentava PC = 25%, PNC = 35% e PL = 40%.</a:t>
            </a:r>
          </a:p>
          <a:p>
            <a:endParaRPr lang="pt-BR" sz="1400" dirty="0" smtClean="0"/>
          </a:p>
          <a:p>
            <a:r>
              <a:rPr lang="pt-BR" sz="1400" dirty="0" smtClean="0"/>
              <a:t>Por exemplo, se o custo de CP for menor, a empresa poderá concentrar maior participação no PC, digamos PC = 50%, PNC = 10% e PL = 40%.</a:t>
            </a:r>
          </a:p>
          <a:p>
            <a:endParaRPr lang="pt-BR" sz="1400" dirty="0" smtClean="0"/>
          </a:p>
          <a:p>
            <a:r>
              <a:rPr lang="pt-BR" sz="1400" dirty="0" smtClean="0"/>
              <a:t>Dessa forma, o financiamento do capital de giro também pode ser avaliado pelo risco-retorno. Se a empresa concentrar mais capital no PC nestas condições também irá aumentar a sua rentabilidade, entretanto isso aumentará o seu risco de liquidez</a:t>
            </a:r>
            <a:r>
              <a:rPr lang="pt-BR" sz="1400" dirty="0" smtClean="0"/>
              <a:t>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4217382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Atividade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Simular </a:t>
            </a:r>
            <a:r>
              <a:rPr lang="pt-BR" dirty="0"/>
              <a:t>estratégias de investimento em capital de giro para </a:t>
            </a:r>
            <a:r>
              <a:rPr lang="pt-BR" dirty="0" smtClean="0"/>
              <a:t>o exercício 20X1, </a:t>
            </a:r>
            <a:r>
              <a:rPr lang="pt-BR" dirty="0"/>
              <a:t>sendo uma conservadora, uma moderada e uma agressiva, e </a:t>
            </a:r>
            <a:r>
              <a:rPr lang="pt-BR" dirty="0" smtClean="0"/>
              <a:t>calcular o </a:t>
            </a:r>
            <a:r>
              <a:rPr lang="pt-BR" dirty="0"/>
              <a:t>retorno projetado para cada uma dessas </a:t>
            </a:r>
            <a:r>
              <a:rPr lang="pt-BR" dirty="0" smtClean="0"/>
              <a:t>estratégias com base nos dados.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b="1" dirty="0" smtClean="0"/>
              <a:t>Ativo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Circulante Agressivo: $ 22.500</a:t>
            </a:r>
            <a:endParaRPr lang="pt-BR" dirty="0"/>
          </a:p>
          <a:p>
            <a:pPr lvl="1">
              <a:lnSpc>
                <a:spcPct val="120000"/>
              </a:lnSpc>
            </a:pPr>
            <a:r>
              <a:rPr lang="pt-BR" dirty="0" smtClean="0"/>
              <a:t>Circulante Moderado: </a:t>
            </a:r>
            <a:r>
              <a:rPr lang="pt-BR" dirty="0"/>
              <a:t>aumento de 20</a:t>
            </a:r>
            <a:r>
              <a:rPr lang="pt-BR" dirty="0" smtClean="0"/>
              <a:t>% do cenário agressivo</a:t>
            </a:r>
            <a:endParaRPr lang="pt-BR" dirty="0"/>
          </a:p>
          <a:p>
            <a:pPr lvl="1">
              <a:lnSpc>
                <a:spcPct val="120000"/>
              </a:lnSpc>
            </a:pPr>
            <a:r>
              <a:rPr lang="pt-BR" dirty="0" smtClean="0"/>
              <a:t>Circulante Conservador</a:t>
            </a:r>
            <a:r>
              <a:rPr lang="pt-BR" dirty="0"/>
              <a:t>: aumento de 40</a:t>
            </a:r>
            <a:r>
              <a:rPr lang="pt-BR" dirty="0" smtClean="0"/>
              <a:t>% do cenário agressivo</a:t>
            </a:r>
            <a:endParaRPr lang="pt-BR" dirty="0"/>
          </a:p>
          <a:p>
            <a:pPr lvl="1">
              <a:lnSpc>
                <a:spcPct val="120000"/>
              </a:lnSpc>
            </a:pPr>
            <a:r>
              <a:rPr lang="pt-BR" dirty="0"/>
              <a:t>Ativo não Circulante: 26.000</a:t>
            </a:r>
          </a:p>
          <a:p>
            <a:pPr>
              <a:lnSpc>
                <a:spcPct val="120000"/>
              </a:lnSpc>
            </a:pPr>
            <a:r>
              <a:rPr lang="pt-BR" b="1" dirty="0" smtClean="0"/>
              <a:t>Passivo e PL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Passivo </a:t>
            </a:r>
            <a:r>
              <a:rPr lang="pt-BR" dirty="0"/>
              <a:t>Circulante: 30% do ativo total</a:t>
            </a:r>
          </a:p>
          <a:p>
            <a:pPr lvl="1">
              <a:lnSpc>
                <a:spcPct val="120000"/>
              </a:lnSpc>
            </a:pPr>
            <a:r>
              <a:rPr lang="pt-BR" dirty="0"/>
              <a:t>Passivo Não Circulante: 20% do ativo total</a:t>
            </a:r>
          </a:p>
          <a:p>
            <a:pPr lvl="1">
              <a:lnSpc>
                <a:spcPct val="120000"/>
              </a:lnSpc>
            </a:pPr>
            <a:r>
              <a:rPr lang="pt-BR" dirty="0"/>
              <a:t>Patrimônio Líquido: 50% do ativo total</a:t>
            </a:r>
          </a:p>
          <a:p>
            <a:pPr>
              <a:lnSpc>
                <a:spcPct val="120000"/>
              </a:lnSpc>
            </a:pPr>
            <a:r>
              <a:rPr lang="pt-BR" dirty="0"/>
              <a:t>Lucro Operacional Bruto: 30.000</a:t>
            </a:r>
          </a:p>
          <a:p>
            <a:pPr>
              <a:lnSpc>
                <a:spcPct val="120000"/>
              </a:lnSpc>
            </a:pPr>
            <a:r>
              <a:rPr lang="pt-BR" dirty="0"/>
              <a:t>Despesa financeira: 15% do capital de terceiros</a:t>
            </a:r>
          </a:p>
          <a:p>
            <a:pPr>
              <a:lnSpc>
                <a:spcPct val="120000"/>
              </a:lnSpc>
            </a:pPr>
            <a:r>
              <a:rPr lang="pt-BR" dirty="0"/>
              <a:t>Alíquota de IR: 40%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5087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Atividade - resolução</a:t>
            </a:r>
            <a:endParaRPr lang="pt-BR" b="1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859782"/>
            <a:ext cx="5502498" cy="1671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118" y="1131590"/>
            <a:ext cx="5721654" cy="167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1528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de risco de crédito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4.3 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5330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Elementos que serão estudados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Estabelecimento de política de crédito envolve:</a:t>
            </a:r>
          </a:p>
          <a:p>
            <a:pPr lvl="1"/>
            <a:r>
              <a:rPr lang="pt-BR" sz="2400" dirty="0" smtClean="0"/>
              <a:t>Análise de padrões de crédito</a:t>
            </a:r>
          </a:p>
          <a:p>
            <a:pPr lvl="1"/>
            <a:r>
              <a:rPr lang="pt-BR" sz="2400" dirty="0" smtClean="0"/>
              <a:t>Prazo de concessão</a:t>
            </a:r>
          </a:p>
          <a:p>
            <a:pPr lvl="1"/>
            <a:r>
              <a:rPr lang="pt-BR" sz="2400" dirty="0" smtClean="0"/>
              <a:t>Descontos financeiros por pagamentos antecipados</a:t>
            </a:r>
          </a:p>
          <a:p>
            <a:pPr lvl="1"/>
            <a:r>
              <a:rPr lang="pt-BR" sz="2400" dirty="0" smtClean="0"/>
              <a:t>Políticas de cobrança</a:t>
            </a:r>
            <a:endParaRPr lang="pt-BR" sz="2400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9746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Análise de padrão de crédito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Política </a:t>
            </a:r>
            <a:r>
              <a:rPr lang="pt-BR" dirty="0"/>
              <a:t>restritiva poder resultar em um </a:t>
            </a:r>
            <a:r>
              <a:rPr lang="pt-BR" dirty="0" smtClean="0"/>
              <a:t>volume de </a:t>
            </a:r>
            <a:r>
              <a:rPr lang="pt-BR" dirty="0"/>
              <a:t>vendas menor, </a:t>
            </a:r>
            <a:r>
              <a:rPr lang="pt-BR" dirty="0" smtClean="0"/>
              <a:t>e assim, a </a:t>
            </a:r>
            <a:r>
              <a:rPr lang="pt-BR" dirty="0"/>
              <a:t>empresa terá um menor investimento </a:t>
            </a:r>
            <a:r>
              <a:rPr lang="pt-BR" dirty="0" smtClean="0"/>
              <a:t>em contas </a:t>
            </a:r>
            <a:r>
              <a:rPr lang="pt-BR" dirty="0"/>
              <a:t>a receber.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Política </a:t>
            </a:r>
            <a:r>
              <a:rPr lang="pt-BR" dirty="0"/>
              <a:t>menos </a:t>
            </a:r>
            <a:r>
              <a:rPr lang="pt-BR" dirty="0" smtClean="0"/>
              <a:t>seletiva produzirá </a:t>
            </a:r>
            <a:r>
              <a:rPr lang="pt-BR" dirty="0"/>
              <a:t>um maior volume de vendas, mas o nível de contas </a:t>
            </a:r>
            <a:r>
              <a:rPr lang="pt-BR" dirty="0" smtClean="0"/>
              <a:t>a receber </a:t>
            </a:r>
            <a:r>
              <a:rPr lang="pt-BR" dirty="0"/>
              <a:t>também aumentará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Considerando as vendas à prazo, a </a:t>
            </a:r>
            <a:r>
              <a:rPr lang="pt-BR" dirty="0"/>
              <a:t>decisão de que nível de risco de crédito assumir desempenha um importante papel na determinação de que quantia de dinheiro uma empresa compromete em suas contas a receber.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207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Análise do padrão de crédito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200151"/>
            <a:ext cx="8712968" cy="3394472"/>
          </a:xfrm>
        </p:spPr>
        <p:txBody>
          <a:bodyPr>
            <a:normAutofit fontScale="62500" lnSpcReduction="20000"/>
          </a:bodyPr>
          <a:lstStyle/>
          <a:p>
            <a:r>
              <a:rPr lang="pt-BR" b="1" dirty="0" smtClean="0"/>
              <a:t>Critérios:</a:t>
            </a:r>
          </a:p>
          <a:p>
            <a:endParaRPr lang="pt-BR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pt-BR" b="1" dirty="0" smtClean="0"/>
              <a:t>Caráter</a:t>
            </a:r>
            <a:r>
              <a:rPr lang="pt-BR" b="1" dirty="0"/>
              <a:t>: </a:t>
            </a:r>
            <a:r>
              <a:rPr lang="pt-BR" dirty="0" smtClean="0"/>
              <a:t>histórico </a:t>
            </a:r>
            <a:r>
              <a:rPr lang="pt-BR" dirty="0"/>
              <a:t>de cumprimento de obrigações </a:t>
            </a:r>
            <a:r>
              <a:rPr lang="pt-BR" dirty="0" smtClean="0"/>
              <a:t>pelo solicitante.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b="1" dirty="0" smtClean="0"/>
              <a:t>Capacidade</a:t>
            </a:r>
            <a:r>
              <a:rPr lang="pt-BR" b="1" dirty="0"/>
              <a:t>: </a:t>
            </a:r>
            <a:r>
              <a:rPr lang="pt-BR" dirty="0" smtClean="0"/>
              <a:t>capacidade </a:t>
            </a:r>
            <a:r>
              <a:rPr lang="pt-BR" dirty="0"/>
              <a:t>do solicitante de honrar o </a:t>
            </a:r>
            <a:r>
              <a:rPr lang="pt-BR" dirty="0" smtClean="0"/>
              <a:t>crédito pedido</a:t>
            </a:r>
            <a:r>
              <a:rPr lang="pt-BR" dirty="0"/>
              <a:t>, </a:t>
            </a:r>
            <a:r>
              <a:rPr lang="pt-BR" dirty="0" smtClean="0"/>
              <a:t>tendo como base a </a:t>
            </a:r>
            <a:r>
              <a:rPr lang="pt-BR" dirty="0"/>
              <a:t>análise de </a:t>
            </a:r>
            <a:r>
              <a:rPr lang="pt-BR" dirty="0" smtClean="0"/>
              <a:t>demonstrações financeiras do mesmo.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b="1" dirty="0" smtClean="0"/>
              <a:t>Capital</a:t>
            </a:r>
            <a:r>
              <a:rPr lang="pt-BR" b="1" dirty="0"/>
              <a:t>: </a:t>
            </a:r>
            <a:r>
              <a:rPr lang="pt-BR" dirty="0" smtClean="0"/>
              <a:t>relação </a:t>
            </a:r>
            <a:r>
              <a:rPr lang="pt-BR" dirty="0"/>
              <a:t>entre a dívida do solicitante e o </a:t>
            </a:r>
            <a:r>
              <a:rPr lang="pt-BR" dirty="0" smtClean="0"/>
              <a:t>seu patrimônio líquido.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b="1" dirty="0" smtClean="0"/>
              <a:t>Colateral</a:t>
            </a:r>
            <a:r>
              <a:rPr lang="pt-BR" b="1" dirty="0"/>
              <a:t>: </a:t>
            </a:r>
            <a:r>
              <a:rPr lang="pt-BR" dirty="0" smtClean="0"/>
              <a:t>valor </a:t>
            </a:r>
            <a:r>
              <a:rPr lang="pt-BR" dirty="0"/>
              <a:t>dos ativos que o solicitante dispõe </a:t>
            </a:r>
            <a:r>
              <a:rPr lang="pt-BR" dirty="0" smtClean="0"/>
              <a:t>para dar </a:t>
            </a:r>
            <a:r>
              <a:rPr lang="pt-BR" dirty="0"/>
              <a:t>em garantia ao crédito. Quanto maior o volume dos </a:t>
            </a:r>
            <a:r>
              <a:rPr lang="pt-BR" dirty="0" smtClean="0"/>
              <a:t>ativos disponíveis</a:t>
            </a:r>
            <a:r>
              <a:rPr lang="pt-BR" dirty="0"/>
              <a:t>, maior a chance de que a empresa </a:t>
            </a:r>
            <a:r>
              <a:rPr lang="pt-BR" dirty="0" smtClean="0"/>
              <a:t>concedente recupere o valor, </a:t>
            </a:r>
            <a:r>
              <a:rPr lang="pt-BR" dirty="0"/>
              <a:t>em caso de inadimplência do </a:t>
            </a:r>
            <a:r>
              <a:rPr lang="pt-BR" dirty="0" smtClean="0"/>
              <a:t>devedor.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b="1" dirty="0" smtClean="0"/>
              <a:t>Condições</a:t>
            </a:r>
            <a:r>
              <a:rPr lang="pt-BR" b="1" dirty="0"/>
              <a:t>: </a:t>
            </a:r>
            <a:r>
              <a:rPr lang="pt-BR" dirty="0"/>
              <a:t>as condições econômicas gerais e setoriais </a:t>
            </a:r>
            <a:r>
              <a:rPr lang="pt-BR" dirty="0" smtClean="0"/>
              <a:t>e quaisquer </a:t>
            </a:r>
            <a:r>
              <a:rPr lang="pt-BR" dirty="0"/>
              <a:t>condições especiais vinculadas a uma </a:t>
            </a:r>
            <a:r>
              <a:rPr lang="pt-BR" dirty="0" smtClean="0"/>
              <a:t>transação específica.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423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Capital de giro (ou ativo circulante)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00150"/>
            <a:ext cx="6048672" cy="358584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Conceito (intuitivo):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Parte </a:t>
            </a:r>
            <a:r>
              <a:rPr lang="pt-BR" dirty="0"/>
              <a:t>do investimento que gira ou circula várias vezes em </a:t>
            </a:r>
            <a:r>
              <a:rPr lang="pt-BR" dirty="0" smtClean="0"/>
              <a:t>determinado período.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São </a:t>
            </a:r>
            <a:r>
              <a:rPr lang="pt-BR" dirty="0"/>
              <a:t>os recursos necessários para a condução normal dos negócios</a:t>
            </a:r>
            <a:r>
              <a:rPr lang="pt-BR" dirty="0" smtClean="0"/>
              <a:t>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Conceito (formalizado):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Ativo circulante que representa a </a:t>
            </a:r>
            <a:r>
              <a:rPr lang="pt-BR" dirty="0"/>
              <a:t>porção do investimento que circula, de uma forma para outra, </a:t>
            </a:r>
            <a:r>
              <a:rPr lang="pt-BR" dirty="0" smtClean="0"/>
              <a:t>na condução </a:t>
            </a:r>
            <a:r>
              <a:rPr lang="pt-BR" dirty="0"/>
              <a:t>normal dos negócios.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O </a:t>
            </a:r>
            <a:r>
              <a:rPr lang="pt-BR" dirty="0"/>
              <a:t>conceito abrange a </a:t>
            </a:r>
            <a:r>
              <a:rPr lang="pt-BR" dirty="0" smtClean="0"/>
              <a:t>transição recorrente </a:t>
            </a:r>
            <a:r>
              <a:rPr lang="pt-BR" dirty="0"/>
              <a:t>de caixa para </a:t>
            </a:r>
            <a:r>
              <a:rPr lang="pt-BR" dirty="0" smtClean="0"/>
              <a:t>estoques, e de estoques para recebíveis que retornam ao </a:t>
            </a:r>
            <a:r>
              <a:rPr lang="pt-BR" dirty="0"/>
              <a:t>caixa.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Na </a:t>
            </a:r>
            <a:r>
              <a:rPr lang="pt-BR" dirty="0"/>
              <a:t>qualidade de equivalentes de caixa, os </a:t>
            </a:r>
            <a:r>
              <a:rPr lang="pt-BR" dirty="0" smtClean="0"/>
              <a:t>títulos negociáveis </a:t>
            </a:r>
            <a:r>
              <a:rPr lang="pt-BR" dirty="0"/>
              <a:t>também são considerados parte do capital de giro.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622" y="1869673"/>
            <a:ext cx="2809875" cy="1935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407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Prazo de concessão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Tempo para cliente pagar a empresa (30, 60, 90 dias, etc.)</a:t>
            </a:r>
          </a:p>
          <a:p>
            <a:endParaRPr lang="pt-BR" dirty="0"/>
          </a:p>
          <a:p>
            <a:r>
              <a:rPr lang="pt-BR" dirty="0" smtClean="0"/>
              <a:t>Não existe um prazo de concessão padrão. Em geral, empresas do mesmo setor, praticam políticas parecidas (por conta da concorrência)</a:t>
            </a:r>
          </a:p>
          <a:p>
            <a:endParaRPr lang="pt-BR" dirty="0"/>
          </a:p>
          <a:p>
            <a:r>
              <a:rPr lang="pt-BR" dirty="0" smtClean="0"/>
              <a:t>Critérios para definição dos prazos:</a:t>
            </a:r>
          </a:p>
          <a:p>
            <a:pPr lvl="1"/>
            <a:r>
              <a:rPr lang="pt-BR" dirty="0" smtClean="0"/>
              <a:t>Política adotada pela concorrência</a:t>
            </a:r>
          </a:p>
          <a:p>
            <a:pPr lvl="1"/>
            <a:r>
              <a:rPr lang="pt-BR" dirty="0" smtClean="0"/>
              <a:t>Características e riscos do mercado consumidor</a:t>
            </a:r>
          </a:p>
          <a:p>
            <a:pPr lvl="1"/>
            <a:r>
              <a:rPr lang="pt-BR" dirty="0" smtClean="0"/>
              <a:t>Natureza do produto e questões econômicas</a:t>
            </a:r>
          </a:p>
          <a:p>
            <a:pPr lvl="1"/>
            <a:r>
              <a:rPr lang="pt-BR" dirty="0" smtClean="0"/>
              <a:t>Metas da empresa e prazo de pagamento para os fornecedores</a:t>
            </a:r>
          </a:p>
          <a:p>
            <a:pPr lvl="1"/>
            <a:r>
              <a:rPr lang="pt-BR" dirty="0" smtClean="0"/>
              <a:t>Etc.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4851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Descontos financeiros para pgtos. antecipados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Com essa ação, empresa pretende atrair novos clientes e aumentar o seu volume de vendas.</a:t>
            </a:r>
          </a:p>
          <a:p>
            <a:endParaRPr lang="pt-BR" dirty="0"/>
          </a:p>
          <a:p>
            <a:r>
              <a:rPr lang="pt-BR" dirty="0" smtClean="0"/>
              <a:t>Essa política também reduz a necessidade de caixa com a redução do prazo médio de pagamentos.</a:t>
            </a:r>
          </a:p>
          <a:p>
            <a:endParaRPr lang="pt-BR" dirty="0"/>
          </a:p>
          <a:p>
            <a:r>
              <a:rPr lang="pt-BR" dirty="0" smtClean="0"/>
              <a:t>Com essa estratégia, a empresa ainda pode financiar alguma atividade com custos mais baixos. Veja exemplo do slide seguinte.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29135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468"/>
            <a:ext cx="8229600" cy="857250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Descontos financeiros para pgtos. Antecipados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00151"/>
            <a:ext cx="5400600" cy="33944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dirty="0"/>
              <a:t>Um empresa varejista comprou 10.000 televisores para pagamento em </a:t>
            </a:r>
            <a:r>
              <a:rPr lang="pt-BR" dirty="0" smtClean="0"/>
              <a:t>6 meses</a:t>
            </a:r>
            <a:r>
              <a:rPr lang="pt-BR" dirty="0"/>
              <a:t>, a um custo de $ </a:t>
            </a:r>
            <a:r>
              <a:rPr lang="pt-BR" dirty="0" smtClean="0"/>
              <a:t>800,00/unidade. </a:t>
            </a:r>
            <a:r>
              <a:rPr lang="pt-BR" dirty="0"/>
              <a:t>O preço normal de </a:t>
            </a:r>
            <a:r>
              <a:rPr lang="pt-BR" dirty="0" smtClean="0"/>
              <a:t>venda de </a:t>
            </a:r>
            <a:r>
              <a:rPr lang="pt-BR" dirty="0"/>
              <a:t>cada TV no mercado é de $ </a:t>
            </a:r>
            <a:r>
              <a:rPr lang="pt-BR" dirty="0" smtClean="0"/>
              <a:t>1.500,00</a:t>
            </a:r>
            <a:r>
              <a:rPr lang="pt-BR" dirty="0"/>
              <a:t>.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 </a:t>
            </a:r>
            <a:r>
              <a:rPr lang="pt-BR" dirty="0"/>
              <a:t>empresa adota em sua política um prazo médio de cobrança de 6 meses</a:t>
            </a:r>
            <a:r>
              <a:rPr lang="pt-BR" dirty="0" smtClean="0"/>
              <a:t>. 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Se </a:t>
            </a:r>
            <a:r>
              <a:rPr lang="pt-BR" dirty="0"/>
              <a:t>ela reduzir o prazo médio de cobrança para 2 meses, vendendo </a:t>
            </a:r>
            <a:r>
              <a:rPr lang="pt-BR" dirty="0" smtClean="0"/>
              <a:t>pelo preço </a:t>
            </a:r>
            <a:r>
              <a:rPr lang="pt-BR" dirty="0"/>
              <a:t>à vista de $ </a:t>
            </a:r>
            <a:r>
              <a:rPr lang="pt-BR" dirty="0" smtClean="0"/>
              <a:t>1.000,00 </a:t>
            </a:r>
            <a:r>
              <a:rPr lang="pt-BR" dirty="0"/>
              <a:t>(valor suficiente para cobrir suas </a:t>
            </a:r>
            <a:r>
              <a:rPr lang="pt-BR" dirty="0" smtClean="0"/>
              <a:t>despesas diretas </a:t>
            </a:r>
            <a:r>
              <a:rPr lang="pt-BR" dirty="0"/>
              <a:t>de vendas), a empresa terá um aumento de caixa de $ </a:t>
            </a:r>
            <a:r>
              <a:rPr lang="pt-BR" dirty="0" smtClean="0"/>
              <a:t>10 milhões pelo </a:t>
            </a:r>
            <a:r>
              <a:rPr lang="pt-BR" dirty="0"/>
              <a:t>prazo de 4 meses.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652120" y="843559"/>
            <a:ext cx="3456384" cy="37548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Antes do desconto</a:t>
            </a:r>
          </a:p>
          <a:p>
            <a:endParaRPr lang="pt-BR" sz="1400" b="1" dirty="0" smtClean="0"/>
          </a:p>
          <a:p>
            <a:r>
              <a:rPr lang="pt-BR" sz="1400" dirty="0" smtClean="0"/>
              <a:t>PMPF 	= 6 meses</a:t>
            </a:r>
          </a:p>
          <a:p>
            <a:r>
              <a:rPr lang="pt-BR" sz="1400" dirty="0" smtClean="0"/>
              <a:t>PMC 	= 6 meses</a:t>
            </a:r>
          </a:p>
          <a:p>
            <a:endParaRPr lang="pt-BR" sz="1400" dirty="0"/>
          </a:p>
          <a:p>
            <a:r>
              <a:rPr lang="pt-BR" sz="1400" dirty="0" smtClean="0"/>
              <a:t>Empresa sem folga de caixa, pois precisa receber dos clientes para pagar fornecedores</a:t>
            </a:r>
          </a:p>
          <a:p>
            <a:endParaRPr lang="pt-BR" sz="1400" dirty="0"/>
          </a:p>
          <a:p>
            <a:r>
              <a:rPr lang="pt-BR" sz="1400" b="1" dirty="0" smtClean="0"/>
              <a:t>Após desconto</a:t>
            </a:r>
          </a:p>
          <a:p>
            <a:endParaRPr lang="pt-BR" sz="1400" b="1" dirty="0"/>
          </a:p>
          <a:p>
            <a:r>
              <a:rPr lang="pt-BR" sz="1400" dirty="0" smtClean="0"/>
              <a:t>PMPF 	= 6 meses</a:t>
            </a:r>
          </a:p>
          <a:p>
            <a:r>
              <a:rPr lang="pt-BR" sz="1400" dirty="0" smtClean="0"/>
              <a:t>PMC	= 2 meses</a:t>
            </a:r>
          </a:p>
          <a:p>
            <a:endParaRPr lang="pt-BR" sz="1400" dirty="0"/>
          </a:p>
          <a:p>
            <a:r>
              <a:rPr lang="pt-BR" sz="1400" dirty="0"/>
              <a:t>Empresa </a:t>
            </a:r>
            <a:r>
              <a:rPr lang="pt-BR" sz="1400" dirty="0" smtClean="0"/>
              <a:t>tem </a:t>
            </a:r>
            <a:r>
              <a:rPr lang="pt-BR" sz="1400" dirty="0"/>
              <a:t>folga de </a:t>
            </a:r>
            <a:r>
              <a:rPr lang="pt-BR" sz="1400" dirty="0" smtClean="0"/>
              <a:t>4 meses, e pode usar recursos (10 milhões) para cobrir despesas (necessárias e ou urgentes) sem depender de empréstimos (custo maior</a:t>
            </a:r>
            <a:r>
              <a:rPr lang="pt-BR" sz="1400" dirty="0" smtClean="0"/>
              <a:t>).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9502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Política de cobrança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Cada empresa tem uma política, e os parâmetros devem ser bem definidos</a:t>
            </a:r>
          </a:p>
          <a:p>
            <a:endParaRPr lang="pt-BR" dirty="0"/>
          </a:p>
          <a:p>
            <a:r>
              <a:rPr lang="pt-BR" dirty="0" smtClean="0"/>
              <a:t>Exemplos de cobrança: </a:t>
            </a:r>
          </a:p>
          <a:p>
            <a:pPr lvl="1"/>
            <a:r>
              <a:rPr lang="pt-BR" dirty="0" smtClean="0"/>
              <a:t>por cartas</a:t>
            </a:r>
          </a:p>
          <a:p>
            <a:pPr lvl="1"/>
            <a:r>
              <a:rPr lang="pt-BR" dirty="0" smtClean="0"/>
              <a:t>por telefone</a:t>
            </a:r>
          </a:p>
          <a:p>
            <a:pPr lvl="1"/>
            <a:r>
              <a:rPr lang="pt-BR" dirty="0"/>
              <a:t>p</a:t>
            </a:r>
            <a:r>
              <a:rPr lang="pt-BR" dirty="0" smtClean="0"/>
              <a:t>essoal ou por cobradores externos</a:t>
            </a:r>
          </a:p>
          <a:p>
            <a:pPr lvl="1"/>
            <a:r>
              <a:rPr lang="pt-BR" dirty="0"/>
              <a:t>c</a:t>
            </a:r>
            <a:r>
              <a:rPr lang="pt-BR" dirty="0" smtClean="0"/>
              <a:t>obrança judicial</a:t>
            </a:r>
          </a:p>
          <a:p>
            <a:pPr lvl="1"/>
            <a:r>
              <a:rPr lang="pt-BR" dirty="0"/>
              <a:t>p</a:t>
            </a:r>
            <a:r>
              <a:rPr lang="pt-BR" dirty="0" smtClean="0"/>
              <a:t>or meio de outras instituições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4291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de valores a receber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4.4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0458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Elementos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Os elementos que empresas usualmente observam ao vender a prazo são:</a:t>
            </a:r>
          </a:p>
          <a:p>
            <a:pPr lvl="1"/>
            <a:r>
              <a:rPr lang="pt-BR" dirty="0"/>
              <a:t>D</a:t>
            </a:r>
            <a:r>
              <a:rPr lang="pt-BR" dirty="0" smtClean="0"/>
              <a:t>espesas </a:t>
            </a:r>
            <a:r>
              <a:rPr lang="pt-BR" dirty="0"/>
              <a:t>com </a:t>
            </a:r>
            <a:r>
              <a:rPr lang="pt-BR" dirty="0" smtClean="0"/>
              <a:t>devedores duvidosos </a:t>
            </a:r>
          </a:p>
          <a:p>
            <a:pPr lvl="1"/>
            <a:r>
              <a:rPr lang="pt-BR" dirty="0" smtClean="0"/>
              <a:t>Despesas </a:t>
            </a:r>
            <a:r>
              <a:rPr lang="pt-BR" dirty="0"/>
              <a:t>gerais de </a:t>
            </a:r>
            <a:r>
              <a:rPr lang="pt-BR" dirty="0" smtClean="0"/>
              <a:t>crédito </a:t>
            </a:r>
          </a:p>
          <a:p>
            <a:pPr lvl="1"/>
            <a:r>
              <a:rPr lang="pt-BR" dirty="0" smtClean="0"/>
              <a:t>Despesas </a:t>
            </a:r>
            <a:r>
              <a:rPr lang="pt-BR" dirty="0"/>
              <a:t>de cobrança e custos de </a:t>
            </a:r>
            <a:r>
              <a:rPr lang="pt-BR" dirty="0" smtClean="0"/>
              <a:t>investimento em </a:t>
            </a:r>
            <a:r>
              <a:rPr lang="pt-BR" dirty="0"/>
              <a:t>valores a receber".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2958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Despesas com devedores duvidosos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De acordo com a experiência </a:t>
            </a:r>
            <a:r>
              <a:rPr lang="pt-BR" dirty="0"/>
              <a:t>da empresa com seu mercado consumidor, as conclusões obtidas </a:t>
            </a:r>
            <a:r>
              <a:rPr lang="pt-BR" dirty="0" smtClean="0"/>
              <a:t>de análises e </a:t>
            </a:r>
            <a:r>
              <a:rPr lang="pt-BR" dirty="0"/>
              <a:t>o grau de aversão ao risco constituem os principais instrumentos </a:t>
            </a:r>
            <a:r>
              <a:rPr lang="pt-BR" dirty="0" smtClean="0"/>
              <a:t>de estudo </a:t>
            </a:r>
            <a:r>
              <a:rPr lang="pt-BR" dirty="0"/>
              <a:t>desta medida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Basicamente, empresa tenta responder: Qual a probabilidade de não receber no futuro?</a:t>
            </a:r>
          </a:p>
          <a:p>
            <a:endParaRPr lang="pt-BR" dirty="0"/>
          </a:p>
          <a:p>
            <a:r>
              <a:rPr lang="pt-BR" dirty="0" smtClean="0"/>
              <a:t>Uma vez respondida a questão, empresa define limite de risco máximo que está disposta a assumir</a:t>
            </a:r>
          </a:p>
          <a:p>
            <a:endParaRPr lang="pt-BR" dirty="0"/>
          </a:p>
          <a:p>
            <a:r>
              <a:rPr lang="pt-BR" dirty="0" smtClean="0"/>
              <a:t>Ações:</a:t>
            </a:r>
          </a:p>
          <a:p>
            <a:pPr lvl="1"/>
            <a:r>
              <a:rPr lang="pt-BR" dirty="0" smtClean="0"/>
              <a:t>Aumentar ou diminuir volume vendido à prazo</a:t>
            </a:r>
          </a:p>
          <a:p>
            <a:pPr lvl="1"/>
            <a:r>
              <a:rPr lang="pt-BR" dirty="0" smtClean="0"/>
              <a:t>Restrição de crédito para maus pagadores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16885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Despesas gerais de crédito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E</a:t>
            </a:r>
            <a:r>
              <a:rPr lang="pt-BR" dirty="0" smtClean="0"/>
              <a:t>nvolvem </a:t>
            </a:r>
            <a:r>
              <a:rPr lang="pt-BR" dirty="0"/>
              <a:t>basicamente os gastos com o </a:t>
            </a:r>
            <a:r>
              <a:rPr lang="pt-BR" dirty="0" smtClean="0"/>
              <a:t>processo de </a:t>
            </a:r>
            <a:r>
              <a:rPr lang="pt-BR" dirty="0"/>
              <a:t>análise de solicitações e manutenção do departamento de crédito, como pessoal</a:t>
            </a:r>
            <a:r>
              <a:rPr lang="pt-BR" dirty="0" smtClean="0"/>
              <a:t>, materiais</a:t>
            </a:r>
            <a:r>
              <a:rPr lang="pt-BR" dirty="0"/>
              <a:t>, serviços de informações, contratados etc.</a:t>
            </a:r>
          </a:p>
          <a:p>
            <a:endParaRPr lang="pt-BR" dirty="0" smtClean="0"/>
          </a:p>
          <a:p>
            <a:r>
              <a:rPr lang="pt-BR" dirty="0" smtClean="0"/>
              <a:t>Nas </a:t>
            </a:r>
            <a:r>
              <a:rPr lang="pt-BR" dirty="0"/>
              <a:t>despesas de cobrança estão incluídos os gastos gerais envolvidos </a:t>
            </a:r>
            <a:r>
              <a:rPr lang="pt-BR" dirty="0" smtClean="0"/>
              <a:t>nos procedimentos </a:t>
            </a:r>
            <a:r>
              <a:rPr lang="pt-BR" dirty="0"/>
              <a:t>de cobrança adotados pela empresa, inclusive gastos com ações </a:t>
            </a:r>
            <a:r>
              <a:rPr lang="pt-BR" dirty="0" smtClean="0"/>
              <a:t>judiciais e </a:t>
            </a:r>
            <a:r>
              <a:rPr lang="pt-BR" dirty="0"/>
              <a:t>taxas de serviços cobradas pelos bancos.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Política de crédito </a:t>
            </a:r>
            <a:r>
              <a:rPr lang="pt-BR" dirty="0"/>
              <a:t>mais rígida tende </a:t>
            </a:r>
            <a:r>
              <a:rPr lang="pt-BR" dirty="0" smtClean="0"/>
              <a:t>a diminuir </a:t>
            </a:r>
            <a:r>
              <a:rPr lang="pt-BR" dirty="0"/>
              <a:t>as despesas com </a:t>
            </a:r>
            <a:r>
              <a:rPr lang="pt-BR" dirty="0" smtClean="0"/>
              <a:t>cobrança e vice e versa.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8559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Despesas de e custo do investimento marginal em valores a receber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Trata-se do custo </a:t>
            </a:r>
            <a:r>
              <a:rPr lang="pt-BR" dirty="0"/>
              <a:t>observado </a:t>
            </a:r>
            <a:r>
              <a:rPr lang="pt-BR" dirty="0" smtClean="0"/>
              <a:t>quando da </a:t>
            </a:r>
            <a:r>
              <a:rPr lang="pt-BR" dirty="0"/>
              <a:t>aplicação de uma taxa de retorno mínima exigida pela empresa (para seus </a:t>
            </a:r>
            <a:r>
              <a:rPr lang="pt-BR" dirty="0" smtClean="0"/>
              <a:t>investimentos ativos</a:t>
            </a:r>
            <a:r>
              <a:rPr lang="pt-BR" dirty="0"/>
              <a:t>) sobre o investimento marginal </a:t>
            </a:r>
            <a:r>
              <a:rPr lang="pt-BR" dirty="0" smtClean="0"/>
              <a:t>em </a:t>
            </a:r>
            <a:r>
              <a:rPr lang="pt-BR" dirty="0"/>
              <a:t>valores a receber.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Quando empresa </a:t>
            </a:r>
            <a:r>
              <a:rPr lang="pt-BR" dirty="0"/>
              <a:t>é mais liberal na prática </a:t>
            </a:r>
            <a:r>
              <a:rPr lang="pt-BR" dirty="0" smtClean="0"/>
              <a:t>de concessão </a:t>
            </a:r>
            <a:r>
              <a:rPr lang="pt-BR" dirty="0"/>
              <a:t>de crédito </a:t>
            </a:r>
            <a:r>
              <a:rPr lang="pt-BR" dirty="0" smtClean="0"/>
              <a:t>ela </a:t>
            </a:r>
            <a:r>
              <a:rPr lang="pt-BR" dirty="0"/>
              <a:t>provoca um aumento nas vendas </a:t>
            </a:r>
            <a:r>
              <a:rPr lang="pt-BR" dirty="0" smtClean="0"/>
              <a:t>(+ vendas a prazo) </a:t>
            </a:r>
            <a:r>
              <a:rPr lang="pt-BR" dirty="0"/>
              <a:t>e, </a:t>
            </a:r>
            <a:r>
              <a:rPr lang="pt-BR" dirty="0" smtClean="0"/>
              <a:t>consequentemente, um aumento nos seus resultados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Entretanto, por conta do maior </a:t>
            </a:r>
            <a:r>
              <a:rPr lang="pt-BR" dirty="0"/>
              <a:t>volume de vendas a </a:t>
            </a:r>
            <a:r>
              <a:rPr lang="pt-BR" dirty="0" smtClean="0"/>
              <a:t>prazo, a empresa irá precisa </a:t>
            </a:r>
            <a:r>
              <a:rPr lang="pt-BR" dirty="0"/>
              <a:t>concentrar </a:t>
            </a:r>
            <a:r>
              <a:rPr lang="pt-BR" dirty="0" smtClean="0"/>
              <a:t>maiores valores </a:t>
            </a:r>
            <a:r>
              <a:rPr lang="pt-BR" dirty="0"/>
              <a:t>para controle de suas contas a receber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Vamos ver isso através de um exemplo: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19818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Despesas de e custo do investimento marginal em valores a receber - exemplificando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smtClean="0"/>
              <a:t>Admitindo </a:t>
            </a:r>
            <a:r>
              <a:rPr lang="pt-BR" dirty="0"/>
              <a:t>uma variação marginal positiva de $ 300 </a:t>
            </a:r>
            <a:r>
              <a:rPr lang="pt-BR" dirty="0" smtClean="0"/>
              <a:t>nos resultados </a:t>
            </a:r>
            <a:r>
              <a:rPr lang="pt-BR" dirty="0"/>
              <a:t>da empresa e um investimento também adicional de $ </a:t>
            </a:r>
            <a:r>
              <a:rPr lang="pt-BR" dirty="0" smtClean="0"/>
              <a:t>1.200 em </a:t>
            </a:r>
            <a:r>
              <a:rPr lang="pt-BR" dirty="0"/>
              <a:t>valores a </a:t>
            </a:r>
            <a:r>
              <a:rPr lang="pt-BR" dirty="0" smtClean="0"/>
              <a:t>receber:</a:t>
            </a:r>
          </a:p>
          <a:p>
            <a:endParaRPr lang="pt-BR" dirty="0"/>
          </a:p>
          <a:p>
            <a:pPr lvl="1"/>
            <a:r>
              <a:rPr lang="pt-BR" dirty="0" smtClean="0"/>
              <a:t>O </a:t>
            </a:r>
            <a:r>
              <a:rPr lang="pt-BR" dirty="0"/>
              <a:t>custo do financiamento </a:t>
            </a:r>
            <a:r>
              <a:rPr lang="pt-BR" dirty="0" smtClean="0"/>
              <a:t>(controle de contas a receber) desses novos </a:t>
            </a:r>
            <a:r>
              <a:rPr lang="pt-BR" dirty="0"/>
              <a:t>recursos não poderá ultrapassar 25</a:t>
            </a:r>
            <a:r>
              <a:rPr lang="pt-BR" dirty="0" smtClean="0"/>
              <a:t>% (300 : 1200 = 0,25 ou 25%). 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Esse </a:t>
            </a:r>
            <a:r>
              <a:rPr lang="pt-BR" dirty="0"/>
              <a:t>percentual </a:t>
            </a:r>
            <a:r>
              <a:rPr lang="pt-BR" dirty="0" smtClean="0"/>
              <a:t>constitui o </a:t>
            </a:r>
            <a:r>
              <a:rPr lang="pt-BR" dirty="0"/>
              <a:t>custo máximo de investimento </a:t>
            </a:r>
            <a:r>
              <a:rPr lang="pt-BR" dirty="0" smtClean="0"/>
              <a:t>marginal.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935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Capital de giro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073677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Tratam-se dos recursos financeiros que a empresa aplica no seu ciclo operacional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O </a:t>
            </a:r>
            <a:r>
              <a:rPr lang="pt-BR" dirty="0"/>
              <a:t>capital de giro </a:t>
            </a:r>
            <a:r>
              <a:rPr lang="pt-BR" dirty="0" smtClean="0"/>
              <a:t>representa </a:t>
            </a:r>
            <a:r>
              <a:rPr lang="pt-BR" dirty="0"/>
              <a:t>o valor total de recursos que a </a:t>
            </a:r>
            <a:r>
              <a:rPr lang="pt-BR" dirty="0" smtClean="0"/>
              <a:t>empresa necessita </a:t>
            </a:r>
            <a:r>
              <a:rPr lang="pt-BR" dirty="0"/>
              <a:t>para financiar seu ciclo </a:t>
            </a:r>
            <a:r>
              <a:rPr lang="pt-BR" dirty="0" smtClean="0"/>
              <a:t>operacional.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O ciclo começa </a:t>
            </a:r>
            <a:r>
              <a:rPr lang="pt-BR" dirty="0"/>
              <a:t>com a necessidade </a:t>
            </a:r>
            <a:r>
              <a:rPr lang="pt-BR" dirty="0" smtClean="0"/>
              <a:t>de compra </a:t>
            </a:r>
            <a:r>
              <a:rPr lang="pt-BR" dirty="0"/>
              <a:t>de matérias-primas (estoques </a:t>
            </a:r>
            <a:r>
              <a:rPr lang="pt-BR" dirty="0" smtClean="0"/>
              <a:t>=&gt; fornecedores</a:t>
            </a:r>
            <a:r>
              <a:rPr lang="pt-BR" dirty="0"/>
              <a:t>) até a venda e </a:t>
            </a:r>
            <a:r>
              <a:rPr lang="pt-BR" dirty="0" smtClean="0"/>
              <a:t>recebimento dos </a:t>
            </a:r>
            <a:r>
              <a:rPr lang="pt-BR" dirty="0"/>
              <a:t>seus produtos ou serviços.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486" y="3273828"/>
            <a:ext cx="6419850" cy="1693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73421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Após política de crédito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Empresa deve sempre monitorar </a:t>
            </a:r>
            <a:r>
              <a:rPr lang="pt-BR" dirty="0"/>
              <a:t>suas contas a receber para analisar se a </a:t>
            </a:r>
            <a:r>
              <a:rPr lang="pt-BR" dirty="0" smtClean="0"/>
              <a:t>sua política </a:t>
            </a:r>
            <a:r>
              <a:rPr lang="pt-BR" dirty="0"/>
              <a:t>de crédito está ou não funcionando com eficácia.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Duas ferramentas </a:t>
            </a:r>
            <a:r>
              <a:rPr lang="pt-BR" dirty="0"/>
              <a:t>que as empresas utilizam para monitorar as </a:t>
            </a:r>
            <a:r>
              <a:rPr lang="pt-BR" dirty="0" smtClean="0"/>
              <a:t>contas a </a:t>
            </a:r>
            <a:r>
              <a:rPr lang="pt-BR" dirty="0"/>
              <a:t>receber </a:t>
            </a:r>
            <a:r>
              <a:rPr lang="pt-BR" dirty="0" smtClean="0"/>
              <a:t>são:</a:t>
            </a:r>
          </a:p>
          <a:p>
            <a:pPr lvl="1"/>
            <a:r>
              <a:rPr lang="pt-BR" dirty="0" smtClean="0"/>
              <a:t>o </a:t>
            </a:r>
            <a:r>
              <a:rPr lang="pt-BR" dirty="0"/>
              <a:t>prazo de recebimento em dias (ou </a:t>
            </a:r>
            <a:r>
              <a:rPr lang="pt-BR" dirty="0" smtClean="0"/>
              <a:t>período médio </a:t>
            </a:r>
            <a:r>
              <a:rPr lang="pt-BR" dirty="0"/>
              <a:t>de recebimento) </a:t>
            </a:r>
            <a:endParaRPr lang="pt-BR" dirty="0" smtClean="0"/>
          </a:p>
          <a:p>
            <a:pPr lvl="1"/>
            <a:r>
              <a:rPr lang="pt-BR" dirty="0" smtClean="0"/>
              <a:t>e </a:t>
            </a:r>
            <a:r>
              <a:rPr lang="pt-BR" dirty="0"/>
              <a:t>o cronograma de vencimentos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  <a:p>
            <a:r>
              <a:rPr lang="pt-BR" dirty="0" smtClean="0"/>
              <a:t>Para efeito de controle:</a:t>
            </a:r>
          </a:p>
          <a:p>
            <a:pPr lvl="1"/>
            <a:r>
              <a:rPr lang="pt-BR" dirty="0" smtClean="0"/>
              <a:t>Apurar volume de atrasos</a:t>
            </a:r>
          </a:p>
          <a:p>
            <a:pPr lvl="1"/>
            <a:r>
              <a:rPr lang="pt-BR" dirty="0" smtClean="0"/>
              <a:t>Analisar clientes e verificar pontualidade dos pagamentos</a:t>
            </a:r>
          </a:p>
          <a:p>
            <a:pPr lvl="1"/>
            <a:r>
              <a:rPr lang="pt-BR" dirty="0" smtClean="0"/>
              <a:t>Identificar razões que podem alterar volume de valores a receber (mais vendas; maior prazo de cobrança; volume de atrasos em recebimentos)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01893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Controle de crédito – </a:t>
            </a:r>
            <a:r>
              <a:rPr lang="pt-BR" b="1" dirty="0" err="1" smtClean="0"/>
              <a:t>aging</a:t>
            </a:r>
            <a:r>
              <a:rPr lang="pt-BR" b="1" dirty="0" smtClean="0"/>
              <a:t> de valores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59582"/>
            <a:ext cx="8712968" cy="156617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dirty="0"/>
              <a:t>O </a:t>
            </a:r>
            <a:r>
              <a:rPr lang="pt-BR" dirty="0" err="1"/>
              <a:t>aging</a:t>
            </a:r>
            <a:r>
              <a:rPr lang="pt-BR" dirty="0"/>
              <a:t> </a:t>
            </a:r>
            <a:r>
              <a:rPr lang="pt-BR" dirty="0" smtClean="0"/>
              <a:t>(envelhecimento</a:t>
            </a:r>
            <a:r>
              <a:rPr lang="pt-BR" dirty="0"/>
              <a:t>) é uma medida cronológica dos valores </a:t>
            </a:r>
            <a:r>
              <a:rPr lang="pt-BR" dirty="0" smtClean="0"/>
              <a:t>a receber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É </a:t>
            </a:r>
            <a:r>
              <a:rPr lang="pt-BR" dirty="0"/>
              <a:t>realizada uma classificação por data de vencimento </a:t>
            </a:r>
            <a:r>
              <a:rPr lang="pt-BR" dirty="0" smtClean="0"/>
              <a:t>(idades) e </a:t>
            </a:r>
            <a:r>
              <a:rPr lang="pt-BR" dirty="0"/>
              <a:t>verifica-se a </a:t>
            </a:r>
            <a:r>
              <a:rPr lang="pt-BR" dirty="0" smtClean="0"/>
              <a:t>proporção em </a:t>
            </a:r>
            <a:r>
              <a:rPr lang="pt-BR" dirty="0"/>
              <a:t>relação ao total da carteira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Para saber se percentual é bom ou ruim, é necessário saber histórico da empresa e como o setor se comporta em relação aos valores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059089"/>
              </p:ext>
            </p:extLst>
          </p:nvPr>
        </p:nvGraphicFramePr>
        <p:xfrm>
          <a:off x="251520" y="2722974"/>
          <a:ext cx="8424936" cy="2255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2808312"/>
                <a:gridCol w="2808312"/>
              </a:tblGrid>
              <a:tr h="278130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Valor ($)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%</a:t>
                      </a:r>
                      <a:endParaRPr lang="pt-BR" sz="1400" b="1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Duplicatas a vencer</a:t>
                      </a:r>
                      <a:endParaRPr lang="pt-BR" sz="1400" b="1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75.000</a:t>
                      </a:r>
                      <a:endParaRPr lang="pt-BR" sz="1400" b="1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75%</a:t>
                      </a:r>
                      <a:endParaRPr lang="pt-BR" sz="1400" b="1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lvl="1"/>
                      <a:r>
                        <a:rPr lang="pt-BR" sz="1400" dirty="0" smtClean="0"/>
                        <a:t>Em 30 dias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29.000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29%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lvl="1"/>
                      <a:r>
                        <a:rPr lang="pt-BR" sz="1400" dirty="0" smtClean="0"/>
                        <a:t>Em 60 dias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46.000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46%</a:t>
                      </a:r>
                      <a:endParaRPr lang="pt-BR" sz="14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Duplicatas vencidas</a:t>
                      </a:r>
                      <a:endParaRPr lang="pt-BR" sz="1400" b="1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25.000</a:t>
                      </a:r>
                      <a:endParaRPr lang="pt-BR" sz="1400" b="1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25%</a:t>
                      </a:r>
                      <a:endParaRPr lang="pt-BR" sz="1400" b="1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lvl="1"/>
                      <a:r>
                        <a:rPr lang="pt-BR" sz="1400" b="0" dirty="0" smtClean="0"/>
                        <a:t>30 dias de atraso</a:t>
                      </a:r>
                      <a:endParaRPr lang="pt-BR" sz="1400" b="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10.000</a:t>
                      </a:r>
                      <a:endParaRPr lang="pt-BR" sz="1400" b="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10%</a:t>
                      </a:r>
                      <a:endParaRPr lang="pt-BR" sz="1400" b="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lvl="1"/>
                      <a:r>
                        <a:rPr lang="pt-BR" sz="1400" b="0" dirty="0" smtClean="0"/>
                        <a:t>60 dias de atraso</a:t>
                      </a:r>
                      <a:endParaRPr lang="pt-BR" sz="1400" b="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15.000</a:t>
                      </a:r>
                      <a:endParaRPr lang="pt-BR" sz="1400" b="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/>
                        <a:t>15%</a:t>
                      </a:r>
                      <a:endParaRPr lang="pt-BR" sz="1400" b="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Total geral</a:t>
                      </a:r>
                      <a:r>
                        <a:rPr lang="pt-BR" sz="1400" b="1" baseline="0" dirty="0" smtClean="0"/>
                        <a:t> da carteira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100.000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100%</a:t>
                      </a:r>
                      <a:endParaRPr lang="pt-BR" sz="1400" b="1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4375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 </a:t>
            </a:r>
            <a:r>
              <a:rPr lang="pt-BR" b="1" dirty="0" err="1" smtClean="0"/>
              <a:t>aging</a:t>
            </a:r>
            <a:r>
              <a:rPr lang="pt-BR" b="1" dirty="0" smtClean="0"/>
              <a:t> de valores</a:t>
            </a:r>
            <a:endParaRPr lang="pt-B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pt-BR" dirty="0" smtClean="0"/>
                  <a:t>É possível avaliar se houve alteração no volume de vendas, com fórmula: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600" b="1" i="1" smtClean="0">
                          <a:latin typeface="Cambria Math"/>
                        </a:rPr>
                        <m:t>𝑫𝒊𝒂𝒔</m:t>
                      </m:r>
                      <m:r>
                        <a:rPr lang="pt-BR" sz="2600" b="1" i="1" smtClean="0">
                          <a:latin typeface="Cambria Math"/>
                        </a:rPr>
                        <m:t> </m:t>
                      </m:r>
                      <m:r>
                        <a:rPr lang="pt-BR" sz="2600" b="1" i="1" smtClean="0">
                          <a:latin typeface="Cambria Math"/>
                        </a:rPr>
                        <m:t>𝒅𝒆</m:t>
                      </m:r>
                      <m:r>
                        <a:rPr lang="pt-BR" sz="2600" b="1" i="1" smtClean="0">
                          <a:latin typeface="Cambria Math"/>
                        </a:rPr>
                        <m:t> </m:t>
                      </m:r>
                      <m:r>
                        <a:rPr lang="pt-BR" sz="2600" b="1" i="1" smtClean="0">
                          <a:latin typeface="Cambria Math"/>
                        </a:rPr>
                        <m:t>𝒗𝒆𝒏𝒅𝒂𝒔</m:t>
                      </m:r>
                      <m:r>
                        <a:rPr lang="pt-BR" sz="2600" b="1" i="1" smtClean="0">
                          <a:latin typeface="Cambria Math"/>
                        </a:rPr>
                        <m:t> </m:t>
                      </m:r>
                      <m:r>
                        <a:rPr lang="pt-BR" sz="2600" b="1" i="1" smtClean="0">
                          <a:latin typeface="Cambria Math"/>
                        </a:rPr>
                        <m:t>𝒂</m:t>
                      </m:r>
                      <m:r>
                        <a:rPr lang="pt-BR" sz="2600" b="1" i="1" smtClean="0">
                          <a:latin typeface="Cambria Math"/>
                        </a:rPr>
                        <m:t> </m:t>
                      </m:r>
                      <m:r>
                        <a:rPr lang="pt-BR" sz="2600" b="1" i="1" smtClean="0">
                          <a:latin typeface="Cambria Math"/>
                        </a:rPr>
                        <m:t>𝒓𝒆𝒄𝒆𝒃𝒆𝒓</m:t>
                      </m:r>
                      <m:r>
                        <a:rPr lang="pt-BR" sz="2600" b="1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sz="26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600" b="1" i="1" smtClean="0">
                              <a:latin typeface="Cambria Math"/>
                            </a:rPr>
                            <m:t>𝑫𝑽𝑹</m:t>
                          </m:r>
                        </m:e>
                      </m:d>
                      <m:r>
                        <a:rPr lang="pt-BR" sz="2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600" b="1" i="1" smtClean="0">
                              <a:latin typeface="Cambria Math"/>
                            </a:rPr>
                            <m:t>𝑽𝒂𝒍𝒐𝒓𝒆𝒔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𝒂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𝒓𝒆𝒄𝒆𝒃𝒆𝒓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𝒏𝒐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𝒇𝒊𝒏𝒂𝒍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𝒅𝒐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𝒑𝒆𝒓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í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𝒐𝒅𝒐</m:t>
                          </m:r>
                        </m:num>
                        <m:den>
                          <m:r>
                            <a:rPr lang="pt-BR" sz="2600" b="1" i="1" smtClean="0">
                              <a:latin typeface="Cambria Math"/>
                            </a:rPr>
                            <m:t>𝑽𝒆𝒏𝒅𝒂𝒔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𝒎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é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𝒅𝒊𝒂𝒔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𝒅𝒊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á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𝒓𝒊𝒂𝒔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𝒅𝒐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𝒑𝒆𝒓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í</m:t>
                          </m:r>
                          <m:r>
                            <a:rPr lang="pt-BR" sz="2600" b="1" i="1" smtClean="0">
                              <a:latin typeface="Cambria Math"/>
                            </a:rPr>
                            <m:t>𝒐𝒅𝒐</m:t>
                          </m:r>
                        </m:den>
                      </m:f>
                    </m:oMath>
                  </m:oMathPara>
                </a14:m>
                <a:endParaRPr lang="pt-BR" b="1" dirty="0" smtClean="0"/>
              </a:p>
              <a:p>
                <a:pPr marL="0" indent="0">
                  <a:buNone/>
                </a:pPr>
                <a:endParaRPr lang="pt-BR" b="1" dirty="0"/>
              </a:p>
              <a:p>
                <a:pPr marL="0" indent="0">
                  <a:buNone/>
                </a:pPr>
                <a:r>
                  <a:rPr lang="pt-BR" b="1" dirty="0" smtClean="0"/>
                  <a:t>Exemplo</a:t>
                </a:r>
                <a:r>
                  <a:rPr lang="pt-BR" dirty="0" smtClean="0"/>
                  <a:t>: Uma empresa registrou vendas anuais em x1 no valor de $ 100.000 e as duplicatas a receber registradas pela contabilidade no final do período eram de $ 3.000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𝐷𝑉𝑅</m:t>
                      </m:r>
                      <m:r>
                        <a:rPr lang="pt-BR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3.000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100.000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÷360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=10,8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 smtClean="0"/>
                  <a:t>Resultado mostra que, em média, cerca de 11 dias de vendas realizadas em x1 ainda se encontram em aberto (a receber)</a:t>
                </a:r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" t="-14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42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52710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Avaliação conjunta do </a:t>
            </a:r>
            <a:r>
              <a:rPr lang="pt-BR" b="1" dirty="0" err="1" smtClean="0"/>
              <a:t>aging</a:t>
            </a:r>
            <a:r>
              <a:rPr lang="pt-BR" b="1" dirty="0" smtClean="0"/>
              <a:t> e do DVR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Espaço Reservado para Conteú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20795829"/>
                  </p:ext>
                </p:extLst>
              </p:nvPr>
            </p:nvGraphicFramePr>
            <p:xfrm>
              <a:off x="107505" y="1200150"/>
              <a:ext cx="8928990" cy="280111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76330"/>
                    <a:gridCol w="2976330"/>
                    <a:gridCol w="2976330"/>
                  </a:tblGrid>
                  <a:tr h="278130">
                    <a:tc>
                      <a:txBody>
                        <a:bodyPr/>
                        <a:lstStyle/>
                        <a:p>
                          <a:endParaRPr lang="pt-BR" sz="1400" dirty="0"/>
                        </a:p>
                      </a:txBody>
                      <a:tcPr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1" dirty="0" smtClean="0"/>
                            <a:t>Valor ($)</a:t>
                          </a:r>
                          <a:endParaRPr lang="pt-BR" sz="1400" b="1" dirty="0"/>
                        </a:p>
                      </a:txBody>
                      <a:tcPr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1" dirty="0" smtClean="0"/>
                            <a:t>%</a:t>
                          </a:r>
                          <a:endParaRPr lang="pt-BR" sz="1400" b="1" dirty="0"/>
                        </a:p>
                      </a:txBody>
                      <a:tcPr marT="34290" marB="34290"/>
                    </a:tc>
                  </a:tr>
                  <a:tr h="480060">
                    <a:tc>
                      <a:txBody>
                        <a:bodyPr/>
                        <a:lstStyle/>
                        <a:p>
                          <a:r>
                            <a:rPr lang="pt-BR" sz="1400" b="0" dirty="0" smtClean="0"/>
                            <a:t>Duplicatas</a:t>
                          </a:r>
                          <a:r>
                            <a:rPr lang="pt-BR" sz="1400" b="0" baseline="0" dirty="0" smtClean="0"/>
                            <a:t> vencidas em 30 dias (não quitadas)</a:t>
                          </a:r>
                          <a:endParaRPr lang="pt-BR" sz="1400" b="0" dirty="0"/>
                        </a:p>
                      </a:txBody>
                      <a:tcPr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0" dirty="0" smtClean="0"/>
                            <a:t>1.000</a:t>
                          </a:r>
                          <a:endParaRPr lang="pt-BR" sz="1400" b="0" dirty="0"/>
                        </a:p>
                      </a:txBody>
                      <a:tcPr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0" dirty="0" smtClean="0"/>
                            <a:t>10%</a:t>
                          </a:r>
                          <a:endParaRPr lang="pt-BR" sz="1400" b="0" dirty="0"/>
                        </a:p>
                      </a:txBody>
                      <a:tcPr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278130">
                    <a:tc>
                      <a:txBody>
                        <a:bodyPr/>
                        <a:lstStyle/>
                        <a:p>
                          <a:pPr lvl="0"/>
                          <a:r>
                            <a:rPr lang="pt-BR" sz="1400" b="0" dirty="0" smtClean="0"/>
                            <a:t>A</a:t>
                          </a:r>
                          <a:r>
                            <a:rPr lang="pt-BR" sz="1400" b="0" baseline="0" dirty="0" smtClean="0"/>
                            <a:t> vencer no mês</a:t>
                          </a:r>
                          <a:endParaRPr lang="pt-BR" sz="1400" b="0" dirty="0"/>
                        </a:p>
                      </a:txBody>
                      <a:tcPr marT="34290" marB="3429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0" dirty="0" smtClean="0"/>
                            <a:t>2.500</a:t>
                          </a:r>
                          <a:endParaRPr lang="pt-BR" sz="1400" b="0" dirty="0"/>
                        </a:p>
                      </a:txBody>
                      <a:tcPr marT="34290" marB="3429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0" dirty="0" smtClean="0"/>
                            <a:t>25%</a:t>
                          </a:r>
                          <a:endParaRPr lang="pt-BR" sz="1400" b="0" dirty="0"/>
                        </a:p>
                      </a:txBody>
                      <a:tcPr marT="34290" marB="34290">
                        <a:noFill/>
                      </a:tcPr>
                    </a:tc>
                  </a:tr>
                  <a:tr h="278130">
                    <a:tc>
                      <a:txBody>
                        <a:bodyPr/>
                        <a:lstStyle/>
                        <a:p>
                          <a:pPr lvl="0"/>
                          <a:r>
                            <a:rPr lang="pt-BR" sz="1400" b="0" dirty="0" smtClean="0"/>
                            <a:t>A</a:t>
                          </a:r>
                          <a:r>
                            <a:rPr lang="pt-BR" sz="1400" b="0" baseline="0" dirty="0" smtClean="0"/>
                            <a:t> vencer em 30 dias</a:t>
                          </a:r>
                          <a:endParaRPr lang="pt-BR" sz="1400" b="0" dirty="0"/>
                        </a:p>
                      </a:txBody>
                      <a:tcPr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0" dirty="0" smtClean="0"/>
                            <a:t>4.500</a:t>
                          </a:r>
                          <a:endParaRPr lang="pt-BR" sz="1400" b="0" dirty="0"/>
                        </a:p>
                      </a:txBody>
                      <a:tcPr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0" dirty="0" smtClean="0"/>
                            <a:t>45%</a:t>
                          </a:r>
                          <a:endParaRPr lang="pt-BR" sz="1400" b="0" dirty="0"/>
                        </a:p>
                      </a:txBody>
                      <a:tcPr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278130">
                    <a:tc>
                      <a:txBody>
                        <a:bodyPr/>
                        <a:lstStyle/>
                        <a:p>
                          <a:pPr lvl="0"/>
                          <a:r>
                            <a:rPr lang="pt-BR" sz="1400" b="0" dirty="0" smtClean="0"/>
                            <a:t>A vencer em 60 dias</a:t>
                          </a:r>
                          <a:endParaRPr lang="pt-BR" sz="1400" b="0" dirty="0"/>
                        </a:p>
                      </a:txBody>
                      <a:tcPr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0" dirty="0" smtClean="0"/>
                            <a:t>2.000</a:t>
                          </a:r>
                          <a:endParaRPr lang="pt-BR" sz="1400" b="0" dirty="0"/>
                        </a:p>
                      </a:txBody>
                      <a:tcPr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0" dirty="0" smtClean="0"/>
                            <a:t>20%</a:t>
                          </a:r>
                          <a:endParaRPr lang="pt-BR" sz="1400" b="0" dirty="0"/>
                        </a:p>
                      </a:txBody>
                      <a:tcPr marT="34290" marB="34290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278130">
                    <a:tc>
                      <a:txBody>
                        <a:bodyPr/>
                        <a:lstStyle/>
                        <a:p>
                          <a:r>
                            <a:rPr lang="pt-BR" sz="1400" b="1" dirty="0" smtClean="0"/>
                            <a:t>Total geral</a:t>
                          </a:r>
                          <a:r>
                            <a:rPr lang="pt-BR" sz="1400" b="1" baseline="0" dirty="0" smtClean="0"/>
                            <a:t> da carteira</a:t>
                          </a:r>
                          <a:endParaRPr lang="pt-BR" sz="1400" b="1" dirty="0"/>
                        </a:p>
                      </a:txBody>
                      <a:tcPr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1" dirty="0" smtClean="0"/>
                            <a:t>10.000</a:t>
                          </a:r>
                          <a:endParaRPr lang="pt-BR" sz="1400" b="1" dirty="0"/>
                        </a:p>
                      </a:txBody>
                      <a:tcPr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400" b="1" dirty="0" smtClean="0"/>
                            <a:t>100%</a:t>
                          </a:r>
                          <a:endParaRPr lang="pt-BR" sz="1400" b="1" dirty="0"/>
                        </a:p>
                      </a:txBody>
                      <a:tcPr marT="34290" marB="34290"/>
                    </a:tc>
                  </a:tr>
                  <a:tr h="866633">
                    <a:tc>
                      <a:txBody>
                        <a:bodyPr/>
                        <a:lstStyle/>
                        <a:p>
                          <a:endParaRPr lang="pt-BR" sz="1400" b="1" dirty="0" smtClean="0"/>
                        </a:p>
                        <a:p>
                          <a:r>
                            <a:rPr lang="pt-BR" sz="1400" b="1" dirty="0" smtClean="0"/>
                            <a:t>DVR</a:t>
                          </a:r>
                          <a:endParaRPr lang="pt-BR" sz="1400" b="1" dirty="0"/>
                        </a:p>
                      </a:txBody>
                      <a:tcPr marT="34290" marB="34290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pt-BR" sz="1400" b="1" i="1" dirty="0" smtClean="0">
                            <a:latin typeface="Cambria Math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sz="1400" b="1" i="1" smtClean="0">
                                    <a:latin typeface="Cambria Math"/>
                                  </a:rPr>
                                  <m:t>𝑫𝑽𝑹</m:t>
                                </m:r>
                                <m:r>
                                  <a:rPr lang="pt-BR" sz="1400" b="1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pt-BR" sz="1400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1400" b="1" i="1" smtClean="0">
                                        <a:latin typeface="Cambria Math"/>
                                      </a:rPr>
                                      <m:t>𝟏𝟎</m:t>
                                    </m:r>
                                    <m:r>
                                      <a:rPr lang="pt-BR" sz="1400" b="1" i="1" smtClean="0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pt-BR" sz="1400" b="1" i="1" smtClean="0">
                                        <a:latin typeface="Cambria Math"/>
                                      </a:rPr>
                                      <m:t>𝟎𝟎𝟎</m:t>
                                    </m:r>
                                  </m:num>
                                  <m:den>
                                    <m:r>
                                      <a:rPr lang="pt-BR" sz="1400" b="1" i="1" smtClean="0">
                                        <a:latin typeface="Cambria Math"/>
                                      </a:rPr>
                                      <m:t>𝟕</m:t>
                                    </m:r>
                                    <m:r>
                                      <a:rPr lang="pt-BR" sz="1400" b="1" i="1" smtClean="0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pt-BR" sz="1400" b="1" i="1" smtClean="0">
                                        <a:latin typeface="Cambria Math"/>
                                      </a:rPr>
                                      <m:t>𝟓𝟎𝟎</m:t>
                                    </m:r>
                                    <m:r>
                                      <a:rPr lang="pt-BR" sz="1400" b="1" i="1" smtClean="0">
                                        <a:latin typeface="Cambria Math"/>
                                      </a:rPr>
                                      <m:t> ÷</m:t>
                                    </m:r>
                                    <m:r>
                                      <a:rPr lang="pt-BR" sz="1400" b="1" i="1" smtClean="0">
                                        <a:latin typeface="Cambria Math"/>
                                        <a:ea typeface="Cambria Math"/>
                                      </a:rPr>
                                      <m:t>𝟑𝟎</m:t>
                                    </m:r>
                                  </m:den>
                                </m:f>
                                <m:r>
                                  <a:rPr lang="pt-BR" sz="1400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pt-BR" sz="1400" b="1" i="1" smtClean="0">
                                    <a:latin typeface="Cambria Math"/>
                                  </a:rPr>
                                  <m:t>𝟒𝟎</m:t>
                                </m:r>
                              </m:oMath>
                            </m:oMathPara>
                          </a14:m>
                          <a:endParaRPr lang="pt-BR" sz="1400" b="1" dirty="0" smtClean="0"/>
                        </a:p>
                        <a:p>
                          <a:pPr algn="ctr"/>
                          <a:endParaRPr lang="pt-BR" sz="1400" b="1" dirty="0"/>
                        </a:p>
                      </a:txBody>
                      <a:tcPr marT="34290" marB="34290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BR" b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Espaço Reservado para Conteú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44915424"/>
                  </p:ext>
                </p:extLst>
              </p:nvPr>
            </p:nvGraphicFramePr>
            <p:xfrm>
              <a:off x="107505" y="1600200"/>
              <a:ext cx="8928990" cy="36497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76330"/>
                    <a:gridCol w="2976330"/>
                    <a:gridCol w="297633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pt-B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Valor ($)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%</a:t>
                          </a:r>
                          <a:endParaRPr lang="pt-BR" b="1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pt-BR" b="0" dirty="0" smtClean="0"/>
                            <a:t>Duplicatas</a:t>
                          </a:r>
                          <a:r>
                            <a:rPr lang="pt-BR" b="0" baseline="0" dirty="0" smtClean="0"/>
                            <a:t> vencidas em 30 dias (não quitadas)</a:t>
                          </a:r>
                          <a:endParaRPr lang="pt-BR" b="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 smtClean="0"/>
                            <a:t>1.000</a:t>
                          </a:r>
                          <a:endParaRPr lang="pt-BR" b="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 smtClean="0"/>
                            <a:t>10%</a:t>
                          </a:r>
                          <a:endParaRPr lang="pt-BR" b="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lvl="0"/>
                          <a:r>
                            <a:rPr lang="pt-BR" b="0" dirty="0" smtClean="0"/>
                            <a:t>A</a:t>
                          </a:r>
                          <a:r>
                            <a:rPr lang="pt-BR" b="0" baseline="0" dirty="0" smtClean="0"/>
                            <a:t> vencer no mês</a:t>
                          </a:r>
                          <a:endParaRPr lang="pt-BR" b="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 smtClean="0"/>
                            <a:t>2.500</a:t>
                          </a:r>
                          <a:endParaRPr lang="pt-BR" b="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 smtClean="0"/>
                            <a:t>25%</a:t>
                          </a:r>
                          <a:endParaRPr lang="pt-BR" b="0" dirty="0"/>
                        </a:p>
                      </a:txBody>
                      <a:tcP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lvl="0"/>
                          <a:r>
                            <a:rPr lang="pt-BR" b="0" dirty="0" smtClean="0"/>
                            <a:t>A</a:t>
                          </a:r>
                          <a:r>
                            <a:rPr lang="pt-BR" b="0" baseline="0" dirty="0" smtClean="0"/>
                            <a:t> vencer em 30 dias</a:t>
                          </a:r>
                          <a:endParaRPr lang="pt-BR" b="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 smtClean="0"/>
                            <a:t>4.500</a:t>
                          </a:r>
                          <a:endParaRPr lang="pt-BR" b="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 smtClean="0"/>
                            <a:t>45%</a:t>
                          </a:r>
                          <a:endParaRPr lang="pt-BR" b="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lvl="0"/>
                          <a:r>
                            <a:rPr lang="pt-BR" b="0" dirty="0" smtClean="0"/>
                            <a:t>A vencer em 60 dias</a:t>
                          </a:r>
                          <a:endParaRPr lang="pt-BR" b="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 smtClean="0"/>
                            <a:t>2.000</a:t>
                          </a:r>
                          <a:endParaRPr lang="pt-BR" b="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 smtClean="0"/>
                            <a:t>20%</a:t>
                          </a:r>
                          <a:endParaRPr lang="pt-BR" b="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pt-BR" b="1" dirty="0" smtClean="0"/>
                            <a:t>Total geral</a:t>
                          </a:r>
                          <a:r>
                            <a:rPr lang="pt-BR" b="1" baseline="0" dirty="0" smtClean="0"/>
                            <a:t> da carteira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10.000</a:t>
                          </a:r>
                          <a:endParaRPr lang="pt-BR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1" dirty="0" smtClean="0"/>
                            <a:t>100%</a:t>
                          </a:r>
                          <a:endParaRPr lang="pt-BR" b="1" dirty="0"/>
                        </a:p>
                      </a:txBody>
                      <a:tcPr/>
                    </a:tc>
                  </a:tr>
                  <a:tr h="1155510">
                    <a:tc>
                      <a:txBody>
                        <a:bodyPr/>
                        <a:lstStyle/>
                        <a:p>
                          <a:endParaRPr lang="pt-BR" b="1" dirty="0" smtClean="0"/>
                        </a:p>
                        <a:p>
                          <a:r>
                            <a:rPr lang="pt-BR" b="1" dirty="0" smtClean="0"/>
                            <a:t>DVR</a:t>
                          </a:r>
                          <a:endParaRPr lang="pt-BR" b="1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0102" t="-219048" r="-102" b="-52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BR" b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CaixaDeTexto 4"/>
          <p:cNvSpPr txBox="1"/>
          <p:nvPr/>
        </p:nvSpPr>
        <p:spPr>
          <a:xfrm>
            <a:off x="179513" y="4083918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Resultado mostra que, em média, cerca de </a:t>
            </a:r>
            <a:r>
              <a:rPr lang="pt-BR" sz="1400" dirty="0" smtClean="0"/>
              <a:t>40 </a:t>
            </a:r>
            <a:r>
              <a:rPr lang="pt-BR" sz="1400" dirty="0"/>
              <a:t>dias de vendas </a:t>
            </a:r>
            <a:r>
              <a:rPr lang="pt-BR" sz="1400" dirty="0" smtClean="0"/>
              <a:t>realizadas se encontram em aberto para o período do exemplo</a:t>
            </a:r>
          </a:p>
          <a:p>
            <a:endParaRPr lang="pt-BR" sz="1400" dirty="0"/>
          </a:p>
          <a:p>
            <a:r>
              <a:rPr lang="pt-BR" sz="1400" dirty="0" smtClean="0"/>
              <a:t>80% referem-se aos valores recebíveis em até 1 mês (10 + 25 + 45%)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1827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Capital de giro líquido (CCL)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045785"/>
          </a:xfrm>
        </p:spPr>
        <p:txBody>
          <a:bodyPr>
            <a:normAutofit fontScale="47500" lnSpcReduction="20000"/>
          </a:bodyPr>
          <a:lstStyle/>
          <a:p>
            <a:r>
              <a:rPr lang="pt-BR" dirty="0" smtClean="0"/>
              <a:t>Também conhecido como Capital </a:t>
            </a:r>
            <a:r>
              <a:rPr lang="pt-BR" dirty="0"/>
              <a:t>Circulante Líquido (CCL).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Ele é normalmente definido como </a:t>
            </a:r>
            <a:r>
              <a:rPr lang="pt-BR" dirty="0"/>
              <a:t>a </a:t>
            </a:r>
            <a:r>
              <a:rPr lang="pt-BR" dirty="0" smtClean="0"/>
              <a:t>diferença entre </a:t>
            </a:r>
            <a:r>
              <a:rPr lang="pt-BR" dirty="0"/>
              <a:t>o ativo circulante e o </a:t>
            </a:r>
            <a:r>
              <a:rPr lang="pt-BR" dirty="0" smtClean="0"/>
              <a:t>passivo circulante </a:t>
            </a:r>
            <a:r>
              <a:rPr lang="pt-BR" dirty="0"/>
              <a:t>de uma </a:t>
            </a:r>
            <a:r>
              <a:rPr lang="pt-BR" dirty="0" smtClean="0"/>
              <a:t>empresa.</a:t>
            </a:r>
          </a:p>
          <a:p>
            <a:endParaRPr lang="pt-BR" dirty="0"/>
          </a:p>
          <a:p>
            <a:r>
              <a:rPr lang="pt-BR" dirty="0" smtClean="0"/>
              <a:t>O CCL pode ser positivo (sobra de recursos), negativo (falta de recursos), ou igual a zero.</a:t>
            </a:r>
          </a:p>
          <a:p>
            <a:endParaRPr lang="pt-BR" dirty="0"/>
          </a:p>
          <a:p>
            <a:r>
              <a:rPr lang="pt-BR" dirty="0" smtClean="0"/>
              <a:t>CCL negativo pode indicar:</a:t>
            </a:r>
          </a:p>
          <a:p>
            <a:pPr lvl="1"/>
            <a:r>
              <a:rPr lang="pt-BR" dirty="0"/>
              <a:t>P</a:t>
            </a:r>
            <a:r>
              <a:rPr lang="pt-BR" dirty="0" smtClean="0"/>
              <a:t>roblemas de liquidez na empresa</a:t>
            </a:r>
          </a:p>
          <a:p>
            <a:pPr lvl="1"/>
            <a:r>
              <a:rPr lang="pt-BR" dirty="0" smtClean="0"/>
              <a:t>Ou que ela está utilizando dívidas de CP para financiar suas aplicações em ativos de LP. Exemplo: tomar empréstimo para compra de equipamento</a:t>
            </a:r>
          </a:p>
          <a:p>
            <a:pPr lvl="1"/>
            <a:endParaRPr lang="pt-BR" dirty="0"/>
          </a:p>
          <a:p>
            <a:r>
              <a:rPr lang="pt-BR" b="1" dirty="0" smtClean="0"/>
              <a:t>Quanto maior, melhor</a:t>
            </a:r>
            <a:endParaRPr lang="pt-B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1115616" y="4227934"/>
                <a:ext cx="69573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/>
                        </a:rPr>
                        <m:t>𝑪𝑪𝑳</m:t>
                      </m:r>
                      <m:r>
                        <a:rPr lang="pt-BR" sz="2400" b="1" i="1" smtClean="0">
                          <a:latin typeface="Cambria Math"/>
                        </a:rPr>
                        <m:t>=</m:t>
                      </m:r>
                      <m:r>
                        <a:rPr lang="pt-BR" sz="2400" b="1" i="1" smtClean="0">
                          <a:latin typeface="Cambria Math"/>
                        </a:rPr>
                        <m:t>𝑨𝒕𝒊𝒗𝒐</m:t>
                      </m:r>
                      <m:r>
                        <a:rPr lang="pt-BR" sz="2400" b="1" i="1" smtClean="0">
                          <a:latin typeface="Cambria Math"/>
                        </a:rPr>
                        <m:t> </m:t>
                      </m:r>
                      <m:r>
                        <a:rPr lang="pt-BR" sz="2400" b="1" i="1" smtClean="0">
                          <a:latin typeface="Cambria Math"/>
                        </a:rPr>
                        <m:t>𝒄𝒊𝒓𝒄𝒖𝒍𝒂𝒏𝒕𝒆</m:t>
                      </m:r>
                      <m:r>
                        <a:rPr lang="pt-BR" sz="2400" b="1" i="1" smtClean="0">
                          <a:latin typeface="Cambria Math"/>
                        </a:rPr>
                        <m:t> −</m:t>
                      </m:r>
                      <m:r>
                        <a:rPr lang="pt-BR" sz="2400" b="1" i="1" smtClean="0">
                          <a:latin typeface="Cambria Math"/>
                        </a:rPr>
                        <m:t>𝑷𝒂𝒔𝒔𝒊𝒗𝒐</m:t>
                      </m:r>
                      <m:r>
                        <a:rPr lang="pt-BR" sz="2400" b="1" i="1" smtClean="0">
                          <a:latin typeface="Cambria Math"/>
                        </a:rPr>
                        <m:t> </m:t>
                      </m:r>
                      <m:r>
                        <a:rPr lang="pt-BR" sz="2400" b="1" i="1" smtClean="0">
                          <a:latin typeface="Cambria Math"/>
                        </a:rPr>
                        <m:t>𝒄𝒊𝒓𝒄𝒖𝒍𝒂𝒏𝒕𝒆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227934"/>
                <a:ext cx="6957354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32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Capital de giro próprio (CGP)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53649"/>
            <a:ext cx="8229600" cy="2940974"/>
          </a:xfrm>
        </p:spPr>
        <p:txBody>
          <a:bodyPr>
            <a:normAutofit fontScale="47500" lnSpcReduction="20000"/>
          </a:bodyPr>
          <a:lstStyle/>
          <a:p>
            <a:r>
              <a:rPr lang="pt-BR" dirty="0"/>
              <a:t>Uma maneira mais simplificada e também adotada </a:t>
            </a:r>
            <a:r>
              <a:rPr lang="pt-BR" dirty="0" smtClean="0"/>
              <a:t>pelo mercado </a:t>
            </a:r>
            <a:r>
              <a:rPr lang="pt-BR" dirty="0"/>
              <a:t>é calcular o capital de giro próprio pela </a:t>
            </a:r>
            <a:r>
              <a:rPr lang="pt-BR" dirty="0" smtClean="0"/>
              <a:t>simples diferença </a:t>
            </a:r>
            <a:r>
              <a:rPr lang="pt-BR" dirty="0"/>
              <a:t>entre o patrimônio líquido e o ativo </a:t>
            </a:r>
            <a:r>
              <a:rPr lang="pt-BR" dirty="0" smtClean="0"/>
              <a:t>permanente (imobilizado).</a:t>
            </a:r>
          </a:p>
          <a:p>
            <a:endParaRPr lang="pt-BR" dirty="0"/>
          </a:p>
          <a:p>
            <a:r>
              <a:rPr lang="pt-BR" dirty="0"/>
              <a:t>Nesse caso, a medida revela o volume de capital próprio </a:t>
            </a:r>
            <a:r>
              <a:rPr lang="pt-BR" dirty="0" smtClean="0"/>
              <a:t>da empresa </a:t>
            </a:r>
            <a:r>
              <a:rPr lang="pt-BR" dirty="0"/>
              <a:t>que está financiando o ativo circulante e o </a:t>
            </a:r>
            <a:r>
              <a:rPr lang="pt-BR" dirty="0" smtClean="0"/>
              <a:t>realizável a </a:t>
            </a:r>
            <a:r>
              <a:rPr lang="pt-BR" dirty="0"/>
              <a:t>longo </a:t>
            </a:r>
            <a:r>
              <a:rPr lang="pt-BR" dirty="0" smtClean="0"/>
              <a:t>prazo.</a:t>
            </a:r>
          </a:p>
          <a:p>
            <a:endParaRPr lang="pt-BR" dirty="0"/>
          </a:p>
          <a:p>
            <a:r>
              <a:rPr lang="pt-BR" dirty="0" smtClean="0"/>
              <a:t>Dito de outra forma, o resultado revela qual o montante de capitais próprios (PL) aplicados no GIRO do negócio (no AC) depois de efetivadas todas as imobilizações (no ANC). </a:t>
            </a:r>
          </a:p>
          <a:p>
            <a:endParaRPr lang="pt-BR" dirty="0"/>
          </a:p>
          <a:p>
            <a:r>
              <a:rPr lang="pt-BR" b="1" dirty="0" smtClean="0"/>
              <a:t>Quanto maior, melhor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115616" y="1145382"/>
                <a:ext cx="68788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/>
                        </a:rPr>
                        <m:t>𝑪𝑮𝑷</m:t>
                      </m:r>
                      <m:r>
                        <a:rPr lang="pt-BR" sz="2400" b="1" i="1" smtClean="0">
                          <a:latin typeface="Cambria Math"/>
                        </a:rPr>
                        <m:t>=</m:t>
                      </m:r>
                      <m:r>
                        <a:rPr lang="pt-BR" sz="2400" b="1" i="1" smtClean="0">
                          <a:latin typeface="Cambria Math"/>
                        </a:rPr>
                        <m:t>𝑷𝒂𝒕𝒓𝒊𝒎</m:t>
                      </m:r>
                      <m:r>
                        <a:rPr lang="pt-BR" sz="2400" b="1" i="1" smtClean="0">
                          <a:latin typeface="Cambria Math"/>
                        </a:rPr>
                        <m:t>ô</m:t>
                      </m:r>
                      <m:r>
                        <a:rPr lang="pt-BR" sz="2400" b="1" i="1" smtClean="0">
                          <a:latin typeface="Cambria Math"/>
                        </a:rPr>
                        <m:t>𝒏𝒊𝒐</m:t>
                      </m:r>
                      <m:r>
                        <a:rPr lang="pt-BR" sz="2400" b="1" i="1" smtClean="0">
                          <a:latin typeface="Cambria Math"/>
                        </a:rPr>
                        <m:t> </m:t>
                      </m:r>
                      <m:r>
                        <a:rPr lang="pt-BR" sz="2400" b="1" i="1" smtClean="0">
                          <a:latin typeface="Cambria Math"/>
                        </a:rPr>
                        <m:t>𝒍</m:t>
                      </m:r>
                      <m:r>
                        <a:rPr lang="pt-BR" sz="2400" b="1" i="1" smtClean="0">
                          <a:latin typeface="Cambria Math"/>
                        </a:rPr>
                        <m:t>í</m:t>
                      </m:r>
                      <m:r>
                        <a:rPr lang="pt-BR" sz="2400" b="1" i="1" smtClean="0">
                          <a:latin typeface="Cambria Math"/>
                        </a:rPr>
                        <m:t>𝒒𝒖𝒊𝒅𝒐</m:t>
                      </m:r>
                      <m:r>
                        <a:rPr lang="pt-BR" sz="2400" b="1" i="1" smtClean="0">
                          <a:latin typeface="Cambria Math"/>
                        </a:rPr>
                        <m:t> −</m:t>
                      </m:r>
                      <m:r>
                        <a:rPr lang="pt-BR" sz="2400" b="1" i="1" smtClean="0">
                          <a:latin typeface="Cambria Math"/>
                        </a:rPr>
                        <m:t>𝑹𝒆𝒂𝒍𝒊𝒛</m:t>
                      </m:r>
                      <m:r>
                        <a:rPr lang="pt-BR" sz="2400" b="1" i="1" smtClean="0">
                          <a:latin typeface="Cambria Math"/>
                        </a:rPr>
                        <m:t>á</m:t>
                      </m:r>
                      <m:r>
                        <a:rPr lang="pt-BR" sz="2400" b="1" i="1" smtClean="0">
                          <a:latin typeface="Cambria Math"/>
                        </a:rPr>
                        <m:t>𝒗𝒆𝒍</m:t>
                      </m:r>
                      <m:r>
                        <a:rPr lang="pt-BR" sz="2400" b="1" i="1" smtClean="0">
                          <a:latin typeface="Cambria Math"/>
                        </a:rPr>
                        <m:t> </m:t>
                      </m:r>
                      <m:r>
                        <a:rPr lang="pt-BR" sz="2400" b="1" i="1" smtClean="0">
                          <a:latin typeface="Cambria Math"/>
                        </a:rPr>
                        <m:t>𝒂</m:t>
                      </m:r>
                      <m:r>
                        <a:rPr lang="pt-BR" sz="2400" b="1" i="1" smtClean="0">
                          <a:latin typeface="Cambria Math"/>
                        </a:rPr>
                        <m:t> </m:t>
                      </m:r>
                      <m:r>
                        <a:rPr lang="pt-BR" sz="2400" b="1" i="1" smtClean="0">
                          <a:latin typeface="Cambria Math"/>
                        </a:rPr>
                        <m:t>𝑳𝑷</m:t>
                      </m:r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527175"/>
                <a:ext cx="6878806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879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88386"/>
            <a:ext cx="3322712" cy="85725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Exemplo</a:t>
            </a:r>
            <a:br>
              <a:rPr lang="pt-BR" b="1" dirty="0" smtClean="0"/>
            </a:br>
            <a:r>
              <a:rPr lang="pt-BR" b="1" dirty="0" smtClean="0"/>
              <a:t> CGP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301721"/>
                <a:ext cx="8229600" cy="2292902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𝐶𝐺𝑃</m:t>
                      </m:r>
                      <m:r>
                        <a:rPr lang="pt-BR" b="0" i="1" smtClean="0">
                          <a:latin typeface="Cambria Math"/>
                        </a:rPr>
                        <m:t>=150.000 −100.000=50.000</m:t>
                      </m:r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r>
                  <a:rPr lang="pt-BR" dirty="0" smtClean="0"/>
                  <a:t>Interpretação: do total de 150.000 de capital próprio, 50.000 está financiando o ativo circulante e o realizável a longo prazo</a:t>
                </a:r>
              </a:p>
              <a:p>
                <a:endParaRPr lang="pt-BR" dirty="0"/>
              </a:p>
              <a:p>
                <a:r>
                  <a:rPr lang="pt-BR" dirty="0" smtClean="0"/>
                  <a:t>Quanto maior for o CGP, menor será a imobilização do patrimônio líquido e menor será a dependência da empresa de capitais de terceiros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68960"/>
                <a:ext cx="8229600" cy="3057203"/>
              </a:xfrm>
              <a:blipFill rotWithShape="1">
                <a:blip r:embed="rId2"/>
                <a:stretch>
                  <a:fillRect l="-8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1" y="195486"/>
            <a:ext cx="522922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4131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CGP</a:t>
            </a: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567128" y="1167594"/>
            <a:ext cx="3744416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ATIVO</a:t>
            </a:r>
            <a:endParaRPr lang="pt-BR" sz="2400" b="1" dirty="0"/>
          </a:p>
        </p:txBody>
      </p:sp>
      <p:sp>
        <p:nvSpPr>
          <p:cNvPr id="5" name="Retângulo 4"/>
          <p:cNvSpPr/>
          <p:nvPr/>
        </p:nvSpPr>
        <p:spPr>
          <a:xfrm>
            <a:off x="4427984" y="1167594"/>
            <a:ext cx="3744416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PASSIVO + PL</a:t>
            </a:r>
            <a:endParaRPr lang="pt-BR" sz="2400" b="1" dirty="0"/>
          </a:p>
        </p:txBody>
      </p:sp>
      <p:sp>
        <p:nvSpPr>
          <p:cNvPr id="6" name="Retângulo 5"/>
          <p:cNvSpPr/>
          <p:nvPr/>
        </p:nvSpPr>
        <p:spPr>
          <a:xfrm>
            <a:off x="4427984" y="1568528"/>
            <a:ext cx="3744416" cy="5556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2400" dirty="0" smtClean="0">
                <a:solidFill>
                  <a:schemeClr val="tx1"/>
                </a:solidFill>
              </a:rPr>
              <a:t>Passivo circulante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427984" y="2124145"/>
            <a:ext cx="3744416" cy="5556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2400" dirty="0" smtClean="0">
                <a:solidFill>
                  <a:schemeClr val="tx1"/>
                </a:solidFill>
              </a:rPr>
              <a:t>Passivo não circulante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427984" y="3921900"/>
            <a:ext cx="3744416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TOTAL</a:t>
            </a:r>
            <a:endParaRPr lang="pt-BR" sz="2400" b="1" dirty="0"/>
          </a:p>
        </p:txBody>
      </p:sp>
      <p:sp>
        <p:nvSpPr>
          <p:cNvPr id="9" name="Retângulo 8"/>
          <p:cNvSpPr/>
          <p:nvPr/>
        </p:nvSpPr>
        <p:spPr>
          <a:xfrm>
            <a:off x="567128" y="3921900"/>
            <a:ext cx="3744416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TOTAL</a:t>
            </a:r>
            <a:endParaRPr lang="pt-BR" sz="2400" b="1" dirty="0"/>
          </a:p>
        </p:txBody>
      </p:sp>
      <p:sp>
        <p:nvSpPr>
          <p:cNvPr id="10" name="Retângulo 9"/>
          <p:cNvSpPr/>
          <p:nvPr/>
        </p:nvSpPr>
        <p:spPr>
          <a:xfrm>
            <a:off x="4427984" y="2755908"/>
            <a:ext cx="3744416" cy="11119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2400" dirty="0" smtClean="0">
                <a:solidFill>
                  <a:schemeClr val="tx1"/>
                </a:solidFill>
              </a:rPr>
              <a:t>Patrimônio líquido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67128" y="1568527"/>
            <a:ext cx="3744416" cy="11112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2400" dirty="0" smtClean="0">
                <a:solidFill>
                  <a:schemeClr val="tx1"/>
                </a:solidFill>
              </a:rPr>
              <a:t>Ativo circulante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67128" y="3165816"/>
            <a:ext cx="3744416" cy="70132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2400" dirty="0" smtClean="0">
                <a:solidFill>
                  <a:schemeClr val="tx1"/>
                </a:solidFill>
              </a:rPr>
              <a:t>Ativo não circulante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67128" y="2686153"/>
            <a:ext cx="3744416" cy="479663"/>
          </a:xfrm>
          <a:prstGeom prst="rect">
            <a:avLst/>
          </a:prstGeom>
          <a:pattFill prst="pct6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2400" dirty="0" smtClean="0">
                <a:solidFill>
                  <a:schemeClr val="tx1"/>
                </a:solidFill>
              </a:rPr>
              <a:t>Capital de giro próprio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14" name="Seta para a direita 13"/>
          <p:cNvSpPr/>
          <p:nvPr/>
        </p:nvSpPr>
        <p:spPr>
          <a:xfrm rot="12019632">
            <a:off x="4468133" y="3204804"/>
            <a:ext cx="1336223" cy="249125"/>
          </a:xfrm>
          <a:prstGeom prst="rightArrow">
            <a:avLst/>
          </a:prstGeom>
          <a:pattFill prst="pct7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15" name="Espaço Reservado para Rodapé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987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85725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Ciclo operacional, econômico e financeiro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63838"/>
            <a:ext cx="8229600" cy="140415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CO = PME + PMR</a:t>
            </a:r>
          </a:p>
          <a:p>
            <a:pPr marL="0" indent="0" algn="ctr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CO 	= Ciclo operacional (total)</a:t>
            </a:r>
          </a:p>
          <a:p>
            <a:pPr marL="0" indent="0">
              <a:buNone/>
            </a:pPr>
            <a:r>
              <a:rPr lang="pt-BR" dirty="0" smtClean="0"/>
              <a:t>PME 	= prazo médio de estocagem</a:t>
            </a:r>
          </a:p>
          <a:p>
            <a:pPr marL="0" indent="0">
              <a:buNone/>
            </a:pPr>
            <a:r>
              <a:rPr lang="pt-BR" dirty="0" smtClean="0"/>
              <a:t>PMR 	= prazo médio de recebimento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248" y="897564"/>
            <a:ext cx="6191081" cy="2308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Gestão da análise de crédito e capital de giro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9155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3593</Words>
  <Application>Microsoft Office PowerPoint</Application>
  <PresentationFormat>Apresentação na tela (16:9)</PresentationFormat>
  <Paragraphs>447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Tema do Office</vt:lpstr>
      <vt:lpstr>Capital de giro e  análise financeira</vt:lpstr>
      <vt:lpstr>Capital de giro – conceitos</vt:lpstr>
      <vt:lpstr>Capital de giro (ou ativo circulante)</vt:lpstr>
      <vt:lpstr>Capital de giro</vt:lpstr>
      <vt:lpstr>Capital de giro líquido (CCL)</vt:lpstr>
      <vt:lpstr>Capital de giro próprio (CGP)</vt:lpstr>
      <vt:lpstr>Exemplo  CGP</vt:lpstr>
      <vt:lpstr>CGP</vt:lpstr>
      <vt:lpstr>Ciclo operacional, econômico e financeiro</vt:lpstr>
      <vt:lpstr>Ciclo operacional, econômico e financeiro</vt:lpstr>
      <vt:lpstr>Ciclo operacional, econômico e financeiro</vt:lpstr>
      <vt:lpstr>Exemplo</vt:lpstr>
      <vt:lpstr>Exemplo - resolução</vt:lpstr>
      <vt:lpstr>Administração do  Capital de giro</vt:lpstr>
      <vt:lpstr>Contexto</vt:lpstr>
      <vt:lpstr>Investimento em capital de giro</vt:lpstr>
      <vt:lpstr>Volume a ser mantido</vt:lpstr>
      <vt:lpstr>Risco-Retorno</vt:lpstr>
      <vt:lpstr>Risco-Retorno</vt:lpstr>
      <vt:lpstr>Exemplo</vt:lpstr>
      <vt:lpstr>Exemplo - resolução</vt:lpstr>
      <vt:lpstr>AExemplo – resolução comentada</vt:lpstr>
      <vt:lpstr>Exemplo – resolução comentada</vt:lpstr>
      <vt:lpstr>Atividade</vt:lpstr>
      <vt:lpstr>Atividade - resolução</vt:lpstr>
      <vt:lpstr>Avaliação de risco de crédito</vt:lpstr>
      <vt:lpstr>Elementos que serão estudados</vt:lpstr>
      <vt:lpstr>Análise de padrão de crédito</vt:lpstr>
      <vt:lpstr>Análise do padrão de crédito</vt:lpstr>
      <vt:lpstr>Prazo de concessão</vt:lpstr>
      <vt:lpstr>Descontos financeiros para pgtos. antecipados</vt:lpstr>
      <vt:lpstr>Descontos financeiros para pgtos. Antecipados</vt:lpstr>
      <vt:lpstr>Política de cobrança</vt:lpstr>
      <vt:lpstr>Avaliação de valores a receber</vt:lpstr>
      <vt:lpstr>Elementos</vt:lpstr>
      <vt:lpstr>Despesas com devedores duvidosos</vt:lpstr>
      <vt:lpstr>Despesas gerais de crédito</vt:lpstr>
      <vt:lpstr>Despesas de e custo do investimento marginal em valores a receber</vt:lpstr>
      <vt:lpstr>Despesas de e custo do investimento marginal em valores a receber - exemplificando</vt:lpstr>
      <vt:lpstr>Após política de crédito</vt:lpstr>
      <vt:lpstr>Controle de crédito – aging de valores</vt:lpstr>
      <vt:lpstr>Com aging de valores</vt:lpstr>
      <vt:lpstr>Avaliação conjunta do aging e do DVR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de giro e  análise financeira</dc:title>
  <dc:creator>Diego Fernandes Emiliano Silva</dc:creator>
  <cp:lastModifiedBy>Diego Fernandes Emiliano Silva</cp:lastModifiedBy>
  <cp:revision>61</cp:revision>
  <dcterms:created xsi:type="dcterms:W3CDTF">2019-04-17T19:31:50Z</dcterms:created>
  <dcterms:modified xsi:type="dcterms:W3CDTF">2020-09-16T17:34:59Z</dcterms:modified>
</cp:coreProperties>
</file>