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13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Observações: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pt-BR" b="1" dirty="0" smtClean="0"/>
              <a:t>Compra: </a:t>
            </a:r>
            <a:r>
              <a:rPr lang="pt-BR" dirty="0" smtClean="0"/>
              <a:t>Como a empresa comercial não é obrigada a recolher o IPI, este valor é contabilizado como estoque de mercadorias.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pt-BR" b="1" dirty="0" smtClean="0"/>
              <a:t> Impostos a recolher (ICMS</a:t>
            </a:r>
            <a:r>
              <a:rPr lang="pt-BR" b="1" baseline="0" dirty="0" smtClean="0"/>
              <a:t> + PIS + COFINS): 	</a:t>
            </a:r>
            <a:r>
              <a:rPr lang="pt-BR" b="0" baseline="0" dirty="0" smtClean="0"/>
              <a:t>5.400 + 495 + 2.280 = R$ 8.175,00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pt-BR" b="1" baseline="0" dirty="0" smtClean="0"/>
              <a:t> Impostos a recuperar (ICMS + PIS + COFINS):	</a:t>
            </a:r>
            <a:r>
              <a:rPr lang="pt-BR" b="0" baseline="0" dirty="0" smtClean="0"/>
              <a:t>3.600 + 330 + 1.520 = R$ 5.400,00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65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Observações: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(1) </a:t>
            </a:r>
            <a:r>
              <a:rPr lang="pt-BR" dirty="0" smtClean="0"/>
              <a:t>Como a empresa utiliza o sistema não cumulativo, são utilizadas as contas referente aos impostos com o status “recuperar”, pois serão aproveitados no momento do recolhimento após as vendas das mercadorias.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(2) Tributos s/ compras (ICMS,</a:t>
            </a:r>
            <a:r>
              <a:rPr lang="pt-BR" b="1" baseline="0" dirty="0" smtClean="0"/>
              <a:t> PIS, COFINS): 	</a:t>
            </a:r>
            <a:r>
              <a:rPr lang="pt-BR" baseline="0" dirty="0" smtClean="0"/>
              <a:t>3.600 + 330 + 1.520 = R$ 5.450,00.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baseline="0" dirty="0" smtClean="0"/>
              <a:t>(3) Tributos s/ venda (ICMS, PIS, COFINS): 	</a:t>
            </a:r>
            <a:r>
              <a:rPr lang="pt-BR" baseline="0" dirty="0" smtClean="0"/>
              <a:t>5.400 + 495 + 2.280 = R$ 8.175,00.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86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Observações:</a:t>
            </a:r>
          </a:p>
          <a:p>
            <a:pPr marL="228600" indent="-228600">
              <a:buAutoNum type="arabicParenBoth"/>
            </a:pPr>
            <a:r>
              <a:rPr lang="pt-BR" b="1" dirty="0" smtClean="0"/>
              <a:t> Impostos a recolher (ICMS</a:t>
            </a:r>
            <a:r>
              <a:rPr lang="pt-BR" b="1" baseline="0" dirty="0" smtClean="0"/>
              <a:t> + PIS + COFINS): 	</a:t>
            </a:r>
            <a:r>
              <a:rPr lang="pt-BR" b="0" baseline="0" dirty="0" smtClean="0"/>
              <a:t>5.400 + 495 + 2.280 = R$ 8.175,00</a:t>
            </a:r>
          </a:p>
          <a:p>
            <a:pPr marL="228600" indent="-228600">
              <a:buAutoNum type="arabicParenBoth"/>
            </a:pPr>
            <a:r>
              <a:rPr lang="pt-BR" b="1" baseline="0" dirty="0" smtClean="0"/>
              <a:t> Impostos a recuperar (ICMS + PIS + COFINS):	</a:t>
            </a:r>
            <a:r>
              <a:rPr lang="pt-BR" b="0" baseline="0" dirty="0" smtClean="0"/>
              <a:t>3.600 + 330 + 1.520 = R$ 5.400,00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032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Observação: </a:t>
            </a:r>
            <a:br>
              <a:rPr lang="pt-BR" b="1" dirty="0" smtClean="0"/>
            </a:br>
            <a:r>
              <a:rPr lang="pt-BR" b="0" dirty="0" smtClean="0"/>
              <a:t>(1)</a:t>
            </a:r>
            <a:r>
              <a:rPr lang="pt-BR" b="0" baseline="0" dirty="0" smtClean="0"/>
              <a:t>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devolução de vendas, existe a necessidade de alterar a conta dos custos das mercadorias, pois toda vez que há uma venda, o custo das mercadorias precisa ser reconhecido.</a:t>
            </a:r>
            <a:b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Nesse caso, aconteceu uma devolução, portanto as mercadorias voltaram para a conta de estoques, e o custo que havia sido reconhecido, foi excluído.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05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Observação: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 abatimentos sobre vendas, não há necessidade de ajustar a ficha de estoque.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73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Observações: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Aqueles bens que possuem uma vida útil maior que um ano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 classificadas no ativo imobilizado e devem sofrer </a:t>
            </a:r>
            <a:r>
              <a:rPr lang="pt-BR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depreciação ou exaustão.</a:t>
            </a:r>
          </a:p>
          <a:p>
            <a:r>
              <a:rPr lang="pt-BR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Aqueles bens que se desgastam l</a:t>
            </a:r>
            <a:r>
              <a:rPr lang="pt-BR" dirty="0" smtClean="0"/>
              <a:t>ogo no início (rápido) </a:t>
            </a:r>
            <a:r>
              <a:rPr lang="pt-BR" b="1" dirty="0" smtClean="0"/>
              <a:t>não devem </a:t>
            </a:r>
            <a:r>
              <a:rPr lang="pt-BR" dirty="0" smtClean="0"/>
              <a:t>ser classificados como imobilizado e sim como despesa.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184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Observação:</a:t>
            </a:r>
          </a:p>
          <a:p>
            <a:r>
              <a:rPr lang="pt-BR" b="0" dirty="0" smtClean="0"/>
              <a:t>Período</a:t>
            </a:r>
            <a:r>
              <a:rPr lang="pt-BR" b="0" baseline="0" dirty="0" smtClean="0"/>
              <a:t> de 01/05/2017 até dezembro (maio a dezembro) tem 8 meses.</a:t>
            </a:r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647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Observações:</a:t>
            </a:r>
          </a:p>
          <a:p>
            <a:r>
              <a:rPr lang="pt-BR" b="0" dirty="0" smtClean="0"/>
              <a:t>VB 	= Valor do bem</a:t>
            </a:r>
          </a:p>
          <a:p>
            <a:r>
              <a:rPr lang="pt-BR" b="0" dirty="0" smtClean="0"/>
              <a:t>VR 	= Valor residual</a:t>
            </a:r>
          </a:p>
          <a:p>
            <a:r>
              <a:rPr lang="pt-BR" b="0" dirty="0" err="1" smtClean="0"/>
              <a:t>Vbase</a:t>
            </a:r>
            <a:r>
              <a:rPr lang="pt-BR" b="0" baseline="0" dirty="0" smtClean="0"/>
              <a:t> 	= Valor base para cálculo da depreciação</a:t>
            </a:r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44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Observação:</a:t>
            </a:r>
          </a:p>
          <a:p>
            <a:r>
              <a:rPr lang="pt-BR" b="0" dirty="0" smtClean="0"/>
              <a:t>Período</a:t>
            </a:r>
            <a:r>
              <a:rPr lang="pt-BR" b="0" baseline="0" dirty="0" smtClean="0"/>
              <a:t> de 01/03/2017 até dezembro (março a dezembro) tem 10 meses.</a:t>
            </a:r>
            <a:endParaRPr lang="pt-BR" b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24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Contabilidade Introdutória</a:t>
            </a:r>
            <a:endParaRPr lang="pt-BR" b="1" dirty="0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5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 2 - lançamento de </a:t>
            </a:r>
            <a:br>
              <a:rPr lang="pt-BR" b="1" dirty="0" smtClean="0"/>
            </a:br>
            <a:r>
              <a:rPr lang="pt-BR" b="1" dirty="0" smtClean="0"/>
              <a:t>devolução de compras (continuação)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No mesmo mês, o cliente Rio Negro adquiriu mercadorias </a:t>
            </a:r>
            <a:r>
              <a:rPr lang="pt-BR" dirty="0" smtClean="0"/>
              <a:t>da empresa </a:t>
            </a:r>
            <a:r>
              <a:rPr lang="pt-BR" dirty="0"/>
              <a:t>Araguaia no valor de R$ 50.000,00 e devolveu </a:t>
            </a:r>
            <a:r>
              <a:rPr lang="pt-BR" dirty="0" smtClean="0"/>
              <a:t>mercadorias no </a:t>
            </a:r>
            <a:r>
              <a:rPr lang="pt-BR" dirty="0"/>
              <a:t>valor de R$ 8.000,00, referente à má qualidade. Essa </a:t>
            </a:r>
            <a:r>
              <a:rPr lang="pt-BR" dirty="0" smtClean="0"/>
              <a:t>devolução equivale </a:t>
            </a:r>
            <a:r>
              <a:rPr lang="pt-BR" dirty="0"/>
              <a:t>ao valor de aquisição de R$ 4.000,00.</a:t>
            </a:r>
          </a:p>
          <a:p>
            <a:endParaRPr lang="pt-BR" dirty="0" smtClean="0"/>
          </a:p>
          <a:p>
            <a:pPr marL="362834" lvl="1" indent="0">
              <a:buNone/>
            </a:pPr>
            <a:r>
              <a:rPr lang="pt-BR" b="1" dirty="0" smtClean="0"/>
              <a:t>Lançamentos:</a:t>
            </a:r>
          </a:p>
          <a:p>
            <a:pPr marL="362834" lvl="1" indent="0">
              <a:buNone/>
            </a:pPr>
            <a:r>
              <a:rPr lang="pt-BR" dirty="0" smtClean="0"/>
              <a:t>D </a:t>
            </a:r>
            <a:r>
              <a:rPr lang="pt-BR" dirty="0"/>
              <a:t>– Devolução de Vendas </a:t>
            </a:r>
            <a:r>
              <a:rPr lang="pt-BR" dirty="0" smtClean="0"/>
              <a:t>	– </a:t>
            </a:r>
            <a:r>
              <a:rPr lang="pt-BR" dirty="0"/>
              <a:t>R$ 8.000,00 (Redutora da Receita)</a:t>
            </a:r>
          </a:p>
          <a:p>
            <a:pPr marL="362834" lvl="1" indent="0">
              <a:buNone/>
            </a:pPr>
            <a:r>
              <a:rPr lang="pt-BR" dirty="0"/>
              <a:t>C – Caixa/ Bancos </a:t>
            </a:r>
            <a:r>
              <a:rPr lang="pt-BR" dirty="0" smtClean="0"/>
              <a:t>		– </a:t>
            </a:r>
            <a:r>
              <a:rPr lang="pt-BR" dirty="0"/>
              <a:t>R$ 8.000,00 (Ativo)</a:t>
            </a:r>
          </a:p>
          <a:p>
            <a:pPr marL="362834" lvl="1" indent="0">
              <a:buNone/>
            </a:pPr>
            <a:endParaRPr lang="pt-BR" dirty="0" smtClean="0"/>
          </a:p>
          <a:p>
            <a:pPr marL="362834" lvl="1" indent="0">
              <a:buNone/>
            </a:pPr>
            <a:r>
              <a:rPr lang="pt-BR" dirty="0" smtClean="0"/>
              <a:t>e</a:t>
            </a:r>
          </a:p>
          <a:p>
            <a:pPr marL="362834" lvl="1" indent="0">
              <a:buNone/>
            </a:pPr>
            <a:endParaRPr lang="pt-BR" dirty="0"/>
          </a:p>
          <a:p>
            <a:pPr marL="362834" lvl="1" indent="0">
              <a:buNone/>
            </a:pPr>
            <a:r>
              <a:rPr lang="pt-BR" dirty="0"/>
              <a:t>D – Estoque de Mercadorias </a:t>
            </a:r>
            <a:r>
              <a:rPr lang="pt-BR" dirty="0" smtClean="0"/>
              <a:t>	– </a:t>
            </a:r>
            <a:r>
              <a:rPr lang="pt-BR" dirty="0"/>
              <a:t>R$ 4.000,00 (Ativo)</a:t>
            </a:r>
          </a:p>
          <a:p>
            <a:pPr marL="362834" lvl="1" indent="0">
              <a:buNone/>
            </a:pPr>
            <a:r>
              <a:rPr lang="pt-BR" dirty="0"/>
              <a:t>C – CMV </a:t>
            </a:r>
            <a:r>
              <a:rPr lang="pt-BR" dirty="0" smtClean="0"/>
              <a:t>			– </a:t>
            </a:r>
            <a:r>
              <a:rPr lang="pt-BR" dirty="0"/>
              <a:t>R$ 4.000,00 (Custo)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Abatimentos sobre compras e vendas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abatimentos são idênticos às devoluções na </a:t>
            </a:r>
            <a:r>
              <a:rPr lang="pt-BR" dirty="0" smtClean="0"/>
              <a:t>metodologia do </a:t>
            </a:r>
            <a:r>
              <a:rPr lang="pt-BR" dirty="0"/>
              <a:t>registro contábil, porém, há uma diferença, não existe </a:t>
            </a:r>
            <a:r>
              <a:rPr lang="pt-BR" dirty="0" smtClean="0"/>
              <a:t>alteração na </a:t>
            </a:r>
            <a:r>
              <a:rPr lang="pt-BR" dirty="0"/>
              <a:t>quantidade comprada ou </a:t>
            </a:r>
            <a:r>
              <a:rPr lang="pt-BR" dirty="0" smtClean="0"/>
              <a:t>vendida.</a:t>
            </a:r>
          </a:p>
          <a:p>
            <a:endParaRPr lang="pt-BR" dirty="0"/>
          </a:p>
          <a:p>
            <a:r>
              <a:rPr lang="pt-BR" dirty="0" smtClean="0"/>
              <a:t>Por </a:t>
            </a:r>
            <a:r>
              <a:rPr lang="pt-BR" dirty="0"/>
              <a:t>esse motivo, deve </a:t>
            </a:r>
            <a:r>
              <a:rPr lang="pt-BR" dirty="0" smtClean="0"/>
              <a:t>haver um </a:t>
            </a:r>
            <a:r>
              <a:rPr lang="pt-BR" dirty="0"/>
              <a:t>ajuste no controle de estoque apenas nos abatimentos </a:t>
            </a:r>
            <a:r>
              <a:rPr lang="pt-BR" dirty="0" smtClean="0"/>
              <a:t>sobre compras</a:t>
            </a:r>
            <a:r>
              <a:rPr lang="pt-BR" dirty="0"/>
              <a:t>, pois há o desconto, ou seja, ocorre uma alteração </a:t>
            </a:r>
            <a:r>
              <a:rPr lang="pt-BR" dirty="0" smtClean="0"/>
              <a:t>de valor</a:t>
            </a:r>
            <a:r>
              <a:rPr lang="pt-BR" dirty="0"/>
              <a:t>, mas não há circulação de mercadorias.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3 – abatimentos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empresa Araguaia comprou R$ 30.000,00 de </a:t>
            </a:r>
            <a:r>
              <a:rPr lang="pt-BR" dirty="0" smtClean="0"/>
              <a:t>mercadorias numa </a:t>
            </a:r>
            <a:r>
              <a:rPr lang="pt-BR" dirty="0"/>
              <a:t>determinada data e solicitou abatimento no valor de R</a:t>
            </a:r>
            <a:r>
              <a:rPr lang="pt-BR" dirty="0" smtClean="0"/>
              <a:t>$ 2.000,00 </a:t>
            </a:r>
            <a:r>
              <a:rPr lang="pt-BR" dirty="0"/>
              <a:t>devido a algumas inconformidades com o </a:t>
            </a:r>
            <a:r>
              <a:rPr lang="pt-BR" dirty="0" smtClean="0"/>
              <a:t>pedido de </a:t>
            </a:r>
            <a:r>
              <a:rPr lang="pt-BR" dirty="0"/>
              <a:t>compra.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Lançamentos:</a:t>
            </a:r>
            <a:endParaRPr lang="pt-BR" dirty="0"/>
          </a:p>
          <a:p>
            <a:pPr marL="362834" lvl="1" indent="0">
              <a:buNone/>
            </a:pPr>
            <a:r>
              <a:rPr lang="pt-BR" dirty="0"/>
              <a:t>D – Caixa / Bancos – R$ 2.000,00 (Ativo)</a:t>
            </a:r>
          </a:p>
          <a:p>
            <a:pPr marL="362834" lvl="1" indent="0">
              <a:buNone/>
            </a:pPr>
            <a:r>
              <a:rPr lang="pt-BR" dirty="0"/>
              <a:t>C – Estoque de Mercadorias – R$ 2.000,00 (Ativo)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2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3 – abatimentos (continuação)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mesmo mês, o cliente Rio Negro adquiriu mercadorias </a:t>
            </a:r>
            <a:r>
              <a:rPr lang="pt-BR" dirty="0" smtClean="0"/>
              <a:t>da empresa </a:t>
            </a:r>
            <a:r>
              <a:rPr lang="pt-BR" dirty="0"/>
              <a:t>Araguaia no valor de R$ 50.000,00 e solicitou </a:t>
            </a:r>
            <a:r>
              <a:rPr lang="pt-BR" dirty="0" smtClean="0"/>
              <a:t>abatimento nas </a:t>
            </a:r>
            <a:r>
              <a:rPr lang="pt-BR" dirty="0"/>
              <a:t>mercadorias no valor de R$ 3.000,00, referente a </a:t>
            </a:r>
            <a:r>
              <a:rPr lang="pt-BR" dirty="0" smtClean="0"/>
              <a:t>irregularidades no </a:t>
            </a:r>
            <a:r>
              <a:rPr lang="pt-BR" dirty="0"/>
              <a:t>pedido.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Lançamentos:</a:t>
            </a:r>
            <a:endParaRPr lang="pt-BR" b="1" dirty="0"/>
          </a:p>
          <a:p>
            <a:pPr marL="362834" lvl="1" indent="0">
              <a:buNone/>
            </a:pPr>
            <a:r>
              <a:rPr lang="pt-BR" dirty="0" smtClean="0"/>
              <a:t>D </a:t>
            </a:r>
            <a:r>
              <a:rPr lang="pt-BR" dirty="0"/>
              <a:t>– Abatimentos sobre vendas – R$ 3.000,00 (</a:t>
            </a:r>
            <a:r>
              <a:rPr lang="pt-BR" dirty="0" smtClean="0"/>
              <a:t>Redutora da </a:t>
            </a:r>
            <a:r>
              <a:rPr lang="pt-BR" dirty="0"/>
              <a:t>Receita)</a:t>
            </a:r>
          </a:p>
          <a:p>
            <a:pPr marL="362834" lvl="1" indent="0">
              <a:buNone/>
            </a:pPr>
            <a:r>
              <a:rPr lang="pt-BR" dirty="0"/>
              <a:t>C – Caixa/ Bancos – R$ 3.000,00 (Ativo)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3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Depreciação, amortização e exaustão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4.2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4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seção 4.2 se relaciona </a:t>
            </a:r>
            <a:r>
              <a:rPr lang="pt-BR" dirty="0"/>
              <a:t>com alguns grupos de </a:t>
            </a:r>
            <a:r>
              <a:rPr lang="pt-BR" dirty="0" smtClean="0"/>
              <a:t>contas do </a:t>
            </a:r>
            <a:r>
              <a:rPr lang="pt-BR" dirty="0"/>
              <a:t>ativo não circulante: </a:t>
            </a:r>
            <a:r>
              <a:rPr lang="pt-BR" b="1" dirty="0"/>
              <a:t>imobilizado e intangível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Esses </a:t>
            </a:r>
            <a:r>
              <a:rPr lang="pt-BR" dirty="0"/>
              <a:t>grupos </a:t>
            </a:r>
            <a:r>
              <a:rPr lang="pt-BR" dirty="0" smtClean="0"/>
              <a:t>são compostos </a:t>
            </a:r>
            <a:r>
              <a:rPr lang="pt-BR" dirty="0"/>
              <a:t>de bens e direitos que de acordo com a lei sofrem </a:t>
            </a:r>
            <a:r>
              <a:rPr lang="pt-BR" dirty="0" smtClean="0"/>
              <a:t>uma diminuição </a:t>
            </a:r>
            <a:r>
              <a:rPr lang="pt-BR" dirty="0"/>
              <a:t>de seus valores originais, devido ao desgaste, ação </a:t>
            </a:r>
            <a:r>
              <a:rPr lang="pt-BR" dirty="0" smtClean="0"/>
              <a:t>da natureza </a:t>
            </a:r>
            <a:r>
              <a:rPr lang="pt-BR" dirty="0"/>
              <a:t>ou obsolescência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As contas pertencentes ao grupo do </a:t>
            </a:r>
            <a:r>
              <a:rPr lang="pt-BR" b="1" dirty="0"/>
              <a:t>Imobilizado</a:t>
            </a:r>
            <a:r>
              <a:rPr lang="pt-BR" dirty="0"/>
              <a:t> são </a:t>
            </a:r>
            <a:r>
              <a:rPr lang="pt-BR" dirty="0" smtClean="0"/>
              <a:t>consideradas contas </a:t>
            </a:r>
            <a:r>
              <a:rPr lang="pt-BR" dirty="0"/>
              <a:t>com características de bens duráveis, ou seja, esses bens </a:t>
            </a:r>
            <a:r>
              <a:rPr lang="pt-BR" dirty="0" smtClean="0"/>
              <a:t>não se </a:t>
            </a:r>
            <a:r>
              <a:rPr lang="pt-BR" dirty="0"/>
              <a:t>desgastam antes do primeiro ano de </a:t>
            </a:r>
            <a:r>
              <a:rPr lang="pt-BR" dirty="0" smtClean="0"/>
              <a:t>uso.</a:t>
            </a:r>
          </a:p>
          <a:p>
            <a:endParaRPr lang="pt-BR" dirty="0"/>
          </a:p>
          <a:p>
            <a:r>
              <a:rPr lang="pt-BR" dirty="0" smtClean="0"/>
              <a:t>Os bens </a:t>
            </a:r>
            <a:r>
              <a:rPr lang="pt-BR" b="1" dirty="0" smtClean="0"/>
              <a:t>imobilizados </a:t>
            </a:r>
            <a:r>
              <a:rPr lang="pt-BR" dirty="0" smtClean="0"/>
              <a:t>devem sofrer </a:t>
            </a:r>
            <a:r>
              <a:rPr lang="pt-BR" u="sng" dirty="0" smtClean="0"/>
              <a:t>depreciação</a:t>
            </a:r>
            <a:r>
              <a:rPr lang="pt-BR" dirty="0" smtClean="0"/>
              <a:t> ou </a:t>
            </a:r>
            <a:r>
              <a:rPr lang="pt-BR" u="sng" dirty="0" smtClean="0"/>
              <a:t>exaustão</a:t>
            </a:r>
            <a:r>
              <a:rPr lang="pt-BR" dirty="0" smtClean="0"/>
              <a:t>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8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 </a:t>
            </a:r>
            <a:r>
              <a:rPr lang="pt-BR" b="1" dirty="0"/>
              <a:t>depreciação</a:t>
            </a:r>
            <a:r>
              <a:rPr lang="pt-BR" dirty="0"/>
              <a:t> é a perda de valor de um bem decorrente de seu uso, do desgaste natural ou de sua obsolescência.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Na</a:t>
            </a:r>
            <a:r>
              <a:rPr lang="pt-BR" dirty="0"/>
              <a:t> </a:t>
            </a:r>
            <a:r>
              <a:rPr lang="pt-BR" b="1" dirty="0"/>
              <a:t>contabilidade</a:t>
            </a:r>
            <a:r>
              <a:rPr lang="pt-BR" dirty="0"/>
              <a:t> das empresas, essa </a:t>
            </a:r>
            <a:r>
              <a:rPr lang="pt-BR" b="1" dirty="0"/>
              <a:t>depreciação</a:t>
            </a:r>
            <a:r>
              <a:rPr lang="pt-BR" dirty="0"/>
              <a:t> é registrada como um percentual do valor contábil do bem que é descontado ao longo do tempo, de acordo com sua expectativa de vida útil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– taxas comuns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bens são depreciáveis de acordo com as taxas definidas pela Receita Federal do Brasil através de Instrução Normativa publicada anualmente, a seguir vamos apresentar a tabela com os bens e as taxas mais comuns: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63410"/>
              </p:ext>
            </p:extLst>
          </p:nvPr>
        </p:nvGraphicFramePr>
        <p:xfrm>
          <a:off x="1190753" y="3086143"/>
          <a:ext cx="6762494" cy="1766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0518"/>
                <a:gridCol w="1887811"/>
                <a:gridCol w="2254165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Bens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Vida útil (anos)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Taxa anual de depreciação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Edificações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25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Instalações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Máquinas e equipamentos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Móveis e utensílios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Veículos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Vamos </a:t>
            </a:r>
            <a:r>
              <a:rPr lang="pt-BR" dirty="0"/>
              <a:t>tomar como exemplo um dos </a:t>
            </a:r>
            <a:r>
              <a:rPr lang="pt-BR" dirty="0" smtClean="0"/>
              <a:t>métodos mais </a:t>
            </a:r>
            <a:r>
              <a:rPr lang="pt-BR" dirty="0"/>
              <a:t>utilizados para o cálculo da depreciação que é o método </a:t>
            </a:r>
            <a:r>
              <a:rPr lang="pt-BR" dirty="0" smtClean="0"/>
              <a:t>linear ou </a:t>
            </a:r>
            <a:r>
              <a:rPr lang="pt-BR" dirty="0"/>
              <a:t>cotas constantes.</a:t>
            </a:r>
          </a:p>
          <a:p>
            <a:endParaRPr lang="pt-BR" dirty="0" smtClean="0"/>
          </a:p>
          <a:p>
            <a:r>
              <a:rPr lang="pt-BR" dirty="0" smtClean="0"/>
              <a:t>Este </a:t>
            </a:r>
            <a:r>
              <a:rPr lang="pt-BR" dirty="0"/>
              <a:t>método consiste na aplicação da taxa anual de </a:t>
            </a:r>
            <a:r>
              <a:rPr lang="pt-BR" dirty="0" smtClean="0"/>
              <a:t>depreciação sobre </a:t>
            </a:r>
            <a:r>
              <a:rPr lang="pt-BR" dirty="0"/>
              <a:t>o valor do bem ou o valor do bem dividido pela vida útil.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4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– exemplo 1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Uma determinada empresa adquiriu um imóvel para uso na data </a:t>
            </a:r>
            <a:r>
              <a:rPr lang="pt-BR" dirty="0" smtClean="0"/>
              <a:t>de 02/01/2017 </a:t>
            </a:r>
            <a:r>
              <a:rPr lang="pt-BR" dirty="0"/>
              <a:t>no valor de R$ 500.000,00. Qual o valor anual e </a:t>
            </a:r>
            <a:r>
              <a:rPr lang="pt-BR" dirty="0" smtClean="0"/>
              <a:t>mensal da </a:t>
            </a:r>
            <a:r>
              <a:rPr lang="pt-BR" dirty="0"/>
              <a:t>depreciação?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29079" y="2857524"/>
            <a:ext cx="4915859" cy="1294743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dirty="0"/>
              <a:t>Depreciação (A) = 500.000 * 0,04 	= R$ 20.000,00 ao ano</a:t>
            </a:r>
          </a:p>
          <a:p>
            <a:endParaRPr lang="pt-BR" sz="1600" dirty="0"/>
          </a:p>
          <a:p>
            <a:r>
              <a:rPr lang="pt-BR" sz="1600" dirty="0"/>
              <a:t>Depreciação (A) = 500.000 : 25 	= R$ 20.000,00 ao ano</a:t>
            </a:r>
          </a:p>
          <a:p>
            <a:endParaRPr lang="pt-BR" sz="1600" dirty="0"/>
          </a:p>
          <a:p>
            <a:r>
              <a:rPr lang="pt-BR" sz="1600" dirty="0"/>
              <a:t>Depreciação (M) = 20.000 : 12	= R$ 1.666,67 ao mês</a:t>
            </a:r>
            <a:endParaRPr lang="pt-BR" sz="16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de compra e venda de mercadoria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4.1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2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– resolução do exemplo 1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determinada empresa adquiriu um imóvel para uso na data de 02/01/2017 </a:t>
                </a:r>
                <a:r>
                  <a:rPr lang="pt-BR" dirty="0"/>
                  <a:t>no valor de R$ 500.000,00. Qual o valor anual e </a:t>
                </a:r>
                <a:r>
                  <a:rPr lang="pt-BR" dirty="0" smtClean="0"/>
                  <a:t>mensal da </a:t>
                </a:r>
                <a:r>
                  <a:rPr lang="pt-BR" dirty="0"/>
                  <a:t>depreciação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b="1" i="1" dirty="0">
                  <a:latin typeface="Cambria Math"/>
                </a:endParaRPr>
              </a:p>
              <a:p>
                <a:pPr lvl="1"/>
                <a:r>
                  <a:rPr lang="pt-BR" b="1" dirty="0" smtClean="0"/>
                  <a:t>Resolução com o uso da taxa: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$ 500.000,00×4%=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$ 20.000,00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𝑎𝑛𝑜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$ 20.000,00 ÷12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𝑚𝑒𝑠𝑒𝑠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$ 1.666,67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:endParaRPr lang="pt-BR" dirty="0"/>
              </a:p>
              <a:p>
                <a:pPr lvl="1"/>
                <a:r>
                  <a:rPr lang="pt-BR" b="1" dirty="0" smtClean="0"/>
                  <a:t>Resolução com o uso do período (método linear):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$ 500.000,00 ÷25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𝑎𝑛𝑜𝑠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$ 20.000,00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𝑎𝑛𝑜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$ 20.000,00 ÷12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𝑚𝑒𝑠𝑒𝑠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$ 1.666,67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7" t="-28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– 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Agora vamos supor que esta mesma empresa tenha </a:t>
            </a:r>
            <a:r>
              <a:rPr lang="pt-BR" dirty="0" smtClean="0"/>
              <a:t>adquirido um </a:t>
            </a:r>
            <a:r>
              <a:rPr lang="pt-BR" dirty="0"/>
              <a:t>veículo no dia 01/05/2017, no valor de R$ 50.000,00</a:t>
            </a:r>
            <a:r>
              <a:rPr lang="pt-BR" dirty="0" smtClean="0"/>
              <a:t>. Com base nos dados:</a:t>
            </a:r>
          </a:p>
          <a:p>
            <a:pPr marL="771022" lvl="1" indent="-408188">
              <a:buFont typeface="+mj-lt"/>
              <a:buAutoNum type="alphaLcParenR"/>
            </a:pPr>
            <a:r>
              <a:rPr lang="pt-BR" dirty="0" smtClean="0"/>
              <a:t>Achar o valor da depreciação (anual) pela taxa.</a:t>
            </a:r>
          </a:p>
          <a:p>
            <a:pPr marL="771022" lvl="1" indent="-408188">
              <a:buFont typeface="+mj-lt"/>
              <a:buAutoNum type="alphaLcParenR"/>
            </a:pPr>
            <a:r>
              <a:rPr lang="pt-BR" dirty="0" smtClean="0"/>
              <a:t>Achar o valor da depreciação (anual) pelo método linear.</a:t>
            </a:r>
          </a:p>
          <a:p>
            <a:pPr marL="771022" lvl="1" indent="-408188">
              <a:buFont typeface="+mj-lt"/>
              <a:buAutoNum type="alphaLcParenR"/>
            </a:pPr>
            <a:r>
              <a:rPr lang="pt-BR" dirty="0" smtClean="0"/>
              <a:t>Qual foi a depreciação do veículo no ano de 2017?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29012" y="4000620"/>
            <a:ext cx="5137214" cy="1050451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pPr marL="362834" indent="-362834">
              <a:buAutoNum type="alphaLcParenR"/>
            </a:pPr>
            <a:r>
              <a:rPr lang="pt-BR" sz="1600" dirty="0"/>
              <a:t>50.000 * 0,20 	= R$ 10.000,00 ao ano</a:t>
            </a:r>
          </a:p>
          <a:p>
            <a:pPr marL="362834" indent="-362834">
              <a:buAutoNum type="alphaLcParenR"/>
            </a:pPr>
            <a:r>
              <a:rPr lang="pt-BR" sz="1600" dirty="0"/>
              <a:t>50.000 : 5 		= R$ 10.000,00 ao ano</a:t>
            </a:r>
          </a:p>
          <a:p>
            <a:pPr marL="362834" indent="-362834">
              <a:buAutoNum type="alphaLcParenR"/>
            </a:pPr>
            <a:r>
              <a:rPr lang="pt-BR" sz="1600" dirty="0"/>
              <a:t>(10.000 : 12) * 8</a:t>
            </a:r>
          </a:p>
          <a:p>
            <a:r>
              <a:rPr lang="pt-BR" sz="1600" dirty="0"/>
              <a:t>	</a:t>
            </a:r>
            <a:r>
              <a:rPr lang="pt-BR" sz="1600" dirty="0"/>
              <a:t>833,33 * 8 	= R$ 6.666,64 no período de 2017</a:t>
            </a:r>
            <a:endParaRPr lang="pt-BR" sz="16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5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– resolução do exemplo 2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Agora vamos supor que esta mesma empresa tenha adquirido um </a:t>
                </a:r>
                <a:r>
                  <a:rPr lang="pt-BR" dirty="0"/>
                  <a:t>veículo no dia 01/05/2017, no valor de R$ 50.000,00</a:t>
                </a:r>
                <a:r>
                  <a:rPr lang="pt-BR" dirty="0" smtClean="0"/>
                  <a:t>. Com base nos dados:</a:t>
                </a:r>
              </a:p>
              <a:p>
                <a:pPr marL="771022" lvl="1" indent="-408188">
                  <a:buFont typeface="+mj-lt"/>
                  <a:buAutoNum type="alphaLcParenR"/>
                </a:pPr>
                <a:r>
                  <a:rPr lang="pt-BR" dirty="0" smtClean="0"/>
                  <a:t>Achar o valor da depreciação pela taxa.</a:t>
                </a:r>
              </a:p>
              <a:p>
                <a:pPr marL="771022" lvl="1" indent="-408188">
                  <a:buFont typeface="+mj-lt"/>
                  <a:buAutoNum type="alphaLcParenR"/>
                </a:pPr>
                <a:r>
                  <a:rPr lang="pt-BR" dirty="0" smtClean="0"/>
                  <a:t>Achar o valor da depreciação pelo método linear.</a:t>
                </a:r>
              </a:p>
              <a:p>
                <a:pPr marL="771022" lvl="1" indent="-408188">
                  <a:buFont typeface="+mj-lt"/>
                  <a:buAutoNum type="alphaLcParenR"/>
                </a:pPr>
                <a:r>
                  <a:rPr lang="pt-BR" dirty="0" smtClean="0"/>
                  <a:t>Qual foi a depreciação do veículo no ano de 2017?</a:t>
                </a:r>
              </a:p>
              <a:p>
                <a:pPr marL="771022" lvl="1" indent="-408188">
                  <a:buFont typeface="+mj-lt"/>
                  <a:buAutoNum type="alphaLcParenR"/>
                </a:pPr>
                <a:endParaRPr lang="pt-BR" dirty="0"/>
              </a:p>
              <a:p>
                <a:pPr marL="453542" indent="-408188"/>
                <a:r>
                  <a:rPr lang="pt-BR" b="1" dirty="0" smtClean="0"/>
                  <a:t>Resolução:</a:t>
                </a:r>
              </a:p>
              <a:p>
                <a:pPr marL="771022" lvl="1" indent="-408188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</a:rPr>
                      <m:t>$ 50.000,00 ×20%=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$ 10.000,00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𝑎𝑜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𝑎𝑛𝑜</m:t>
                    </m:r>
                  </m:oMath>
                </a14:m>
                <a:r>
                  <a:rPr lang="pt-BR" b="0" dirty="0" smtClean="0">
                    <a:ea typeface="Cambria Math"/>
                  </a:rPr>
                  <a:t>.</a:t>
                </a:r>
              </a:p>
              <a:p>
                <a:pPr marL="771022" lvl="1" indent="-408188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</a:rPr>
                      <m:t>$ 50.000,00 ÷5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𝑎𝑛𝑜𝑠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$ 10.000,00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𝑎𝑜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𝑎𝑛𝑜</m:t>
                    </m:r>
                  </m:oMath>
                </a14:m>
                <a:r>
                  <a:rPr lang="pt-BR" dirty="0" smtClean="0"/>
                  <a:t>.</a:t>
                </a:r>
              </a:p>
              <a:p>
                <a:pPr marL="771022" lvl="1" indent="-408188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  <m:r>
                          <a:rPr lang="pt-BR" b="0" i="1" smtClean="0">
                            <a:latin typeface="Cambria Math"/>
                          </a:rPr>
                          <m:t>$ 10.000,00÷12</m:t>
                        </m:r>
                      </m:e>
                    </m:d>
                    <m:r>
                      <a:rPr lang="pt-BR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8 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𝑚𝑒𝑠𝑒𝑠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$ 6.666,67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𝑛𝑜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𝑝𝑒𝑟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í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𝑜𝑑𝑜</m:t>
                    </m:r>
                  </m:oMath>
                </a14:m>
                <a:r>
                  <a:rPr lang="pt-BR" dirty="0" smtClean="0"/>
                  <a:t>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99" t="-28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2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Valor residual do ativo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Imobilizado</a:t>
            </a:r>
            <a:r>
              <a:rPr lang="pt-BR" b="1" dirty="0"/>
              <a:t>, valor residual de um ativo: </a:t>
            </a:r>
            <a:r>
              <a:rPr lang="pt-BR" dirty="0"/>
              <a:t>o valor residual é um termo usado para definir o </a:t>
            </a:r>
            <a:r>
              <a:rPr lang="pt-BR" b="1" dirty="0"/>
              <a:t>valor</a:t>
            </a:r>
            <a:r>
              <a:rPr lang="pt-BR" dirty="0"/>
              <a:t> de um </a:t>
            </a:r>
            <a:r>
              <a:rPr lang="pt-BR" b="1" dirty="0"/>
              <a:t>ativo</a:t>
            </a:r>
            <a:r>
              <a:rPr lang="pt-BR" dirty="0"/>
              <a:t> que sofre depreciação, ao final de sua vida útil.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valor residual não entra no cálculo da depreciação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Observe </a:t>
            </a:r>
            <a:r>
              <a:rPr lang="pt-BR" dirty="0"/>
              <a:t>o exemplo a seguir: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7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Valor residual – exemplo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máquina foi adquirida por determinada empresa </a:t>
            </a:r>
            <a:r>
              <a:rPr lang="pt-BR" dirty="0" smtClean="0"/>
              <a:t>em 01/09/2017 </a:t>
            </a:r>
            <a:r>
              <a:rPr lang="pt-BR" dirty="0"/>
              <a:t>no valor de R$ 30.000,00 com valor residual de R</a:t>
            </a:r>
            <a:r>
              <a:rPr lang="pt-BR" dirty="0" smtClean="0"/>
              <a:t>$ 8.000,00</a:t>
            </a:r>
            <a:r>
              <a:rPr lang="pt-BR" dirty="0"/>
              <a:t>, qual o valor da depreciação mensal da máquina?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43304" y="3028988"/>
            <a:ext cx="5889057" cy="1832183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dirty="0"/>
              <a:t>Valor base = 30.000 – 8.000 = 22.000,00</a:t>
            </a:r>
          </a:p>
          <a:p>
            <a:endParaRPr lang="pt-BR" sz="1900" dirty="0"/>
          </a:p>
          <a:p>
            <a:r>
              <a:rPr lang="pt-BR" sz="1900" dirty="0"/>
              <a:t>Depreciação (A) = 22.000 * 10% 	= R$ 2.200,00 ao ano</a:t>
            </a:r>
          </a:p>
          <a:p>
            <a:r>
              <a:rPr lang="pt-BR" sz="1900" dirty="0"/>
              <a:t>Depreciação (A) = 22.000 : 10		= R$ 2.200,00 ao ano</a:t>
            </a:r>
          </a:p>
          <a:p>
            <a:endParaRPr lang="pt-BR" sz="1900" dirty="0"/>
          </a:p>
          <a:p>
            <a:r>
              <a:rPr lang="pt-BR" sz="1900" dirty="0"/>
              <a:t>Depreciação (M) = 2.200 : 12		= R$ 183,33 ao mês</a:t>
            </a:r>
            <a:endParaRPr lang="pt-BR" sz="19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Valor residual – resolução do exemplo 3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pt-BR" sz="2200" dirty="0"/>
                  <a:t>Uma máquina foi adquirida por determinada empresa em 01/09/2017 </a:t>
                </a:r>
                <a:r>
                  <a:rPr lang="pt-BR" sz="2200" dirty="0"/>
                  <a:t>no valor de R$ 30.000,00 com valor residual de R</a:t>
                </a:r>
                <a:r>
                  <a:rPr lang="pt-BR" sz="2200" dirty="0"/>
                  <a:t>$ 8.000,00</a:t>
                </a:r>
                <a:r>
                  <a:rPr lang="pt-BR" sz="2200" dirty="0"/>
                  <a:t>, qual o valor da depreciação mensal da máquina</a:t>
                </a:r>
                <a:r>
                  <a:rPr lang="pt-BR" sz="2200" dirty="0"/>
                  <a:t>?</a:t>
                </a:r>
              </a:p>
              <a:p>
                <a:endParaRPr lang="pt-BR" sz="2200" dirty="0"/>
              </a:p>
              <a:p>
                <a:r>
                  <a:rPr lang="pt-BR" sz="2200" b="1" dirty="0"/>
                  <a:t>Resolução: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𝑉𝐵𝑒𝑚</m:t>
                      </m:r>
                      <m:r>
                        <a:rPr lang="pt-BR" sz="1900" i="1">
                          <a:latin typeface="Cambria Math"/>
                        </a:rPr>
                        <m:t>−</m:t>
                      </m:r>
                      <m:r>
                        <a:rPr lang="pt-BR" sz="1900" i="1">
                          <a:latin typeface="Cambria Math"/>
                        </a:rPr>
                        <m:t>𝑉𝑅𝑒𝑠𝑖𝑑𝑢𝑎𝑙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i="1">
                          <a:latin typeface="Cambria Math"/>
                        </a:rPr>
                        <m:t>𝑉𝐵𝑎𝑠𝑒</m:t>
                      </m:r>
                    </m:oMath>
                  </m:oMathPara>
                </a14:m>
                <a:endParaRPr lang="pt-BR" sz="1900" i="1" dirty="0">
                  <a:latin typeface="Cambria Math"/>
                </a:endParaRP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$ 30.000,00 −</m:t>
                      </m:r>
                      <m:r>
                        <a:rPr lang="pt-BR" sz="1900" i="1">
                          <a:latin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</a:rPr>
                        <m:t>$ 8.000,00=</m:t>
                      </m:r>
                      <m:r>
                        <a:rPr lang="pt-BR" sz="1900" i="1">
                          <a:latin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</a:rPr>
                        <m:t>$ 22.000,00</m:t>
                      </m:r>
                    </m:oMath>
                  </m:oMathPara>
                </a14:m>
                <a:endParaRPr lang="pt-BR" sz="1900" dirty="0"/>
              </a:p>
              <a:p>
                <a:pPr marL="362834" lvl="1" indent="0">
                  <a:buNone/>
                </a:pPr>
                <a:endParaRPr lang="pt-BR" sz="1900" i="1" dirty="0">
                  <a:latin typeface="Cambria Math"/>
                </a:endParaRP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𝐷𝑒𝑝𝑟𝑒𝑐𝑖𝑎</m:t>
                      </m:r>
                      <m:r>
                        <a:rPr lang="pt-BR" sz="1900" i="1">
                          <a:latin typeface="Cambria Math"/>
                        </a:rPr>
                        <m:t>çã</m:t>
                      </m:r>
                      <m:r>
                        <a:rPr lang="pt-BR" sz="1900" i="1">
                          <a:latin typeface="Cambria Math"/>
                        </a:rPr>
                        <m:t>𝑜</m:t>
                      </m:r>
                      <m:r>
                        <a:rPr lang="pt-BR" sz="1900" i="1">
                          <a:latin typeface="Cambria Math"/>
                        </a:rPr>
                        <m:t>:</m:t>
                      </m:r>
                      <m:r>
                        <a:rPr lang="pt-BR" sz="1900" i="1">
                          <a:latin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</a:rPr>
                        <m:t>$ 22.000,00×10%=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$ 2.200,00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𝑎𝑛𝑜</m:t>
                      </m:r>
                    </m:oMath>
                  </m:oMathPara>
                </a14:m>
                <a:endParaRPr lang="pt-BR" sz="1900" i="1" dirty="0">
                  <a:latin typeface="Cambria Math"/>
                  <a:ea typeface="Cambria Math"/>
                </a:endParaRP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𝐷𝑒𝑝𝑟𝑒𝑐𝑖𝑎</m:t>
                      </m:r>
                      <m:r>
                        <a:rPr lang="pt-BR" sz="1900" i="1">
                          <a:latin typeface="Cambria Math"/>
                        </a:rPr>
                        <m:t>çã</m:t>
                      </m:r>
                      <m:r>
                        <a:rPr lang="pt-BR" sz="1900" i="1">
                          <a:latin typeface="Cambria Math"/>
                        </a:rPr>
                        <m:t>𝑜</m:t>
                      </m:r>
                      <m:r>
                        <a:rPr lang="pt-BR" sz="1900" i="1">
                          <a:latin typeface="Cambria Math"/>
                        </a:rPr>
                        <m:t> </m:t>
                      </m:r>
                      <m:r>
                        <a:rPr lang="pt-BR" sz="1900" i="1">
                          <a:latin typeface="Cambria Math"/>
                        </a:rPr>
                        <m:t>𝑚𝑒𝑛𝑠𝑎𝑙</m:t>
                      </m:r>
                      <m:r>
                        <a:rPr lang="pt-BR" sz="1900" i="1">
                          <a:latin typeface="Cambria Math"/>
                        </a:rPr>
                        <m:t>: </m:t>
                      </m:r>
                      <m:r>
                        <a:rPr lang="pt-BR" sz="1900" i="1">
                          <a:latin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</a:rPr>
                        <m:t>$ 2.200,00 ÷12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𝑚𝑒𝑠𝑒𝑠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$ 183,33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ê</m:t>
                      </m:r>
                      <m:r>
                        <a:rPr lang="pt-BR" sz="1900" i="1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58" t="-1282" b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4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de bens usados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taxa anual de depreciação de bens adquiridos </a:t>
            </a:r>
            <a:r>
              <a:rPr lang="pt-BR" dirty="0" smtClean="0"/>
              <a:t>usados será </a:t>
            </a:r>
            <a:r>
              <a:rPr lang="pt-BR" dirty="0"/>
              <a:t>fixada tendo em vista o maior dos seguintes prazos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816376" lvl="1" indent="-453542">
              <a:buFont typeface="+mj-lt"/>
              <a:buAutoNum type="romanUcPeriod"/>
            </a:pPr>
            <a:r>
              <a:rPr lang="pt-BR" dirty="0" smtClean="0"/>
              <a:t>metade </a:t>
            </a:r>
            <a:r>
              <a:rPr lang="pt-BR" dirty="0"/>
              <a:t>da vida útil admissível para o bem </a:t>
            </a:r>
            <a:r>
              <a:rPr lang="pt-BR" dirty="0" smtClean="0"/>
              <a:t>adquirido novo;</a:t>
            </a:r>
          </a:p>
          <a:p>
            <a:pPr marL="816376" lvl="1" indent="-453542">
              <a:buFont typeface="+mj-lt"/>
              <a:buAutoNum type="romanUcPeriod"/>
            </a:pPr>
            <a:r>
              <a:rPr lang="pt-BR" dirty="0" smtClean="0"/>
              <a:t>restante </a:t>
            </a:r>
            <a:r>
              <a:rPr lang="pt-BR" dirty="0"/>
              <a:t>da vida útil, considerada esta em relação </a:t>
            </a:r>
            <a:r>
              <a:rPr lang="pt-BR" dirty="0" smtClean="0"/>
              <a:t>à primeira </a:t>
            </a:r>
            <a:r>
              <a:rPr lang="pt-BR" dirty="0"/>
              <a:t>instalação para utilização do bem.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de bens usados – exemplo 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empresa ABC </a:t>
            </a:r>
            <a:r>
              <a:rPr lang="pt-BR" dirty="0" smtClean="0"/>
              <a:t>adquiriu uma máquina </a:t>
            </a:r>
            <a:r>
              <a:rPr lang="pt-BR" dirty="0"/>
              <a:t>na data de 05/01/2010 no valor de R$ 45.000,00. </a:t>
            </a:r>
            <a:r>
              <a:rPr lang="pt-BR" dirty="0" smtClean="0"/>
              <a:t>Em 05/01/2016</a:t>
            </a:r>
            <a:r>
              <a:rPr lang="pt-BR" dirty="0"/>
              <a:t>, a empresa XYZ compra essa máquina da empresa </a:t>
            </a:r>
            <a:r>
              <a:rPr lang="pt-BR" dirty="0" smtClean="0"/>
              <a:t>ABC por </a:t>
            </a:r>
            <a:r>
              <a:rPr lang="pt-BR" dirty="0"/>
              <a:t>R$ 28.000,00</a:t>
            </a:r>
            <a:r>
              <a:rPr lang="pt-BR" dirty="0" smtClean="0"/>
              <a:t>. Qual a </a:t>
            </a:r>
            <a:r>
              <a:rPr lang="pt-BR" dirty="0"/>
              <a:t>taxa de depreciação?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57685" y="3086142"/>
            <a:ext cx="5068365" cy="879448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b="1" dirty="0" smtClean="0"/>
              <a:t>Resolução:</a:t>
            </a:r>
          </a:p>
          <a:p>
            <a:r>
              <a:rPr lang="pt-BR" sz="1900" dirty="0"/>
              <a:t>Depreciação = 28.000,00 : 5 = R$ 5.600,00 ao ano</a:t>
            </a:r>
            <a:endParaRPr lang="pt-BR" dirty="0" smtClean="0"/>
          </a:p>
          <a:p>
            <a:r>
              <a:rPr lang="pt-BR" sz="1900" dirty="0"/>
              <a:t>Depreciação (M) = 5.600 : 12 = R$ 466,67 ao mês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5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500" b="1" dirty="0"/>
              <a:t>Depreciação de bens usados – resolução do exemplo 4</a:t>
            </a:r>
            <a:endParaRPr lang="pt-BR" sz="2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empresa ABC </a:t>
                </a:r>
                <a:r>
                  <a:rPr lang="pt-BR" dirty="0" smtClean="0"/>
                  <a:t>adquiriu uma máquina </a:t>
                </a:r>
                <a:r>
                  <a:rPr lang="pt-BR" dirty="0"/>
                  <a:t>na data de 05/01/2010 no valor de R$ 45.000,00. </a:t>
                </a:r>
                <a:r>
                  <a:rPr lang="pt-BR" dirty="0" smtClean="0"/>
                  <a:t>Em 05/01/2016</a:t>
                </a:r>
                <a:r>
                  <a:rPr lang="pt-BR" dirty="0"/>
                  <a:t>, a empresa XYZ compra essa máquina da empresa </a:t>
                </a:r>
                <a:r>
                  <a:rPr lang="pt-BR" dirty="0" smtClean="0"/>
                  <a:t>ABC por </a:t>
                </a:r>
                <a:r>
                  <a:rPr lang="pt-BR" dirty="0"/>
                  <a:t>R$ 28.000,00</a:t>
                </a:r>
                <a:r>
                  <a:rPr lang="pt-BR" dirty="0" smtClean="0"/>
                  <a:t>. Qual a </a:t>
                </a:r>
                <a:r>
                  <a:rPr lang="pt-BR" dirty="0"/>
                  <a:t>taxa de </a:t>
                </a:r>
                <a:r>
                  <a:rPr lang="pt-BR" dirty="0" smtClean="0"/>
                  <a:t>depreciação mensal?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Resolução:</a:t>
                </a:r>
              </a:p>
              <a:p>
                <a:pPr marL="816376" lvl="1" indent="-453542">
                  <a:buFont typeface="+mj-lt"/>
                  <a:buAutoNum type="romanUcPeriod"/>
                </a:pPr>
                <a:r>
                  <a:rPr lang="pt-BR" dirty="0"/>
                  <a:t>Metade da vida útil admissível para o bem adquirido novo</a:t>
                </a:r>
                <a:r>
                  <a:rPr lang="pt-BR" dirty="0" smtClean="0"/>
                  <a:t>: 50</a:t>
                </a:r>
                <a:r>
                  <a:rPr lang="pt-BR" dirty="0"/>
                  <a:t>% de 10 anos = 5 </a:t>
                </a:r>
                <a:r>
                  <a:rPr lang="pt-BR" dirty="0" smtClean="0"/>
                  <a:t>anos</a:t>
                </a:r>
              </a:p>
              <a:p>
                <a:pPr marL="816376" lvl="1" indent="-453542">
                  <a:buFont typeface="+mj-lt"/>
                  <a:buAutoNum type="romanUcPeriod"/>
                </a:pPr>
                <a:r>
                  <a:rPr lang="pt-BR" dirty="0" smtClean="0"/>
                  <a:t>Restante </a:t>
                </a:r>
                <a:r>
                  <a:rPr lang="pt-BR" dirty="0"/>
                  <a:t>da vida útil = (vida útil do bem – período </a:t>
                </a:r>
                <a:r>
                  <a:rPr lang="pt-BR" dirty="0" smtClean="0"/>
                  <a:t>de utilização </a:t>
                </a:r>
                <a:r>
                  <a:rPr lang="pt-BR" dirty="0"/>
                  <a:t>do bem) = 10 anos – 6 anos (2010 a 2016) = 4 anos</a:t>
                </a:r>
                <a:r>
                  <a:rPr lang="pt-BR" dirty="0" smtClean="0"/>
                  <a:t>.</a:t>
                </a:r>
              </a:p>
              <a:p>
                <a:pPr marL="362834" lvl="1" indent="0">
                  <a:buNone/>
                </a:pPr>
                <a:endParaRPr lang="pt-BR" dirty="0"/>
              </a:p>
              <a:p>
                <a:pPr marL="362834" lvl="1" indent="0">
                  <a:buNone/>
                </a:pPr>
                <a:r>
                  <a:rPr lang="pt-BR" dirty="0"/>
                  <a:t>No item I, chegamos a 5 anos, e no item II a 4 anos, portanto </a:t>
                </a:r>
                <a:r>
                  <a:rPr lang="pt-BR" dirty="0" smtClean="0"/>
                  <a:t>o maior </a:t>
                </a:r>
                <a:r>
                  <a:rPr lang="pt-BR" dirty="0"/>
                  <a:t>prazo é de 5 anos</a:t>
                </a:r>
                <a:r>
                  <a:rPr lang="pt-BR" dirty="0" smtClean="0"/>
                  <a:t>.</a:t>
                </a:r>
              </a:p>
              <a:p>
                <a:pPr marL="362834" lvl="1" indent="0">
                  <a:buNone/>
                </a:pPr>
                <a:endParaRPr lang="pt-BR" dirty="0"/>
              </a:p>
              <a:p>
                <a:pPr marL="362834" lvl="1" indent="0">
                  <a:buNone/>
                </a:pPr>
                <a:r>
                  <a:rPr lang="pt-BR" dirty="0" smtClean="0"/>
                  <a:t>Depreciação: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</a:rPr>
                      <m:t>$ 28.000,00 ÷5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𝑎𝑛𝑜𝑠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$ 5.600,00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𝑎𝑜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𝑎𝑛𝑜</m:t>
                    </m:r>
                  </m:oMath>
                </a14:m>
                <a:endParaRPr lang="pt-BR" dirty="0" smtClean="0"/>
              </a:p>
              <a:p>
                <a:pPr marL="362834" lvl="1" indent="0">
                  <a:buNone/>
                </a:pPr>
                <a:r>
                  <a:rPr lang="pt-BR" dirty="0" smtClean="0"/>
                  <a:t>Depreciação (mensal):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</a:rPr>
                      <m:t>$ 5.600,00 ÷12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𝑚𝑒𝑠𝑒𝑠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$ 466,67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𝑎𝑜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ê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5" t="-2279" r="-2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0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acelerada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ossibilidade da utilização </a:t>
            </a:r>
            <a:r>
              <a:rPr lang="pt-BR" dirty="0"/>
              <a:t>da depreciação acelerada de bens que são utilizados </a:t>
            </a:r>
            <a:r>
              <a:rPr lang="pt-BR" dirty="0" smtClean="0"/>
              <a:t>por mais </a:t>
            </a:r>
            <a:r>
              <a:rPr lang="pt-BR" dirty="0"/>
              <a:t>de 8 horas diárias.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14841"/>
              </p:ext>
            </p:extLst>
          </p:nvPr>
        </p:nvGraphicFramePr>
        <p:xfrm>
          <a:off x="1524000" y="2643198"/>
          <a:ext cx="6096000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294346">
                <a:tc gridSpan="2">
                  <a:txBody>
                    <a:bodyPr/>
                    <a:lstStyle/>
                    <a:p>
                      <a:pPr algn="l"/>
                      <a:r>
                        <a:rPr lang="pt-BR" sz="1100" b="1" dirty="0" smtClean="0"/>
                        <a:t>Quadro: Coeficientes de Depreciação Acelerada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 smtClean="0"/>
                        <a:t>Turnos (horas)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Coeficiente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8 horas – 1 turno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16 horas – 2 turnos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1,5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24 horas – 3 turnos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Na </a:t>
            </a:r>
            <a:r>
              <a:rPr lang="pt-BR" dirty="0" smtClean="0"/>
              <a:t>seção </a:t>
            </a:r>
            <a:r>
              <a:rPr lang="pt-BR" dirty="0"/>
              <a:t>3, </a:t>
            </a:r>
            <a:r>
              <a:rPr lang="pt-BR" dirty="0" smtClean="0"/>
              <a:t>estudamos a </a:t>
            </a:r>
            <a:r>
              <a:rPr lang="pt-BR" dirty="0"/>
              <a:t>respeito </a:t>
            </a:r>
            <a:r>
              <a:rPr lang="pt-BR" dirty="0" smtClean="0"/>
              <a:t>do processo </a:t>
            </a:r>
            <a:r>
              <a:rPr lang="pt-BR" dirty="0"/>
              <a:t>de controle de estoques no sistema de inventário </a:t>
            </a:r>
            <a:r>
              <a:rPr lang="pt-BR" dirty="0" smtClean="0"/>
              <a:t>periódico e permanente.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Agora vamos aprofundar </a:t>
            </a:r>
            <a:r>
              <a:rPr lang="pt-BR" dirty="0"/>
              <a:t>este tema, verificando </a:t>
            </a:r>
            <a:r>
              <a:rPr lang="pt-BR" dirty="0" smtClean="0"/>
              <a:t>os fatores </a:t>
            </a:r>
            <a:r>
              <a:rPr lang="pt-BR" dirty="0"/>
              <a:t>que provocam alterações nos valores dos estoques.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mercadorias adquiridas pelas empresas para serem </a:t>
            </a:r>
            <a:r>
              <a:rPr lang="pt-BR" dirty="0" smtClean="0"/>
              <a:t>revendidas são </a:t>
            </a:r>
            <a:r>
              <a:rPr lang="pt-BR" dirty="0"/>
              <a:t>contabilizadas na conta “Estoque de Mercadorias”, mas, </a:t>
            </a:r>
            <a:r>
              <a:rPr lang="pt-BR" dirty="0" smtClean="0"/>
              <a:t>para realizar </a:t>
            </a:r>
            <a:r>
              <a:rPr lang="pt-BR" dirty="0"/>
              <a:t>o registro contábil de forma correta, é preciso verificar </a:t>
            </a:r>
            <a:r>
              <a:rPr lang="pt-BR" dirty="0" smtClean="0"/>
              <a:t>alguns detalhes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Vamos </a:t>
            </a:r>
            <a:r>
              <a:rPr lang="pt-BR" dirty="0"/>
              <a:t>conhecer, nesta seção, quais são esses fatores.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Depreciação acelerada – exemplo 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543064"/>
          </a:xfrm>
        </p:spPr>
        <p:txBody>
          <a:bodyPr>
            <a:normAutofit fontScale="92500"/>
          </a:bodyPr>
          <a:lstStyle/>
          <a:p>
            <a:r>
              <a:rPr lang="pt-BR" dirty="0"/>
              <a:t>Determinada empresa adquiriu uma máquina por R$ 100.000,00 </a:t>
            </a:r>
            <a:r>
              <a:rPr lang="pt-BR" dirty="0" smtClean="0"/>
              <a:t>em 01/03/2017</a:t>
            </a:r>
            <a:r>
              <a:rPr lang="pt-BR" dirty="0"/>
              <a:t>, com valor residual de R$ 10.000,00, e trabalha durante </a:t>
            </a:r>
            <a:r>
              <a:rPr lang="pt-BR" dirty="0" smtClean="0"/>
              <a:t>2 turnos</a:t>
            </a:r>
            <a:r>
              <a:rPr lang="pt-BR" dirty="0"/>
              <a:t>. Qual o valor da depreciação mensal, anual e o valor </a:t>
            </a:r>
            <a:r>
              <a:rPr lang="pt-BR" dirty="0" smtClean="0"/>
              <a:t>contábil líquido </a:t>
            </a:r>
            <a:r>
              <a:rPr lang="pt-BR" dirty="0"/>
              <a:t>em 31/12/2017?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98381" y="2945266"/>
            <a:ext cx="3768784" cy="1783325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dirty="0" err="1"/>
              <a:t>Vbase</a:t>
            </a:r>
            <a:r>
              <a:rPr lang="pt-BR" sz="1600" dirty="0"/>
              <a:t> = </a:t>
            </a:r>
            <a:r>
              <a:rPr lang="pt-BR" sz="1600" dirty="0" err="1"/>
              <a:t>Vbem</a:t>
            </a:r>
            <a:r>
              <a:rPr lang="pt-BR" sz="1600" dirty="0"/>
              <a:t> – </a:t>
            </a:r>
            <a:r>
              <a:rPr lang="pt-BR" sz="1600" dirty="0" err="1"/>
              <a:t>Vresidual</a:t>
            </a:r>
            <a:endParaRPr lang="pt-BR" sz="1600" dirty="0"/>
          </a:p>
          <a:p>
            <a:r>
              <a:rPr lang="pt-BR" sz="1600" dirty="0" err="1"/>
              <a:t>Vbase</a:t>
            </a:r>
            <a:r>
              <a:rPr lang="pt-BR" sz="1600" dirty="0"/>
              <a:t> = 100.000 - 10.000 = 90.000,00</a:t>
            </a:r>
          </a:p>
          <a:p>
            <a:endParaRPr lang="pt-BR" sz="1600" dirty="0"/>
          </a:p>
          <a:p>
            <a:r>
              <a:rPr lang="pt-BR" sz="1600" dirty="0"/>
              <a:t>Depreciação (A) = </a:t>
            </a:r>
            <a:r>
              <a:rPr lang="pt-BR" sz="1600" dirty="0" err="1"/>
              <a:t>Vbase</a:t>
            </a:r>
            <a:r>
              <a:rPr lang="pt-BR" sz="1600" dirty="0"/>
              <a:t> x taxa x coeficiente</a:t>
            </a:r>
          </a:p>
          <a:p>
            <a:r>
              <a:rPr lang="pt-BR" sz="1600" dirty="0"/>
              <a:t>Depreciação (A) = 90.000 x 10% x  1,5</a:t>
            </a:r>
          </a:p>
          <a:p>
            <a:r>
              <a:rPr lang="pt-BR" sz="1600" dirty="0"/>
              <a:t>Depreciação (A) = 9.000 x 1,5</a:t>
            </a:r>
          </a:p>
          <a:p>
            <a:r>
              <a:rPr lang="pt-BR" sz="1600" dirty="0"/>
              <a:t>Depreciação (A) = R$ 13.500,00 ao ano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29168" y="2945265"/>
            <a:ext cx="3785626" cy="1294743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dirty="0"/>
              <a:t>Depreciação (M) = 13.500 : 12</a:t>
            </a:r>
          </a:p>
          <a:p>
            <a:r>
              <a:rPr lang="pt-BR" sz="1600" dirty="0"/>
              <a:t>Depreciação (M) = R$ 1.125,00 ao mês</a:t>
            </a:r>
          </a:p>
          <a:p>
            <a:endParaRPr lang="pt-BR" sz="1600" dirty="0"/>
          </a:p>
          <a:p>
            <a:r>
              <a:rPr lang="pt-BR" sz="1600" dirty="0"/>
              <a:t>Depreciação (03-12) = 1.125 x 10</a:t>
            </a:r>
          </a:p>
          <a:p>
            <a:r>
              <a:rPr lang="pt-BR" sz="1600" dirty="0"/>
              <a:t>Depreciação (03-12) = R$ 11.250,00 período</a:t>
            </a:r>
            <a:endParaRPr lang="pt-BR" sz="16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900" b="1" dirty="0"/>
              <a:t>Depreciação acelerada – resolução do exemplo 5</a:t>
            </a:r>
            <a:endParaRPr lang="pt-BR" sz="29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dirty="0" smtClean="0"/>
                  <a:t>Determinada empresa adquiriu uma máquina por R$ 100.000,00 em 01/03/2017</a:t>
                </a:r>
                <a:r>
                  <a:rPr lang="pt-BR" dirty="0"/>
                  <a:t>, com valor residual de R$ 10.000,00, e trabalha durante </a:t>
                </a:r>
                <a:r>
                  <a:rPr lang="pt-BR" dirty="0" smtClean="0"/>
                  <a:t>2 turnos</a:t>
                </a:r>
                <a:r>
                  <a:rPr lang="pt-BR" dirty="0"/>
                  <a:t>. Qual o valor da depreciação mensal, anual e o valor </a:t>
                </a:r>
                <a:r>
                  <a:rPr lang="pt-BR" dirty="0" smtClean="0"/>
                  <a:t>contábil líquido </a:t>
                </a:r>
                <a:r>
                  <a:rPr lang="pt-BR" dirty="0"/>
                  <a:t>em 31/12/2017</a:t>
                </a:r>
                <a:r>
                  <a:rPr lang="pt-BR" dirty="0" smtClean="0"/>
                  <a:t>?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Resolução: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𝑉𝐵𝑒𝑚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𝑉𝑅𝑒𝑠𝑖𝑑𝑢𝑎𝑙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𝑉𝐵𝑎𝑠𝑒</m:t>
                      </m:r>
                    </m:oMath>
                  </m:oMathPara>
                </a14:m>
                <a:endParaRPr lang="pt-BR" b="0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$ 100.000,00−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$ 10.000,00=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$ 90.000,00</m:t>
                      </m:r>
                    </m:oMath>
                  </m:oMathPara>
                </a14:m>
                <a:endParaRPr lang="pt-BR" b="0" dirty="0" smtClean="0"/>
              </a:p>
              <a:p>
                <a:pPr marL="362834" lvl="1" indent="0">
                  <a:buNone/>
                </a:pPr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𝑇𝑎𝑥𝑎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𝑎𝑛𝑢𝑎𝑙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Vbase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taxa</m:t>
                      </m:r>
                      <m:r>
                        <a:rPr lang="pt-BR" b="0" i="0" smtClean="0">
                          <a:latin typeface="Cambria Math"/>
                        </a:rPr>
                        <m:t> %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𝑐𝑜𝑒𝑓𝑖𝑐𝑖𝑒𝑛𝑡𝑒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𝑡𝑢𝑟𝑛𝑜𝑠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𝑎𝑛𝑢𝑎𝑙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$ 90.000,00 × 10% ×1,5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𝑎𝑛𝑢𝑎𝑙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$ 13.500,00 </m:t>
                      </m:r>
                      <m:r>
                        <a:rPr lang="pt-BR" b="0" i="1" smtClean="0">
                          <a:latin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𝑎𝑛𝑜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𝑚𝑒𝑛𝑠𝑎𝑙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$ 13.500,00 ÷12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𝑚𝑒𝑠𝑒𝑠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$ 1.125,00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𝑉𝑎𝑙𝑜𝑟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31.12.17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$ 1.125,00 ×10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𝑚𝑒𝑠𝑒𝑠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$ 11.250,00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:endParaRPr lang="pt-BR" dirty="0"/>
              </a:p>
              <a:p>
                <a:pPr marL="362834" lvl="1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05" t="-2279" r="-5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7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Contabilização da depreciação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contabilização da depreciação ocorre mensalmente </a:t>
            </a:r>
            <a:r>
              <a:rPr lang="pt-BR" dirty="0" smtClean="0"/>
              <a:t>utilizando as </a:t>
            </a:r>
            <a:r>
              <a:rPr lang="pt-BR" dirty="0"/>
              <a:t>seguintes contas:</a:t>
            </a:r>
          </a:p>
          <a:p>
            <a:pPr marL="362834" lvl="1" indent="0">
              <a:buNone/>
            </a:pPr>
            <a:endParaRPr lang="pt-BR" dirty="0" smtClean="0"/>
          </a:p>
          <a:p>
            <a:pPr marL="362834" lvl="1" indent="0">
              <a:buNone/>
            </a:pPr>
            <a:r>
              <a:rPr lang="pt-BR" dirty="0" smtClean="0"/>
              <a:t>D </a:t>
            </a:r>
            <a:r>
              <a:rPr lang="pt-BR" dirty="0"/>
              <a:t>– Despesas com depreciação (Despesas </a:t>
            </a:r>
            <a:r>
              <a:rPr lang="pt-BR" dirty="0" smtClean="0"/>
              <a:t>Operacionais)</a:t>
            </a:r>
          </a:p>
          <a:p>
            <a:pPr marL="362834" lvl="1" indent="0">
              <a:buNone/>
            </a:pPr>
            <a:r>
              <a:rPr lang="pt-BR" dirty="0" smtClean="0"/>
              <a:t>C </a:t>
            </a:r>
            <a:r>
              <a:rPr lang="pt-BR" dirty="0"/>
              <a:t>– Depreciação Acumulada (Conta redutora do Imobilizado)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Exaustão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Exaustão: quando </a:t>
            </a:r>
            <a:r>
              <a:rPr lang="pt-BR" dirty="0"/>
              <a:t>corresponder à perda do valor, </a:t>
            </a:r>
            <a:r>
              <a:rPr lang="pt-BR" dirty="0" smtClean="0"/>
              <a:t>decorrente da </a:t>
            </a:r>
            <a:r>
              <a:rPr lang="pt-BR" dirty="0"/>
              <a:t>sua exploração, de direitos cujo objeto </a:t>
            </a:r>
            <a:r>
              <a:rPr lang="pt-BR" dirty="0" smtClean="0"/>
              <a:t>sejam: 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Recursos minerais; </a:t>
            </a:r>
          </a:p>
          <a:p>
            <a:pPr lvl="1"/>
            <a:r>
              <a:rPr lang="pt-BR" dirty="0" smtClean="0"/>
              <a:t>Florestais;</a:t>
            </a:r>
          </a:p>
          <a:p>
            <a:pPr lvl="1"/>
            <a:r>
              <a:rPr lang="pt-BR" dirty="0" smtClean="0"/>
              <a:t>Ou </a:t>
            </a:r>
            <a:r>
              <a:rPr lang="pt-BR" dirty="0"/>
              <a:t>bens aplicados </a:t>
            </a:r>
            <a:r>
              <a:rPr lang="pt-BR" dirty="0" smtClean="0"/>
              <a:t>nessas explorações.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9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Exaustão – exemplo 6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5430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Verificar </a:t>
            </a:r>
            <a:r>
              <a:rPr lang="pt-BR" dirty="0"/>
              <a:t>a aplicação de exaustão sobre a empresa </a:t>
            </a:r>
            <a:r>
              <a:rPr lang="pt-BR" dirty="0" smtClean="0"/>
              <a:t>Mina Verde </a:t>
            </a:r>
            <a:r>
              <a:rPr lang="pt-BR" dirty="0"/>
              <a:t>que adquiriu uma mina de ferro em 01/05/2017 por R</a:t>
            </a:r>
            <a:r>
              <a:rPr lang="pt-BR" dirty="0" smtClean="0"/>
              <a:t>$ 800.000,00</a:t>
            </a:r>
            <a:r>
              <a:rPr lang="pt-BR" dirty="0"/>
              <a:t>, com um prazo de concessão de 10 </a:t>
            </a:r>
            <a:r>
              <a:rPr lang="pt-BR" dirty="0" smtClean="0"/>
              <a:t>anos. A </a:t>
            </a:r>
            <a:r>
              <a:rPr lang="pt-BR" dirty="0"/>
              <a:t>mina </a:t>
            </a:r>
            <a:r>
              <a:rPr lang="pt-BR" dirty="0" smtClean="0"/>
              <a:t>tem capacidade </a:t>
            </a:r>
            <a:r>
              <a:rPr lang="pt-BR" dirty="0"/>
              <a:t>estimada para produzir 200.000 toneladas de ferro. </a:t>
            </a:r>
            <a:r>
              <a:rPr lang="pt-BR" dirty="0" smtClean="0"/>
              <a:t>Em </a:t>
            </a:r>
            <a:r>
              <a:rPr lang="pt-BR" dirty="0"/>
              <a:t>2017 foram extraídas 30.000 toneladas de ferro. </a:t>
            </a:r>
            <a:r>
              <a:rPr lang="pt-BR" dirty="0" smtClean="0"/>
              <a:t>Com base nos dados, demonstrar </a:t>
            </a:r>
            <a:r>
              <a:rPr lang="pt-BR" dirty="0"/>
              <a:t>o cálculo da exaustão no ano de 2017.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28944" y="3143298"/>
            <a:ext cx="3368587" cy="1304381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dirty="0"/>
              <a:t>Exaustão (produção)</a:t>
            </a:r>
          </a:p>
          <a:p>
            <a:r>
              <a:rPr lang="pt-BR" sz="1600" dirty="0"/>
              <a:t>30.000 : 200.000 = 0,15 x 100 = 15%</a:t>
            </a:r>
          </a:p>
          <a:p>
            <a:r>
              <a:rPr lang="pt-BR" sz="1600" dirty="0"/>
              <a:t>800.000 x 15% = R$ 120.000,00 ao ano</a:t>
            </a:r>
          </a:p>
          <a:p>
            <a:endParaRPr lang="pt-BR" sz="1600" dirty="0"/>
          </a:p>
          <a:p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29168" y="3143298"/>
            <a:ext cx="3264393" cy="811938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600" dirty="0"/>
              <a:t>Exaustão (prazo concessão)</a:t>
            </a:r>
          </a:p>
          <a:p>
            <a:r>
              <a:rPr lang="pt-BR" sz="1600" dirty="0"/>
              <a:t>1 : 10 = 0,1 x 100 = 10%</a:t>
            </a:r>
          </a:p>
          <a:p>
            <a:r>
              <a:rPr lang="pt-BR" sz="1600" dirty="0"/>
              <a:t>800.000 x 10% = R$ 80.000,00 ao ano</a:t>
            </a:r>
            <a:endParaRPr lang="pt-BR" sz="1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7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Exaustão – resolução do exemplo 6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dirty="0" smtClean="0"/>
                  <a:t>Verificar </a:t>
                </a:r>
                <a:r>
                  <a:rPr lang="pt-BR" dirty="0"/>
                  <a:t>a aplicação de exaustão sobre a empresa </a:t>
                </a:r>
                <a:r>
                  <a:rPr lang="pt-BR" dirty="0" smtClean="0"/>
                  <a:t>Mina Verde </a:t>
                </a:r>
                <a:r>
                  <a:rPr lang="pt-BR" dirty="0"/>
                  <a:t>que adquiriu uma mina de ferro em 01/05/2017 por R</a:t>
                </a:r>
                <a:r>
                  <a:rPr lang="pt-BR" dirty="0" smtClean="0"/>
                  <a:t>$ 800.000,00</a:t>
                </a:r>
                <a:r>
                  <a:rPr lang="pt-BR" dirty="0"/>
                  <a:t>, com um prazo de concessão de 10 </a:t>
                </a:r>
                <a:r>
                  <a:rPr lang="pt-BR" dirty="0" smtClean="0"/>
                  <a:t>anos. A </a:t>
                </a:r>
                <a:r>
                  <a:rPr lang="pt-BR" dirty="0"/>
                  <a:t>mina </a:t>
                </a:r>
                <a:r>
                  <a:rPr lang="pt-BR" dirty="0" smtClean="0"/>
                  <a:t>tem capacidade </a:t>
                </a:r>
                <a:r>
                  <a:rPr lang="pt-BR" dirty="0"/>
                  <a:t>estimada para produzir 200.000 toneladas de ferro. </a:t>
                </a:r>
                <a:r>
                  <a:rPr lang="pt-BR" dirty="0" smtClean="0"/>
                  <a:t>Em </a:t>
                </a:r>
                <a:r>
                  <a:rPr lang="pt-BR" dirty="0"/>
                  <a:t>2017 foram extraídas 30.000 toneladas de ferro. </a:t>
                </a:r>
                <a:r>
                  <a:rPr lang="pt-BR" dirty="0" smtClean="0"/>
                  <a:t>Com base nos dados, demonstrar </a:t>
                </a:r>
                <a:r>
                  <a:rPr lang="pt-BR" dirty="0"/>
                  <a:t>o cálculo da exaustão no ano de 2017</a:t>
                </a:r>
                <a:r>
                  <a:rPr lang="pt-BR" dirty="0" smtClean="0"/>
                  <a:t>.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Resolução (relação ao volume de produção):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𝑄𝑢𝑎𝑛𝑡𝑖𝑑𝑎𝑑𝑒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𝑒𝑥𝑡𝑟𝑎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𝑑𝑎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=30.000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÷200.000=0,15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15%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𝑉𝑎𝑙𝑜𝑟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𝑚𝑖𝑛𝑎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𝑡𝑎𝑥𝑎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𝑒𝑥𝑎𝑢𝑠𝑡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ã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$ 800.000,00×15%=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$ 120.000,00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𝑎𝑛𝑢𝑎𝑙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endParaRPr lang="pt-BR" dirty="0" smtClean="0"/>
              </a:p>
              <a:p>
                <a:r>
                  <a:rPr lang="pt-BR" b="1" dirty="0" smtClean="0"/>
                  <a:t>Resolução (prazo de concessão):</a:t>
                </a:r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𝑃𝑟𝑎𝑧𝑜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𝑐𝑜𝑛𝑐𝑒𝑠𝑠</m:t>
                      </m:r>
                      <m:r>
                        <a:rPr lang="pt-BR" b="0" i="1" smtClean="0">
                          <a:latin typeface="Cambria Math"/>
                        </a:rPr>
                        <m:t>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 1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÷10=0,1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10%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𝑉𝑎𝑙𝑜𝑟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𝑚𝑖𝑛𝑎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𝑡𝑎𝑥𝑎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$ 800.000,00×10%=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$ 80.000,00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𝑎𝑛𝑜</m:t>
                      </m:r>
                    </m:oMath>
                  </m:oMathPara>
                </a14:m>
                <a:endParaRPr lang="pt-BR" dirty="0" smtClean="0"/>
              </a:p>
              <a:p>
                <a:pPr marL="362834" lvl="1" indent="0">
                  <a:buNone/>
                </a:pPr>
                <a:endParaRPr lang="pt-BR" dirty="0"/>
              </a:p>
              <a:p>
                <a:pPr marL="45354" indent="0">
                  <a:buNone/>
                </a:pPr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5" t="-2279" r="-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Contabilização da exaustão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contabilização da exaustão ocorre mensalmente utilizando </a:t>
            </a:r>
            <a:r>
              <a:rPr lang="pt-BR" dirty="0" smtClean="0"/>
              <a:t>as seguintes </a:t>
            </a:r>
            <a:r>
              <a:rPr lang="pt-BR" dirty="0"/>
              <a:t>contas:</a:t>
            </a:r>
          </a:p>
          <a:p>
            <a:pPr marL="362834" lvl="1" indent="0">
              <a:buNone/>
            </a:pPr>
            <a:endParaRPr lang="pt-BR" dirty="0" smtClean="0"/>
          </a:p>
          <a:p>
            <a:pPr marL="362834" lvl="1" indent="0">
              <a:buNone/>
            </a:pPr>
            <a:r>
              <a:rPr lang="pt-BR" dirty="0" smtClean="0"/>
              <a:t>D </a:t>
            </a:r>
            <a:r>
              <a:rPr lang="pt-BR" dirty="0"/>
              <a:t>– Despesas com exaustão (Despesas </a:t>
            </a:r>
            <a:r>
              <a:rPr lang="pt-BR" dirty="0" smtClean="0"/>
              <a:t>Operacionais)</a:t>
            </a:r>
          </a:p>
          <a:p>
            <a:pPr marL="362834" lvl="1" indent="0">
              <a:buNone/>
            </a:pPr>
            <a:r>
              <a:rPr lang="pt-BR" dirty="0" smtClean="0"/>
              <a:t>C </a:t>
            </a:r>
            <a:r>
              <a:rPr lang="pt-BR" dirty="0"/>
              <a:t>– Exaustão Acumulada (Conta redutora do Imobilizado)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Amortização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Depreciação – bens tangíveis (imóveis, máquinas, equipamentos)</a:t>
            </a:r>
          </a:p>
          <a:p>
            <a:endParaRPr lang="pt-BR" dirty="0" smtClean="0"/>
          </a:p>
          <a:p>
            <a:r>
              <a:rPr lang="pt-BR" dirty="0" smtClean="0"/>
              <a:t>Exaustão – utilização de recursos minerais e florestais</a:t>
            </a:r>
          </a:p>
          <a:p>
            <a:endParaRPr lang="pt-BR" dirty="0"/>
          </a:p>
          <a:p>
            <a:r>
              <a:rPr lang="pt-BR" dirty="0" smtClean="0"/>
              <a:t>AMORTIZAÇÃO – bens intangíveis (marcas, patentes, softwares) </a:t>
            </a:r>
          </a:p>
          <a:p>
            <a:endParaRPr lang="pt-BR" dirty="0"/>
          </a:p>
          <a:p>
            <a:r>
              <a:rPr lang="pt-BR" dirty="0" smtClean="0"/>
              <a:t>Exemplo: software no R$ 20.000,00 contrato 5 anos</a:t>
            </a:r>
          </a:p>
          <a:p>
            <a:pPr marL="0" indent="0">
              <a:buNone/>
            </a:pPr>
            <a:r>
              <a:rPr lang="pt-BR" dirty="0" smtClean="0"/>
              <a:t>20.000 : 5 anos = R$ 4.000,00 ano </a:t>
            </a:r>
            <a:r>
              <a:rPr lang="pt-BR" dirty="0" err="1" smtClean="0"/>
              <a:t>ano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4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Amortização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Lançamentos: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D </a:t>
            </a:r>
            <a:r>
              <a:rPr lang="pt-BR" dirty="0"/>
              <a:t>– Despesas com amortização (Despesas Operacionais)</a:t>
            </a:r>
          </a:p>
          <a:p>
            <a:pPr marL="0" indent="0">
              <a:buNone/>
            </a:pPr>
            <a:r>
              <a:rPr lang="pt-BR" dirty="0"/>
              <a:t>C – Amortização Acumulada (Conta redutora do Intangível)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0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Provisões e perdas estimadas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4.3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2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Impostos e contribuições (mais comuns)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30155"/>
              </p:ext>
            </p:extLst>
          </p:nvPr>
        </p:nvGraphicFramePr>
        <p:xfrm>
          <a:off x="314619" y="1200034"/>
          <a:ext cx="8514762" cy="2391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084"/>
                <a:gridCol w="3292161"/>
                <a:gridCol w="1200067"/>
                <a:gridCol w="1211498"/>
                <a:gridCol w="1702952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Imposto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Descrição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Competência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Cumulativo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Alíquota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</a:tr>
              <a:tr h="846750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ICMS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Imposto sobre Operações relativas à circulação de Mercadorias e sobre Prestações de Serviços de Transporte Interestadual e Intermunicipal de Comunicação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Estadual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Não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Varia em</a:t>
                      </a:r>
                      <a:r>
                        <a:rPr lang="pt-BR" sz="1300" baseline="0" dirty="0" smtClean="0"/>
                        <a:t> função do tipo de mercadoria, destino e origem.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IPI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Imposto sobre Produtos Industrializados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Federal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Não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Varia de acordo com o tipo de produto.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PIS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Programa de Integração Social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Federal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Sim</a:t>
                      </a:r>
                      <a:r>
                        <a:rPr lang="pt-BR" sz="1300" baseline="0" dirty="0" smtClean="0"/>
                        <a:t> e Não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Cumulativo: 0,065%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COFINS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Contribuição para o Financiamento da Seguridade Social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Federal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Sim e Não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Cumulativo: 3%</a:t>
                      </a:r>
                    </a:p>
                    <a:p>
                      <a:r>
                        <a:rPr lang="pt-BR" sz="1300" dirty="0" smtClean="0"/>
                        <a:t>Não cumulativo: 7,6%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15092" y="3714846"/>
            <a:ext cx="8513816" cy="952735"/>
          </a:xfrm>
          <a:prstGeom prst="rect">
            <a:avLst/>
          </a:prstGeom>
          <a:noFill/>
          <a:ln>
            <a:noFill/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/>
              <a:t>Imposto </a:t>
            </a:r>
            <a:r>
              <a:rPr lang="pt-BR" b="1" dirty="0" smtClean="0"/>
              <a:t>cumulativo</a:t>
            </a:r>
            <a:r>
              <a:rPr lang="pt-BR" dirty="0" smtClean="0"/>
              <a:t>: </a:t>
            </a:r>
            <a:r>
              <a:rPr lang="pt-BR" dirty="0"/>
              <a:t>é quando o valor do imposto que </a:t>
            </a:r>
            <a:r>
              <a:rPr lang="pt-BR" dirty="0" smtClean="0"/>
              <a:t>incide sobre </a:t>
            </a:r>
            <a:r>
              <a:rPr lang="pt-BR" dirty="0"/>
              <a:t>a compra das mercadorias poderá ser compensado </a:t>
            </a:r>
            <a:r>
              <a:rPr lang="pt-BR" dirty="0" smtClean="0"/>
              <a:t>no recolhimento </a:t>
            </a:r>
            <a:r>
              <a:rPr lang="pt-BR" dirty="0"/>
              <a:t>referente ao valor do imposto que incide sobre </a:t>
            </a:r>
            <a:r>
              <a:rPr lang="pt-BR" dirty="0" smtClean="0"/>
              <a:t>a venda </a:t>
            </a:r>
            <a:r>
              <a:rPr lang="pt-BR" dirty="0"/>
              <a:t>das mercadorias.</a:t>
            </a:r>
          </a:p>
          <a:p>
            <a:endParaRPr lang="pt-BR" b="1" dirty="0" smtClean="0"/>
          </a:p>
          <a:p>
            <a:r>
              <a:rPr lang="pt-BR" b="1" dirty="0" smtClean="0"/>
              <a:t>Imposto </a:t>
            </a:r>
            <a:r>
              <a:rPr lang="pt-BR" b="1" dirty="0"/>
              <a:t>não </a:t>
            </a:r>
            <a:r>
              <a:rPr lang="pt-BR" b="1" dirty="0" smtClean="0"/>
              <a:t>cumulativo</a:t>
            </a:r>
            <a:r>
              <a:rPr lang="pt-BR" dirty="0" smtClean="0"/>
              <a:t>: </a:t>
            </a:r>
            <a:r>
              <a:rPr lang="pt-BR" dirty="0"/>
              <a:t>é o imposto que não </a:t>
            </a:r>
            <a:r>
              <a:rPr lang="pt-BR" dirty="0" smtClean="0"/>
              <a:t>pode ser </a:t>
            </a:r>
            <a:r>
              <a:rPr lang="pt-BR" dirty="0"/>
              <a:t>compensado.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 da aula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Demonstrar como devem ser feito os lançamentos </a:t>
            </a:r>
            <a:r>
              <a:rPr lang="pt-BR" dirty="0"/>
              <a:t>de </a:t>
            </a:r>
            <a:r>
              <a:rPr lang="pt-BR" b="1" dirty="0" smtClean="0"/>
              <a:t>provisões </a:t>
            </a:r>
            <a:r>
              <a:rPr lang="pt-BR" b="1" dirty="0"/>
              <a:t>e perdas </a:t>
            </a:r>
            <a:r>
              <a:rPr lang="pt-BR" b="1" dirty="0" smtClean="0"/>
              <a:t>estimadas </a:t>
            </a:r>
            <a:r>
              <a:rPr lang="pt-BR" dirty="0" smtClean="0"/>
              <a:t>pela contabilidade.</a:t>
            </a:r>
          </a:p>
          <a:p>
            <a:endParaRPr lang="pt-BR" dirty="0"/>
          </a:p>
          <a:p>
            <a:r>
              <a:rPr lang="pt-BR" dirty="0" smtClean="0"/>
              <a:t>Para efeito de demonstração, serão utilizados exemplos para cada caso.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8756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Provisão para crédito de liquidação duvidosa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 conta representa uma provisão de possíveis </a:t>
            </a:r>
            <a:r>
              <a:rPr lang="pt-BR" dirty="0" smtClean="0"/>
              <a:t>perdas relacionadas </a:t>
            </a:r>
            <a:r>
              <a:rPr lang="pt-BR" dirty="0"/>
              <a:t>com o recebimento dos clientes de curto ou </a:t>
            </a:r>
            <a:r>
              <a:rPr lang="pt-BR" dirty="0" smtClean="0"/>
              <a:t>longo prazo</a:t>
            </a:r>
            <a:r>
              <a:rPr lang="pt-BR" dirty="0"/>
              <a:t>, referente às vendas de mercadorias, aos produtos ou </a:t>
            </a:r>
            <a:r>
              <a:rPr lang="pt-BR" dirty="0" smtClean="0"/>
              <a:t>à prestação </a:t>
            </a:r>
            <a:r>
              <a:rPr lang="pt-BR" dirty="0"/>
              <a:t>de serviços a prazo.</a:t>
            </a:r>
          </a:p>
          <a:p>
            <a:endParaRPr lang="pt-BR" dirty="0" smtClean="0"/>
          </a:p>
          <a:p>
            <a:r>
              <a:rPr lang="pt-BR" dirty="0" smtClean="0"/>
              <a:t>Geralmente</a:t>
            </a:r>
            <a:r>
              <a:rPr lang="pt-BR" dirty="0"/>
              <a:t>, essa provisão é constituída no encerramento </a:t>
            </a:r>
            <a:r>
              <a:rPr lang="pt-BR" dirty="0" smtClean="0"/>
              <a:t>do exercício </a:t>
            </a:r>
            <a:r>
              <a:rPr lang="pt-BR" dirty="0"/>
              <a:t>e tem como base o histórico das perdas com clientes </a:t>
            </a:r>
            <a:r>
              <a:rPr lang="pt-BR" dirty="0" smtClean="0"/>
              <a:t>que ocorreram </a:t>
            </a:r>
            <a:r>
              <a:rPr lang="pt-BR" dirty="0"/>
              <a:t>nos exercícios anteriores.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427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143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 empresa </a:t>
            </a:r>
            <a:r>
              <a:rPr lang="pt-BR" dirty="0" err="1"/>
              <a:t>Mogiana</a:t>
            </a:r>
            <a:r>
              <a:rPr lang="pt-BR" dirty="0"/>
              <a:t> Ltda. apresentou os </a:t>
            </a:r>
            <a:r>
              <a:rPr lang="pt-BR" dirty="0" smtClean="0"/>
              <a:t>seguintes dados </a:t>
            </a:r>
            <a:r>
              <a:rPr lang="pt-BR" dirty="0"/>
              <a:t>relacionados às vendas a prazo e o valor que deixou </a:t>
            </a:r>
            <a:r>
              <a:rPr lang="pt-BR" dirty="0" smtClean="0"/>
              <a:t>de receber </a:t>
            </a:r>
            <a:r>
              <a:rPr lang="pt-BR" dirty="0"/>
              <a:t>de seus clientes nos três últimos anos: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58764"/>
              </p:ext>
            </p:extLst>
          </p:nvPr>
        </p:nvGraphicFramePr>
        <p:xfrm>
          <a:off x="1524000" y="2285975"/>
          <a:ext cx="6096000" cy="1294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034"/>
                <a:gridCol w="2495483"/>
                <a:gridCol w="2495483"/>
              </a:tblGrid>
              <a:tr h="41127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Exercício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Direitos a receber – Clientes ou Duplicatas a receber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Valores não</a:t>
                      </a:r>
                      <a:r>
                        <a:rPr lang="pt-BR" sz="1100" b="1" baseline="0" dirty="0" smtClean="0"/>
                        <a:t> recebidos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2013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2014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18.000,00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2015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210.000,00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28.000,00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4057775"/>
            <a:ext cx="8229600" cy="800167"/>
          </a:xfrm>
          <a:prstGeom prst="rect">
            <a:avLst/>
          </a:prstGeom>
        </p:spPr>
        <p:txBody>
          <a:bodyPr vert="horz" lIns="72567" tIns="36283" rIns="72567" bIns="36283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No ano de 2016, a empresa </a:t>
            </a:r>
            <a:r>
              <a:rPr lang="pt-BR" dirty="0" err="1"/>
              <a:t>Mogiana</a:t>
            </a:r>
            <a:r>
              <a:rPr lang="pt-BR" dirty="0"/>
              <a:t> informou o valor a </a:t>
            </a:r>
            <a:r>
              <a:rPr lang="pt-BR" dirty="0" smtClean="0"/>
              <a:t>receber de </a:t>
            </a:r>
            <a:r>
              <a:rPr lang="pt-BR" dirty="0"/>
              <a:t>clientes em R$ </a:t>
            </a:r>
            <a:r>
              <a:rPr lang="pt-BR" dirty="0" smtClean="0"/>
              <a:t>250.000,00. Com base nos dados, qual é a estimativa de valores não recebidos para o ano de 2016?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377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1 – resolução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 smtClean="0"/>
              <a:t>Calculando o percentual de perdas para cada ano:</a:t>
            </a:r>
          </a:p>
          <a:p>
            <a:pPr marL="362834" lvl="1" indent="0">
              <a:buNone/>
            </a:pPr>
            <a:r>
              <a:rPr lang="pt-BR" dirty="0" smtClean="0"/>
              <a:t>2013: 12.000 / 100.000 = 0,12 ou 12%</a:t>
            </a:r>
          </a:p>
          <a:p>
            <a:pPr marL="362834" lvl="1" indent="0">
              <a:buNone/>
            </a:pPr>
            <a:r>
              <a:rPr lang="pt-BR" dirty="0" smtClean="0"/>
              <a:t>2014: 18.000 / 150.000 = 0,12 ou 12%</a:t>
            </a:r>
          </a:p>
          <a:p>
            <a:pPr marL="362834" lvl="1" indent="0">
              <a:buNone/>
            </a:pPr>
            <a:r>
              <a:rPr lang="pt-BR" dirty="0" smtClean="0"/>
              <a:t>2015: 28.000 / 210.000 = 0,1333 ou 13,33%</a:t>
            </a:r>
          </a:p>
          <a:p>
            <a:endParaRPr lang="pt-BR" dirty="0" smtClean="0"/>
          </a:p>
          <a:p>
            <a:r>
              <a:rPr lang="pt-BR" b="1" dirty="0" smtClean="0"/>
              <a:t>Somando os percentuais e dividindo pelo número de anos, temos:</a:t>
            </a:r>
          </a:p>
          <a:p>
            <a:pPr marL="362834" lvl="1" indent="0">
              <a:buNone/>
            </a:pPr>
            <a:r>
              <a:rPr lang="pt-BR" dirty="0" smtClean="0"/>
              <a:t>12% + 12% + 13,33% = 37,33%	37,33% / 3 anos = 12,44%</a:t>
            </a:r>
          </a:p>
          <a:p>
            <a:endParaRPr lang="pt-BR" dirty="0"/>
          </a:p>
          <a:p>
            <a:r>
              <a:rPr lang="pt-BR" b="1" dirty="0" smtClean="0"/>
              <a:t>Estimativa de não recebimento para 2016:</a:t>
            </a:r>
          </a:p>
          <a:p>
            <a:pPr marL="362834" lvl="1" indent="0">
              <a:buNone/>
            </a:pPr>
            <a:r>
              <a:rPr lang="pt-BR" dirty="0" smtClean="0"/>
              <a:t>250.000 x 12,44% = R$ 31.100,00</a:t>
            </a:r>
          </a:p>
          <a:p>
            <a:endParaRPr lang="pt-BR" dirty="0" smtClean="0"/>
          </a:p>
          <a:p>
            <a:r>
              <a:rPr lang="pt-BR" b="1" dirty="0" smtClean="0"/>
              <a:t>Realizando os registros contábeis: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Despesas com crédito de liquidação duvidosa (despesas Operacionais – Comerciais): R$ 31.100,00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provisão para crédito de liquidação duvidosa (Redutora do Ativo – Clientes): R$ 31.100,00 </a:t>
            </a:r>
          </a:p>
          <a:p>
            <a:pPr lvl="1"/>
            <a:endParaRPr lang="pt-BR" dirty="0"/>
          </a:p>
          <a:p>
            <a:pPr marL="362834" lvl="1" indent="0">
              <a:buNone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1538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Vamos supor que, no mês de março de 2017, um dos </a:t>
            </a:r>
            <a:r>
              <a:rPr lang="pt-BR" dirty="0" smtClean="0"/>
              <a:t>clientes tenha </a:t>
            </a:r>
            <a:r>
              <a:rPr lang="pt-BR" dirty="0"/>
              <a:t>decretado falência e o montante de R$ 5.000,00 que </a:t>
            </a:r>
            <a:r>
              <a:rPr lang="pt-BR" dirty="0" smtClean="0"/>
              <a:t>fazia parte </a:t>
            </a:r>
            <a:r>
              <a:rPr lang="pt-BR" dirty="0"/>
              <a:t>da provisão foi confirmado como </a:t>
            </a:r>
            <a:r>
              <a:rPr lang="pt-BR" dirty="0" smtClean="0"/>
              <a:t>incobrável.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Sendo </a:t>
            </a:r>
            <a:r>
              <a:rPr lang="pt-BR" dirty="0"/>
              <a:t>assim, </a:t>
            </a:r>
            <a:r>
              <a:rPr lang="pt-BR" dirty="0" smtClean="0"/>
              <a:t>é necessário </a:t>
            </a:r>
            <a:r>
              <a:rPr lang="pt-BR" dirty="0"/>
              <a:t>realizar a baixa da conta de clientes e da provisão </a:t>
            </a:r>
            <a:r>
              <a:rPr lang="pt-BR" dirty="0" smtClean="0"/>
              <a:t>para créditos </a:t>
            </a:r>
            <a:r>
              <a:rPr lang="pt-BR" dirty="0"/>
              <a:t>de liquidação duvidosa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Faça o lançamento desse fato: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633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2 -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900" b="1" dirty="0"/>
              <a:t>Lançamentos: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D – Provisão para crédito de liquidação duvidosa (Redutora do Ativo – Clientes): R$ 5.000,00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C – Clientes (Ativo): R$ 5.000,00</a:t>
            </a:r>
          </a:p>
          <a:p>
            <a:pPr marL="362834" lvl="1" indent="0">
              <a:buNone/>
            </a:pPr>
            <a:endParaRPr lang="pt-BR" sz="1600" dirty="0"/>
          </a:p>
          <a:p>
            <a:pPr marL="408188" indent="-362834"/>
            <a:r>
              <a:rPr lang="pt-BR" sz="1900" b="1" dirty="0"/>
              <a:t>No exemplo 1: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O saldo da conta “Provisão para crédito de liquidação duvidosa” era de R$ 31.100,00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Com a baixa do valor de R$ 5.000,00, o saldo da conta ficou:</a:t>
            </a:r>
          </a:p>
          <a:p>
            <a:pPr marL="362834" lvl="1" indent="0">
              <a:buNone/>
            </a:pPr>
            <a:endParaRPr lang="pt-BR" sz="1600" dirty="0"/>
          </a:p>
          <a:p>
            <a:pPr marL="362834" lvl="1" indent="0" algn="ctr">
              <a:buNone/>
            </a:pPr>
            <a:r>
              <a:rPr lang="pt-BR" sz="1600" dirty="0"/>
              <a:t>R$ 31.100,00 – R$ 5.000,00 = R$ 26.100,00 </a:t>
            </a:r>
            <a:endParaRPr lang="pt-BR" sz="1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8972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Ajustes a valor presente de clientes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ajustes a valor presente estão relacionados com as </a:t>
            </a:r>
            <a:r>
              <a:rPr lang="pt-BR" dirty="0" smtClean="0"/>
              <a:t>operações de </a:t>
            </a:r>
            <a:r>
              <a:rPr lang="pt-BR" dirty="0"/>
              <a:t>longo prazo, ou seja, com a conta clientes ou duplicatas </a:t>
            </a:r>
            <a:r>
              <a:rPr lang="pt-BR" dirty="0" smtClean="0"/>
              <a:t>a receber </a:t>
            </a:r>
            <a:r>
              <a:rPr lang="pt-BR" dirty="0"/>
              <a:t>classificadas no ativo realizável a longo </a:t>
            </a:r>
            <a:r>
              <a:rPr lang="pt-BR" dirty="0" smtClean="0"/>
              <a:t>prazo.</a:t>
            </a:r>
          </a:p>
          <a:p>
            <a:endParaRPr lang="pt-BR" dirty="0"/>
          </a:p>
          <a:p>
            <a:r>
              <a:rPr lang="pt-BR" dirty="0"/>
              <a:t>O ajuste a valor presente tem o objetivo de excluir os </a:t>
            </a:r>
            <a:r>
              <a:rPr lang="pt-BR" dirty="0" smtClean="0"/>
              <a:t>juros embutidos </a:t>
            </a:r>
            <a:r>
              <a:rPr lang="pt-BR" dirty="0"/>
              <a:t>nos preços de vendas a prazo e permite </a:t>
            </a:r>
            <a:r>
              <a:rPr lang="pt-BR" dirty="0" smtClean="0"/>
              <a:t>comparabilidade com </a:t>
            </a:r>
            <a:r>
              <a:rPr lang="pt-BR" dirty="0"/>
              <a:t>vendas à vista.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954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 empresa SSS Ltda. realizou </a:t>
            </a:r>
            <a:r>
              <a:rPr lang="pt-BR" dirty="0"/>
              <a:t>vendas a prazo para recebimento em 20 meses no valor </a:t>
            </a:r>
            <a:r>
              <a:rPr lang="pt-BR" dirty="0" smtClean="0"/>
              <a:t>de R</a:t>
            </a:r>
            <a:r>
              <a:rPr lang="pt-BR" dirty="0"/>
              <a:t>$ 100.000,00</a:t>
            </a:r>
            <a:r>
              <a:rPr lang="pt-BR" dirty="0" smtClean="0"/>
              <a:t>. Na composição deste valor temos:</a:t>
            </a:r>
          </a:p>
          <a:p>
            <a:pPr lvl="1"/>
            <a:r>
              <a:rPr lang="pt-BR" dirty="0" smtClean="0"/>
              <a:t>Receitas </a:t>
            </a:r>
            <a:r>
              <a:rPr lang="pt-BR" dirty="0"/>
              <a:t>de Vendas: R$ </a:t>
            </a:r>
            <a:r>
              <a:rPr lang="pt-BR" dirty="0" smtClean="0"/>
              <a:t>80.000,00</a:t>
            </a:r>
          </a:p>
          <a:p>
            <a:pPr lvl="1"/>
            <a:r>
              <a:rPr lang="pt-BR" dirty="0" smtClean="0"/>
              <a:t>Juros </a:t>
            </a:r>
            <a:r>
              <a:rPr lang="pt-BR" dirty="0"/>
              <a:t>e Inflação: R$ </a:t>
            </a:r>
            <a:r>
              <a:rPr lang="pt-BR" dirty="0" smtClean="0"/>
              <a:t>20.000,00</a:t>
            </a:r>
          </a:p>
          <a:p>
            <a:pPr lvl="1"/>
            <a:endParaRPr lang="pt-BR" dirty="0"/>
          </a:p>
          <a:p>
            <a:pPr marL="0" indent="0">
              <a:buNone/>
            </a:pPr>
            <a:r>
              <a:rPr lang="pt-BR" dirty="0" smtClean="0"/>
              <a:t>Pede-se para realizar os lançamentos e fazer os ajustes a valor presente.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7128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3 -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Registro contábil da venda: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Clientes/ Duplicatas a receber: R$ 100.000,00 (Ativo)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Receitas de vendas: R$ 1000.000,00 (Receita bruta de vendas)</a:t>
            </a:r>
          </a:p>
          <a:p>
            <a:endParaRPr lang="pt-BR" dirty="0"/>
          </a:p>
          <a:p>
            <a:r>
              <a:rPr lang="pt-BR" dirty="0" smtClean="0"/>
              <a:t>Ajustes: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Ajustes do valor presente: R$ 20.000,00 (Redutora da receita bruta de vendas)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Ajuste ao valor presente: (Redutora do Ativo – Clientes)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Como o valor dos juros e da inflação equivale a um período de </a:t>
            </a:r>
            <a:r>
              <a:rPr lang="pt-BR" dirty="0" smtClean="0"/>
              <a:t>20 meses</a:t>
            </a:r>
            <a:r>
              <a:rPr lang="pt-BR" dirty="0"/>
              <a:t>, é necessário identificar o valor mensal </a:t>
            </a:r>
            <a:r>
              <a:rPr lang="pt-BR" dirty="0" smtClean="0"/>
              <a:t>por conta do </a:t>
            </a:r>
            <a:r>
              <a:rPr lang="pt-BR" dirty="0"/>
              <a:t>princípio </a:t>
            </a:r>
            <a:r>
              <a:rPr lang="pt-BR" dirty="0" smtClean="0"/>
              <a:t>da competência. Mensalmente </a:t>
            </a:r>
            <a:r>
              <a:rPr lang="pt-BR" dirty="0"/>
              <a:t>a empresa precisa </a:t>
            </a:r>
            <a:r>
              <a:rPr lang="pt-BR" dirty="0" smtClean="0"/>
              <a:t>reconhecer o </a:t>
            </a:r>
            <a:r>
              <a:rPr lang="pt-BR" dirty="0"/>
              <a:t>valor como receita financeira</a:t>
            </a:r>
            <a:r>
              <a:rPr lang="pt-BR" dirty="0" smtClean="0"/>
              <a:t>. Dessa forma: R</a:t>
            </a:r>
            <a:r>
              <a:rPr lang="pt-BR" dirty="0"/>
              <a:t>$ 20.000,00 : 20 meses = R$ 1.000,00.</a:t>
            </a:r>
          </a:p>
          <a:p>
            <a:endParaRPr lang="pt-BR" dirty="0" smtClean="0"/>
          </a:p>
          <a:p>
            <a:r>
              <a:rPr lang="pt-BR" dirty="0" smtClean="0"/>
              <a:t>Registro mensal: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Ajuste de valor presente: R$ 1.000,00 (Redutora do Ativo – Clientes)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Receita de ajuste ao valor presente: R$ 1.000,00 (Receita Financeira)</a:t>
            </a:r>
          </a:p>
          <a:p>
            <a:pPr marL="362834" lvl="1" indent="0">
              <a:buNone/>
            </a:pPr>
            <a:endParaRPr lang="pt-BR" dirty="0"/>
          </a:p>
          <a:p>
            <a:pPr marL="362834" lvl="1" indent="0">
              <a:buNone/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7111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Provisão para ajuste ao valor de mercado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Esta provisão está relacionada aos </a:t>
            </a:r>
            <a:r>
              <a:rPr lang="pt-BR" dirty="0" smtClean="0"/>
              <a:t>estoques.</a:t>
            </a:r>
          </a:p>
          <a:p>
            <a:endParaRPr lang="pt-BR" dirty="0"/>
          </a:p>
          <a:p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direitos que tiverem por objeto mercadorias e </a:t>
            </a:r>
            <a:r>
              <a:rPr lang="pt-BR" dirty="0" smtClean="0"/>
              <a:t>produtos do </a:t>
            </a:r>
            <a:r>
              <a:rPr lang="pt-BR" dirty="0"/>
              <a:t>comércio da companhia, assim como matérias-primas</a:t>
            </a:r>
            <a:r>
              <a:rPr lang="pt-BR" dirty="0" smtClean="0"/>
              <a:t>, produtos </a:t>
            </a:r>
            <a:r>
              <a:rPr lang="pt-BR" dirty="0"/>
              <a:t>em fabricação e bens em almoxarifado, pelo </a:t>
            </a:r>
            <a:r>
              <a:rPr lang="pt-BR" dirty="0" smtClean="0"/>
              <a:t>custo de </a:t>
            </a:r>
            <a:r>
              <a:rPr lang="pt-BR" dirty="0"/>
              <a:t>aquisição ou produção, deduzido de provisão para </a:t>
            </a:r>
            <a:r>
              <a:rPr lang="pt-BR" dirty="0" smtClean="0"/>
              <a:t>ajustá-lo ao </a:t>
            </a:r>
            <a:r>
              <a:rPr lang="pt-BR" dirty="0"/>
              <a:t>valor de mercado, quando este for inferior.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lei afirma que o valor dos estoques deve ser avaliado pelo </a:t>
            </a:r>
            <a:r>
              <a:rPr lang="pt-BR" dirty="0" smtClean="0"/>
              <a:t>custo ou </a:t>
            </a:r>
            <a:r>
              <a:rPr lang="pt-BR" dirty="0"/>
              <a:t>pelo valor de mercado, dos dois o menor.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8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1" y="1200150"/>
            <a:ext cx="5543451" cy="339447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A empresa comercial Tupi </a:t>
            </a:r>
            <a:r>
              <a:rPr lang="pt-BR" dirty="0" err="1"/>
              <a:t>Ltda</a:t>
            </a:r>
            <a:r>
              <a:rPr lang="pt-BR" dirty="0"/>
              <a:t> é uma empresa que revende papel de parede e utiliza o sistema não cumulativo.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Em </a:t>
            </a:r>
            <a:r>
              <a:rPr lang="pt-BR" dirty="0"/>
              <a:t>determinada data, realizou compra de mercadorias da empresa industrial Guarani </a:t>
            </a:r>
            <a:r>
              <a:rPr lang="pt-BR" dirty="0" err="1"/>
              <a:t>Ltda</a:t>
            </a:r>
            <a:r>
              <a:rPr lang="pt-BR" dirty="0"/>
              <a:t> no valor de R$ </a:t>
            </a:r>
            <a:r>
              <a:rPr lang="pt-BR" dirty="0" smtClean="0"/>
              <a:t>21.000,00 (valor mercadoria + IPI).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mesmo mês, a empresa comercial Tupi </a:t>
            </a:r>
            <a:r>
              <a:rPr lang="pt-BR" dirty="0" err="1"/>
              <a:t>Ltda</a:t>
            </a:r>
            <a:r>
              <a:rPr lang="pt-BR" dirty="0"/>
              <a:t> vendeu mercadorias no valor de R$ 30.000,00 </a:t>
            </a:r>
            <a:r>
              <a:rPr lang="pt-BR" dirty="0" smtClean="0"/>
              <a:t>para </a:t>
            </a:r>
            <a:r>
              <a:rPr lang="pt-BR" dirty="0"/>
              <a:t>o consumidor </a:t>
            </a:r>
            <a:r>
              <a:rPr lang="pt-BR" dirty="0" smtClean="0"/>
              <a:t>final.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/>
              <a:t>Com base nos dados, realizar os lançamentos da empresa Tupi Ltda.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674" y="2971833"/>
            <a:ext cx="2285588" cy="1362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674" y="1265927"/>
            <a:ext cx="2285588" cy="158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6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empresa adquiriu 1.000 unidades do produto </a:t>
            </a:r>
            <a:r>
              <a:rPr lang="pt-BR" dirty="0" smtClean="0"/>
              <a:t>PA </a:t>
            </a:r>
            <a:r>
              <a:rPr lang="pt-BR" dirty="0"/>
              <a:t>pelo </a:t>
            </a:r>
            <a:r>
              <a:rPr lang="pt-BR" dirty="0" smtClean="0"/>
              <a:t>custo unitário </a:t>
            </a:r>
            <a:r>
              <a:rPr lang="pt-BR" dirty="0"/>
              <a:t>de R$ 10,00 e, no final do exercício, apresentou </a:t>
            </a:r>
            <a:r>
              <a:rPr lang="pt-BR" dirty="0" smtClean="0"/>
              <a:t>as seguintes </a:t>
            </a:r>
            <a:r>
              <a:rPr lang="pt-BR" dirty="0"/>
              <a:t>informações:</a:t>
            </a:r>
          </a:p>
          <a:p>
            <a:pPr lvl="1"/>
            <a:r>
              <a:rPr lang="pt-BR" dirty="0" smtClean="0"/>
              <a:t>Preço </a:t>
            </a:r>
            <a:r>
              <a:rPr lang="pt-BR" dirty="0"/>
              <a:t>unitário da venda: R$ 15,00.</a:t>
            </a:r>
          </a:p>
          <a:p>
            <a:pPr lvl="1"/>
            <a:r>
              <a:rPr lang="pt-BR" dirty="0" smtClean="0"/>
              <a:t>Impostos </a:t>
            </a:r>
            <a:r>
              <a:rPr lang="pt-BR" dirty="0"/>
              <a:t>sobre vendas: 20%.</a:t>
            </a:r>
          </a:p>
          <a:p>
            <a:pPr lvl="1"/>
            <a:r>
              <a:rPr lang="pt-BR" dirty="0" smtClean="0"/>
              <a:t>Comissão </a:t>
            </a:r>
            <a:r>
              <a:rPr lang="pt-BR" dirty="0"/>
              <a:t>dos vendedores: 5% sobre o valor da venda.</a:t>
            </a:r>
          </a:p>
          <a:p>
            <a:pPr lvl="1"/>
            <a:r>
              <a:rPr lang="pt-BR" dirty="0" smtClean="0"/>
              <a:t>Gastos </a:t>
            </a:r>
            <a:r>
              <a:rPr lang="pt-BR" dirty="0"/>
              <a:t>unitários com embalagem: R$ 0,50.</a:t>
            </a:r>
          </a:p>
          <a:p>
            <a:pPr lvl="1"/>
            <a:r>
              <a:rPr lang="pt-BR" dirty="0" smtClean="0"/>
              <a:t>Margem </a:t>
            </a:r>
            <a:r>
              <a:rPr lang="pt-BR" dirty="0"/>
              <a:t>de lucro esperado: 15% sobre o custo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Com base nos dados, determinar o valor realizável líquido.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5458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4 - resolução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714524" y="1200150"/>
            <a:ext cx="5086284" cy="24003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600" dirty="0"/>
              <a:t>Custo do estoque: 1.000 uni. x R$ 10,00 = R$ 10.000,00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/>
              <a:t>Valor realizável: 1.000 uni. x R$ 9,25 = R$ 9.250,00</a:t>
            </a:r>
          </a:p>
          <a:p>
            <a:endParaRPr lang="pt-BR" sz="1600" dirty="0"/>
          </a:p>
          <a:p>
            <a:pPr marL="0" indent="0">
              <a:buNone/>
            </a:pPr>
            <a:r>
              <a:rPr lang="pt-BR" sz="1600" dirty="0"/>
              <a:t>Valor </a:t>
            </a:r>
            <a:r>
              <a:rPr lang="pt-BR" sz="1600" dirty="0"/>
              <a:t>realizável líquido </a:t>
            </a:r>
            <a:r>
              <a:rPr lang="pt-BR" sz="1600" dirty="0"/>
              <a:t>é menor do </a:t>
            </a:r>
            <a:r>
              <a:rPr lang="pt-BR" sz="1600" dirty="0"/>
              <a:t>que o valor </a:t>
            </a:r>
            <a:r>
              <a:rPr lang="pt-BR" sz="1600" dirty="0"/>
              <a:t>do custo </a:t>
            </a:r>
            <a:r>
              <a:rPr lang="pt-BR" sz="1600" dirty="0"/>
              <a:t>registrado na conta </a:t>
            </a:r>
            <a:r>
              <a:rPr lang="pt-BR" sz="1600" dirty="0"/>
              <a:t>estoque. 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Dessa forma, é </a:t>
            </a:r>
            <a:r>
              <a:rPr lang="pt-BR" sz="1600" dirty="0"/>
              <a:t>necessário constituir </a:t>
            </a:r>
            <a:r>
              <a:rPr lang="pt-BR" sz="1600" dirty="0"/>
              <a:t>uma provisão </a:t>
            </a:r>
            <a:r>
              <a:rPr lang="pt-BR" sz="1600" dirty="0"/>
              <a:t>da diferença entre </a:t>
            </a:r>
            <a:r>
              <a:rPr lang="pt-BR" sz="1600" dirty="0"/>
              <a:t>eles. (lançamentos abaixo).</a:t>
            </a:r>
            <a:endParaRPr lang="pt-BR" sz="1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29920"/>
              </p:ext>
            </p:extLst>
          </p:nvPr>
        </p:nvGraphicFramePr>
        <p:xfrm>
          <a:off x="286047" y="1368648"/>
          <a:ext cx="3257325" cy="2060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089"/>
                <a:gridCol w="2299775"/>
                <a:gridCol w="571461"/>
              </a:tblGrid>
              <a:tr h="294346">
                <a:tc>
                  <a:txBody>
                    <a:bodyPr/>
                    <a:lstStyle/>
                    <a:p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Descrição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R$ 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endParaRPr lang="pt-BR" sz="130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Vendas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15,00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Impostos – 20%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3,00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Comissão – 5%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0,75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Embalagem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0,50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Margem de lucro – 15%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1,50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(=)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Valor realizável líquido</a:t>
                      </a:r>
                      <a:r>
                        <a:rPr lang="pt-BR" sz="1300" b="1" baseline="0" dirty="0" smtClean="0"/>
                        <a:t> unitário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/>
                        <a:t>9,25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457200" y="3685736"/>
            <a:ext cx="8229600" cy="1115051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b="1" dirty="0"/>
              <a:t>Lançamentos: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D – Despesas com Ajustes a Valor de Mercado – R$ 750,00 (Despesas Operacionais)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600" dirty="0"/>
              <a:t>C – Provisão para ajustes a valor de mercado – R$ 750,00 (Redutora do Ativo – Estoques)</a:t>
            </a:r>
            <a:endParaRPr lang="pt-BR" sz="16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7840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Provisão para perdas de investimentos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Essa </a:t>
            </a:r>
            <a:r>
              <a:rPr lang="pt-BR" dirty="0"/>
              <a:t>provisão está relacionada com </a:t>
            </a:r>
            <a:r>
              <a:rPr lang="pt-BR" dirty="0" smtClean="0"/>
              <a:t>o grupo </a:t>
            </a:r>
            <a:r>
              <a:rPr lang="pt-BR" dirty="0"/>
              <a:t>“Investimentos” do Ativo não </a:t>
            </a:r>
            <a:r>
              <a:rPr lang="pt-BR" dirty="0" smtClean="0"/>
              <a:t>Circulante, e está </a:t>
            </a:r>
            <a:r>
              <a:rPr lang="pt-BR" dirty="0"/>
              <a:t>relacionada com as participações no </a:t>
            </a:r>
            <a:r>
              <a:rPr lang="pt-BR" dirty="0" smtClean="0"/>
              <a:t>capital de </a:t>
            </a:r>
            <a:r>
              <a:rPr lang="pt-BR" dirty="0"/>
              <a:t>outras </a:t>
            </a:r>
            <a:r>
              <a:rPr lang="pt-BR" dirty="0" smtClean="0"/>
              <a:t>sociedades. </a:t>
            </a:r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necessária a constituição dessa </a:t>
            </a:r>
            <a:r>
              <a:rPr lang="pt-BR" dirty="0" smtClean="0"/>
              <a:t>provisão quando </a:t>
            </a:r>
            <a:r>
              <a:rPr lang="pt-BR" dirty="0"/>
              <a:t>se constatar que as ações ou capital da empresa </a:t>
            </a:r>
            <a:r>
              <a:rPr lang="pt-BR" dirty="0" smtClean="0"/>
              <a:t>investida sofrer </a:t>
            </a:r>
            <a:r>
              <a:rPr lang="pt-BR" dirty="0"/>
              <a:t>uma desvalorização. </a:t>
            </a:r>
            <a:r>
              <a:rPr lang="pt-BR" dirty="0" smtClean="0"/>
              <a:t>As perdas podem ocorrer de acordo com os seguintes fatos:</a:t>
            </a:r>
          </a:p>
          <a:p>
            <a:endParaRPr lang="pt-BR" dirty="0"/>
          </a:p>
          <a:p>
            <a:pPr marL="362834" lvl="1" indent="0">
              <a:buNone/>
            </a:pPr>
            <a:r>
              <a:rPr lang="pt-BR" dirty="0"/>
              <a:t>a) Redução do lucro apurado da investida, a cada ano.</a:t>
            </a:r>
          </a:p>
          <a:p>
            <a:pPr marL="362834" lvl="1" indent="0">
              <a:buNone/>
            </a:pPr>
            <a:r>
              <a:rPr lang="pt-BR" dirty="0"/>
              <a:t>b) Apuração de prejuízos por vários anos.</a:t>
            </a:r>
          </a:p>
          <a:p>
            <a:pPr marL="362834" lvl="1" indent="0">
              <a:buNone/>
            </a:pPr>
            <a:r>
              <a:rPr lang="pt-BR" dirty="0"/>
              <a:t>c) Desativação de projetos.</a:t>
            </a:r>
          </a:p>
          <a:p>
            <a:pPr marL="362834" lvl="1" indent="0">
              <a:buNone/>
            </a:pPr>
            <a:r>
              <a:rPr lang="pt-BR" dirty="0"/>
              <a:t>d) Fechamento de filiais.</a:t>
            </a:r>
          </a:p>
          <a:p>
            <a:pPr marL="362834" lvl="1" indent="0">
              <a:buNone/>
            </a:pPr>
            <a:r>
              <a:rPr lang="pt-BR" dirty="0"/>
              <a:t>e) Pedido de falência ou concordata.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3962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 empresa ZZZ S.A. adquiriu 10.000 ações da empresa YYY </a:t>
            </a:r>
            <a:r>
              <a:rPr lang="pt-BR" dirty="0"/>
              <a:t>no valor nominal de 1,50, totalizando R</a:t>
            </a:r>
            <a:r>
              <a:rPr lang="pt-BR" dirty="0" smtClean="0"/>
              <a:t>$ 15.000,00.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Após </a:t>
            </a:r>
            <a:r>
              <a:rPr lang="pt-BR" dirty="0"/>
              <a:t>análise dos últimos 3 anos, constatou-se que a </a:t>
            </a:r>
            <a:r>
              <a:rPr lang="pt-BR" dirty="0" smtClean="0"/>
              <a:t>YYY vem </a:t>
            </a:r>
            <a:r>
              <a:rPr lang="pt-BR" dirty="0"/>
              <a:t>apresentando prejuízo e as suas ações sofreram queda</a:t>
            </a:r>
            <a:r>
              <a:rPr lang="pt-BR" dirty="0" smtClean="0"/>
              <a:t>, e que agora valem R</a:t>
            </a:r>
            <a:r>
              <a:rPr lang="pt-BR" dirty="0"/>
              <a:t>$ 1,20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Fazer os lançamentos de ajustes.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0654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5 -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A empresa ZZZ S.A. adquiriu 10.000 ações da empresa YYY </a:t>
            </a:r>
            <a:r>
              <a:rPr lang="pt-BR" dirty="0"/>
              <a:t>no valor nominal de 1,50, totalizando R</a:t>
            </a:r>
            <a:r>
              <a:rPr lang="pt-BR" dirty="0" smtClean="0"/>
              <a:t>$ 15.000,00.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Após </a:t>
            </a:r>
            <a:r>
              <a:rPr lang="pt-BR" dirty="0"/>
              <a:t>análise dos últimos 3 anos, constatou-se que a </a:t>
            </a:r>
            <a:r>
              <a:rPr lang="pt-BR" dirty="0" smtClean="0"/>
              <a:t>YYY vem </a:t>
            </a:r>
            <a:r>
              <a:rPr lang="pt-BR" dirty="0"/>
              <a:t>apresentando prejuízo e as suas ações sofreram queda</a:t>
            </a:r>
            <a:r>
              <a:rPr lang="pt-BR" dirty="0" smtClean="0"/>
              <a:t>, e que agora valem R</a:t>
            </a:r>
            <a:r>
              <a:rPr lang="pt-BR" dirty="0"/>
              <a:t>$ 1,20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Fazer os lançamentos de ajustes.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 smtClean="0"/>
              <a:t>Lançamentos: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15.000 – (1,20 x 10.000 ações) = R$ 3.000,00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</a:t>
            </a:r>
            <a:r>
              <a:rPr lang="pt-BR" dirty="0"/>
              <a:t>– Despesas com Provisão para Perdas de </a:t>
            </a:r>
            <a:r>
              <a:rPr lang="pt-BR" dirty="0" smtClean="0"/>
              <a:t>Investimentos: </a:t>
            </a:r>
            <a:r>
              <a:rPr lang="pt-BR" dirty="0"/>
              <a:t>R</a:t>
            </a:r>
            <a:r>
              <a:rPr lang="pt-BR" dirty="0" smtClean="0"/>
              <a:t>$ 3.000,00 </a:t>
            </a:r>
            <a:r>
              <a:rPr lang="pt-BR" dirty="0"/>
              <a:t>(Outras </a:t>
            </a:r>
            <a:r>
              <a:rPr lang="pt-BR" dirty="0" smtClean="0"/>
              <a:t>Despesas)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</a:t>
            </a:r>
            <a:r>
              <a:rPr lang="pt-BR" dirty="0"/>
              <a:t>– Provisão para Perdas de </a:t>
            </a:r>
            <a:r>
              <a:rPr lang="pt-BR" dirty="0" smtClean="0"/>
              <a:t>Investimentos: R</a:t>
            </a:r>
            <a:r>
              <a:rPr lang="pt-BR" dirty="0"/>
              <a:t>$ </a:t>
            </a:r>
            <a:r>
              <a:rPr lang="pt-BR" dirty="0" smtClean="0"/>
              <a:t>3.000,00 (</a:t>
            </a:r>
            <a:r>
              <a:rPr lang="pt-BR" dirty="0"/>
              <a:t>Redutora do Ativo não Circulante – Investimentos)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941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Duplicatas descontadas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desconto de duplicatas é uma operação </a:t>
            </a:r>
            <a:r>
              <a:rPr lang="pt-BR" dirty="0" smtClean="0"/>
              <a:t>financeira realizada </a:t>
            </a:r>
            <a:r>
              <a:rPr lang="pt-BR" dirty="0"/>
              <a:t>entre uma empresa e uma instituição financeira.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empresa quando realiza uma venda a prazo </a:t>
            </a:r>
            <a:r>
              <a:rPr lang="pt-BR" dirty="0" smtClean="0"/>
              <a:t>e necessita </a:t>
            </a:r>
            <a:r>
              <a:rPr lang="pt-BR" dirty="0"/>
              <a:t>de dinheiro, entrega a duplicata para o </a:t>
            </a:r>
            <a:r>
              <a:rPr lang="pt-BR" dirty="0" smtClean="0"/>
              <a:t>banco e </a:t>
            </a:r>
            <a:r>
              <a:rPr lang="pt-BR" dirty="0"/>
              <a:t>este, após cobrar juros, realiza um depósito na </a:t>
            </a:r>
            <a:r>
              <a:rPr lang="pt-BR" dirty="0" smtClean="0"/>
              <a:t>conta corrente </a:t>
            </a:r>
            <a:r>
              <a:rPr lang="pt-BR" dirty="0"/>
              <a:t>da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empresa nessa operação </a:t>
            </a:r>
            <a:r>
              <a:rPr lang="pt-BR" dirty="0" smtClean="0"/>
              <a:t>assume responsabilidade </a:t>
            </a:r>
            <a:r>
              <a:rPr lang="pt-BR" dirty="0"/>
              <a:t>solidária, pois caso o cliente não </a:t>
            </a:r>
            <a:r>
              <a:rPr lang="pt-BR" dirty="0" smtClean="0"/>
              <a:t>realize o </a:t>
            </a:r>
            <a:r>
              <a:rPr lang="pt-BR" dirty="0"/>
              <a:t>pagamento na data prevista, o banco debita o valor </a:t>
            </a:r>
            <a:r>
              <a:rPr lang="pt-BR" dirty="0" smtClean="0"/>
              <a:t>da duplicata </a:t>
            </a:r>
            <a:r>
              <a:rPr lang="pt-BR" dirty="0"/>
              <a:t>na conta corrente da empresa.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0720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6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A empresa </a:t>
            </a:r>
            <a:r>
              <a:rPr lang="pt-BR" dirty="0" smtClean="0"/>
              <a:t>XYZ </a:t>
            </a:r>
            <a:r>
              <a:rPr lang="pt-BR" dirty="0"/>
              <a:t>realizou uma operação de </a:t>
            </a:r>
            <a:r>
              <a:rPr lang="pt-BR" dirty="0" smtClean="0"/>
              <a:t>duplicatas descontadas </a:t>
            </a:r>
            <a:r>
              <a:rPr lang="pt-BR" dirty="0"/>
              <a:t>com o </a:t>
            </a:r>
            <a:r>
              <a:rPr lang="pt-BR" dirty="0" smtClean="0"/>
              <a:t>Banco ZZZ </a:t>
            </a:r>
            <a:r>
              <a:rPr lang="pt-BR" dirty="0"/>
              <a:t>em 01/08/2017 no valor </a:t>
            </a:r>
            <a:r>
              <a:rPr lang="pt-BR" dirty="0" smtClean="0"/>
              <a:t>de R</a:t>
            </a:r>
            <a:r>
              <a:rPr lang="pt-BR" dirty="0"/>
              <a:t>$ </a:t>
            </a:r>
            <a:r>
              <a:rPr lang="pt-BR" dirty="0" smtClean="0"/>
              <a:t>100.000,00.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As </a:t>
            </a:r>
            <a:r>
              <a:rPr lang="pt-BR" dirty="0"/>
              <a:t>duplicatas vencem em 31/10/2017, e o </a:t>
            </a:r>
            <a:r>
              <a:rPr lang="pt-BR" dirty="0" smtClean="0"/>
              <a:t>banco cobrou </a:t>
            </a:r>
            <a:r>
              <a:rPr lang="pt-BR" dirty="0"/>
              <a:t>juros simples de 3% ao mês e uma taxa bancária no </a:t>
            </a:r>
            <a:r>
              <a:rPr lang="pt-BR" dirty="0" smtClean="0"/>
              <a:t>valor de </a:t>
            </a:r>
            <a:r>
              <a:rPr lang="pt-BR" dirty="0"/>
              <a:t>R$ 1.000,00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Fazer os lançamentos contábeis desta operação.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7972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6 -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Calculando o valor líquido das duplicatas: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Valor das duplicatas					R$ 100.000,00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Valor dos juros  (R$ 100.000 x 3% a.m. x 3 meses)		(-) R$ 9.000,00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Valor da taxa cobrada					(-) R$ 1.000,00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Valor líquido das duplicatas				(=) R$ 90.000,00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r>
              <a:rPr lang="pt-BR" b="1" dirty="0" smtClean="0"/>
              <a:t>Lançamentos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Banco: 			R$ 90.000,00 (Ativo)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Juros a vencer: 		R$ 9.000,00 (Redutora do Passivo – Empréstimos)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Despesas bancárias: 		R$ 1.000,00 (Despesa Financeira)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Duplicatas descontadas: 	R$ 100.000,00 (Passivo – Empréstimos)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1997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6 -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Temos que lembrar o princípio da competência que diz que </a:t>
            </a:r>
            <a:r>
              <a:rPr lang="pt-BR" dirty="0" smtClean="0"/>
              <a:t>as despesas </a:t>
            </a:r>
            <a:r>
              <a:rPr lang="pt-BR" dirty="0"/>
              <a:t>devem ser reconhecidas no momento em que ocorrem </a:t>
            </a:r>
            <a:r>
              <a:rPr lang="pt-BR" dirty="0" smtClean="0"/>
              <a:t>o fato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Portanto</a:t>
            </a:r>
            <a:r>
              <a:rPr lang="pt-BR" dirty="0"/>
              <a:t>, o valor dos juros R$ 9.000,00 não deve ser </a:t>
            </a:r>
            <a:r>
              <a:rPr lang="pt-BR" dirty="0" smtClean="0"/>
              <a:t>lançado de </a:t>
            </a:r>
            <a:r>
              <a:rPr lang="pt-BR" dirty="0"/>
              <a:t>uma única vez na conta de despesas, e sim mensalmente</a:t>
            </a:r>
            <a:r>
              <a:rPr lang="pt-BR" dirty="0" smtClean="0"/>
              <a:t>, quando </a:t>
            </a:r>
            <a:r>
              <a:rPr lang="pt-BR" dirty="0"/>
              <a:t>for incorrido os juros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Dessa forma, deverá </a:t>
            </a:r>
            <a:r>
              <a:rPr lang="pt-BR" dirty="0"/>
              <a:t>ser realizado no dia 31/08, 30/09 e 31/10 </a:t>
            </a:r>
            <a:r>
              <a:rPr lang="pt-BR" dirty="0" smtClean="0"/>
              <a:t>o seguinte </a:t>
            </a:r>
            <a:r>
              <a:rPr lang="pt-BR" dirty="0"/>
              <a:t>lançamento: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D – Despesas com </a:t>
            </a:r>
            <a:r>
              <a:rPr lang="pt-BR" dirty="0" smtClean="0"/>
              <a:t>Juros:	R</a:t>
            </a:r>
            <a:r>
              <a:rPr lang="pt-BR" dirty="0"/>
              <a:t>$ 3.000,00 (Despesas </a:t>
            </a:r>
            <a:r>
              <a:rPr lang="pt-BR" dirty="0" smtClean="0"/>
              <a:t>Financeiras)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</a:t>
            </a:r>
            <a:r>
              <a:rPr lang="pt-BR" dirty="0"/>
              <a:t>– Juros a </a:t>
            </a:r>
            <a:r>
              <a:rPr lang="pt-BR" dirty="0" smtClean="0"/>
              <a:t>Vencer:	R</a:t>
            </a:r>
            <a:r>
              <a:rPr lang="pt-BR" dirty="0"/>
              <a:t>$ 3.000,00 (Redutora do </a:t>
            </a:r>
            <a:r>
              <a:rPr lang="pt-BR" dirty="0" smtClean="0"/>
              <a:t>Passivo – </a:t>
            </a:r>
            <a:r>
              <a:rPr lang="pt-BR" dirty="0"/>
              <a:t>Empréstimos)</a:t>
            </a: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24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Ajuste de valor presente de fornecedores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provisão para ajustes ao valor presente de </a:t>
            </a:r>
            <a:r>
              <a:rPr lang="pt-BR" dirty="0" smtClean="0"/>
              <a:t>fornecedores geralmente ocorrem com as </a:t>
            </a:r>
            <a:r>
              <a:rPr lang="pt-BR" dirty="0"/>
              <a:t>obrigações de longo </a:t>
            </a:r>
            <a:r>
              <a:rPr lang="pt-BR" dirty="0" smtClean="0"/>
              <a:t>prazo.</a:t>
            </a:r>
          </a:p>
          <a:p>
            <a:endParaRPr lang="pt-BR" dirty="0"/>
          </a:p>
          <a:p>
            <a:r>
              <a:rPr lang="pt-BR" dirty="0" smtClean="0"/>
              <a:t>Parecido com o ajuste a valor presente dos clientes.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77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046" y="205979"/>
            <a:ext cx="685753" cy="4823427"/>
          </a:xfrm>
        </p:spPr>
        <p:txBody>
          <a:bodyPr vert="vert270">
            <a:normAutofit/>
          </a:bodyPr>
          <a:lstStyle/>
          <a:p>
            <a:r>
              <a:rPr lang="pt-BR" b="1" dirty="0" smtClean="0"/>
              <a:t>Exemplo 1 – lançamentos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38272"/>
              </p:ext>
            </p:extLst>
          </p:nvPr>
        </p:nvGraphicFramePr>
        <p:xfrm>
          <a:off x="1143235" y="228403"/>
          <a:ext cx="708611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61"/>
                <a:gridCol w="4000224"/>
                <a:gridCol w="1257213"/>
                <a:gridCol w="1257212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D/C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Pelas compras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Valor em (R$)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D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Estoque de Mercadorias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15.550,00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Ativo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D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Impostos a Recuperar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5.450,00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Ativo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Fornecedores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21.000,00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Passivo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00764"/>
              </p:ext>
            </p:extLst>
          </p:nvPr>
        </p:nvGraphicFramePr>
        <p:xfrm>
          <a:off x="1143236" y="1673467"/>
          <a:ext cx="7086111" cy="883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61"/>
                <a:gridCol w="4000224"/>
                <a:gridCol w="1257213"/>
                <a:gridCol w="1257213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D/C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Pelo reconhecimento das vendas 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Valor em (R$)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D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Clientes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30.000,00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Ativo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Receitas de Vendas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30.000,00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Receita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62042"/>
              </p:ext>
            </p:extLst>
          </p:nvPr>
        </p:nvGraphicFramePr>
        <p:xfrm>
          <a:off x="1143236" y="2824185"/>
          <a:ext cx="7086111" cy="883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61"/>
                <a:gridCol w="4000224"/>
                <a:gridCol w="1257213"/>
                <a:gridCol w="1257213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D/C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Pelo reconhecimento dos impostos s/ vendas 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Valor em (R$)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D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Impostos s/ as vendas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8.175,00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Ded. Receita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Impostos a Recolher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8.175,00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Passivo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47635"/>
              </p:ext>
            </p:extLst>
          </p:nvPr>
        </p:nvGraphicFramePr>
        <p:xfrm>
          <a:off x="1143236" y="3974903"/>
          <a:ext cx="7086111" cy="883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61"/>
                <a:gridCol w="4000224"/>
                <a:gridCol w="1257213"/>
                <a:gridCol w="1257213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D/C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Pelo reconhecimento do</a:t>
                      </a:r>
                      <a:r>
                        <a:rPr lang="pt-BR" sz="1100" b="1" baseline="0" dirty="0" smtClean="0"/>
                        <a:t> CMV</a:t>
                      </a:r>
                      <a:r>
                        <a:rPr lang="pt-BR" sz="1100" b="1" dirty="0" smtClean="0"/>
                        <a:t> e baixa no estoque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 smtClean="0"/>
                        <a:t>Valor em (R$)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D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CMV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21.000,00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Estoque</a:t>
                      </a:r>
                      <a:r>
                        <a:rPr lang="pt-BR" sz="1100" baseline="0" dirty="0" smtClean="0"/>
                        <a:t> de Mercadorias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 smtClean="0"/>
                        <a:t>21.000,00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0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7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empresa </a:t>
            </a:r>
            <a:r>
              <a:rPr lang="pt-BR" dirty="0" smtClean="0"/>
              <a:t>ABC S/A comprou </a:t>
            </a:r>
            <a:r>
              <a:rPr lang="pt-BR" dirty="0"/>
              <a:t>mercadorias com vencimento para 20 meses, no </a:t>
            </a:r>
            <a:r>
              <a:rPr lang="pt-BR" dirty="0" smtClean="0"/>
              <a:t>valor de </a:t>
            </a:r>
            <a:r>
              <a:rPr lang="pt-BR" dirty="0"/>
              <a:t>R$ 150.000,00, com juros embutidos no valor de R$ 35.000,00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Realizar os lançamentos com os ajustes necessários.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9185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7 -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Lançamentos:</a:t>
            </a:r>
          </a:p>
          <a:p>
            <a:endParaRPr lang="pt-BR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Estoque de Mercadorias: R$ 115.000,00 (Ativo)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– Ajuste a valor presente: R$ 35.000,00 (Redutora do Passivo – Fornecedores)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Fornecedores: R$ 150.000,00 (Passivo).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r>
              <a:rPr lang="pt-BR" dirty="0"/>
              <a:t>Note que o valor lançado na conta de estoques de </a:t>
            </a:r>
            <a:r>
              <a:rPr lang="pt-BR" dirty="0" smtClean="0"/>
              <a:t>mercadorias é </a:t>
            </a:r>
            <a:r>
              <a:rPr lang="pt-BR" dirty="0"/>
              <a:t>o valor líquido sem os juros. Também temos que realizar </a:t>
            </a:r>
            <a:r>
              <a:rPr lang="pt-BR" dirty="0" smtClean="0"/>
              <a:t>o reconhecimento </a:t>
            </a:r>
            <a:r>
              <a:rPr lang="pt-BR" dirty="0"/>
              <a:t>das despesas de juros mensalmente, de </a:t>
            </a:r>
            <a:r>
              <a:rPr lang="pt-BR" dirty="0" smtClean="0"/>
              <a:t>acordo com </a:t>
            </a:r>
            <a:r>
              <a:rPr lang="pt-BR" dirty="0"/>
              <a:t>o princípio da competência. </a:t>
            </a:r>
            <a:r>
              <a:rPr lang="pt-BR" dirty="0" smtClean="0"/>
              <a:t>Dessa forma temos:</a:t>
            </a:r>
          </a:p>
          <a:p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R$ 35.000,00 </a:t>
            </a:r>
            <a:r>
              <a:rPr lang="pt-BR" dirty="0" smtClean="0"/>
              <a:t>/ </a:t>
            </a:r>
            <a:r>
              <a:rPr lang="pt-BR" dirty="0"/>
              <a:t>20 meses = R$ 1.750,00 ao </a:t>
            </a:r>
            <a:r>
              <a:rPr lang="pt-BR" dirty="0" smtClean="0"/>
              <a:t>mês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D </a:t>
            </a:r>
            <a:r>
              <a:rPr lang="pt-BR" dirty="0"/>
              <a:t>– Despesas com </a:t>
            </a:r>
            <a:r>
              <a:rPr lang="pt-BR" dirty="0" smtClean="0"/>
              <a:t>Juros: R</a:t>
            </a:r>
            <a:r>
              <a:rPr lang="pt-BR" dirty="0"/>
              <a:t>$ 1.750,00 (Despesas </a:t>
            </a:r>
            <a:r>
              <a:rPr lang="pt-BR" dirty="0" smtClean="0"/>
              <a:t>Financeiras)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C – Ajuste </a:t>
            </a:r>
            <a:r>
              <a:rPr lang="pt-BR" dirty="0"/>
              <a:t>a valor </a:t>
            </a:r>
            <a:r>
              <a:rPr lang="pt-BR" dirty="0" smtClean="0"/>
              <a:t>presente: R</a:t>
            </a:r>
            <a:r>
              <a:rPr lang="pt-BR" dirty="0"/>
              <a:t>$ 1.750,00 (Redutora do </a:t>
            </a:r>
            <a:r>
              <a:rPr lang="pt-BR" dirty="0" smtClean="0"/>
              <a:t>Passivo – </a:t>
            </a:r>
            <a:r>
              <a:rPr lang="pt-BR" dirty="0"/>
              <a:t>Fornecedores)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16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1 - recolhimento dos impostos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22892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No último dia do mês, a empresa precisa recolher os </a:t>
            </a:r>
            <a:r>
              <a:rPr lang="pt-BR" dirty="0" smtClean="0"/>
              <a:t>impostos sobre </a:t>
            </a:r>
            <a:r>
              <a:rPr lang="pt-BR" dirty="0"/>
              <a:t>as </a:t>
            </a:r>
            <a:r>
              <a:rPr lang="pt-BR" dirty="0" smtClean="0"/>
              <a:t>vendas.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Impostos a recolher 	(pagamento) </a:t>
            </a:r>
          </a:p>
          <a:p>
            <a:pPr marL="0" indent="0">
              <a:buNone/>
            </a:pPr>
            <a:r>
              <a:rPr lang="pt-BR" dirty="0" smtClean="0"/>
              <a:t>(-) 	Impostos a recuperar 	(abatimento/dedução)</a:t>
            </a:r>
          </a:p>
          <a:p>
            <a:pPr marL="0" indent="0">
              <a:buNone/>
            </a:pPr>
            <a:r>
              <a:rPr lang="pt-BR" dirty="0" smtClean="0"/>
              <a:t>(=) 	Saldo de impostos 	(pagar)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00915"/>
              </p:ext>
            </p:extLst>
          </p:nvPr>
        </p:nvGraphicFramePr>
        <p:xfrm>
          <a:off x="1143236" y="3583392"/>
          <a:ext cx="7086111" cy="705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037"/>
                <a:gridCol w="2362037"/>
                <a:gridCol w="2362037"/>
              </a:tblGrid>
              <a:tr h="41127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Impostos a recolher</a:t>
                      </a:r>
                    </a:p>
                    <a:p>
                      <a:pPr algn="ctr"/>
                      <a:r>
                        <a:rPr lang="pt-BR" sz="1100" b="1" dirty="0" smtClean="0"/>
                        <a:t>(ICMS + PIS + COFINS)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Impostos a recuperar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Saldo a recolher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8.175,00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5.450,00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2.725,00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4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Devolução de compras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Sempre que, ao receber mercadorias adquiridas </a:t>
            </a:r>
            <a:r>
              <a:rPr lang="pt-BR" dirty="0" smtClean="0"/>
              <a:t>de fornecedores</a:t>
            </a:r>
            <a:r>
              <a:rPr lang="pt-BR" dirty="0"/>
              <a:t>, for constatado que as </a:t>
            </a:r>
            <a:r>
              <a:rPr lang="pt-BR" dirty="0" smtClean="0"/>
              <a:t>mercadorias:</a:t>
            </a:r>
          </a:p>
          <a:p>
            <a:pPr lvl="1"/>
            <a:r>
              <a:rPr lang="pt-BR" dirty="0" smtClean="0"/>
              <a:t>Sofreram avaria </a:t>
            </a:r>
            <a:r>
              <a:rPr lang="pt-BR" dirty="0"/>
              <a:t>no transporte; </a:t>
            </a:r>
            <a:endParaRPr lang="pt-BR" dirty="0" smtClean="0"/>
          </a:p>
          <a:p>
            <a:pPr lvl="1"/>
            <a:r>
              <a:rPr lang="pt-BR" dirty="0" smtClean="0"/>
              <a:t>Não correspondem ao pedido;</a:t>
            </a:r>
          </a:p>
          <a:p>
            <a:pPr lvl="1"/>
            <a:r>
              <a:rPr lang="pt-BR" dirty="0" smtClean="0"/>
              <a:t>Não </a:t>
            </a:r>
            <a:r>
              <a:rPr lang="pt-BR" dirty="0"/>
              <a:t>atendem às expectativas </a:t>
            </a:r>
            <a:r>
              <a:rPr lang="pt-BR" dirty="0" smtClean="0"/>
              <a:t>da empresa </a:t>
            </a:r>
            <a:r>
              <a:rPr lang="pt-BR" dirty="0"/>
              <a:t>por outro </a:t>
            </a:r>
            <a:r>
              <a:rPr lang="pt-BR" dirty="0" smtClean="0"/>
              <a:t>motivo</a:t>
            </a:r>
          </a:p>
          <a:p>
            <a:pPr lvl="1"/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empresa poderá </a:t>
            </a:r>
            <a:r>
              <a:rPr lang="pt-BR" dirty="0" smtClean="0"/>
              <a:t>devolver parte </a:t>
            </a:r>
            <a:r>
              <a:rPr lang="pt-BR" dirty="0"/>
              <a:t>ou o total do lote de mercadorias, ou, ainda </a:t>
            </a:r>
            <a:r>
              <a:rPr lang="pt-BR" dirty="0" smtClean="0"/>
              <a:t>ganhar do </a:t>
            </a:r>
            <a:r>
              <a:rPr lang="pt-BR" dirty="0"/>
              <a:t>fornecedor um abatimento sobre o preço da compra.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6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Exemplo 2 – lançamentos de </a:t>
            </a:r>
            <a:br>
              <a:rPr lang="pt-BR" sz="3200" b="1" dirty="0"/>
            </a:br>
            <a:r>
              <a:rPr lang="pt-BR" sz="3200" b="1" dirty="0"/>
              <a:t>devolução de compras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empresa Araguaia comprou R$ 30.000,00 de mercadorias </a:t>
            </a:r>
            <a:r>
              <a:rPr lang="pt-BR" dirty="0" smtClean="0"/>
              <a:t>numa determinada </a:t>
            </a:r>
            <a:r>
              <a:rPr lang="pt-BR" dirty="0"/>
              <a:t>data e devolveu mercadorias no valor de R$ 5.000,00</a:t>
            </a:r>
            <a:r>
              <a:rPr lang="pt-BR" dirty="0" smtClean="0"/>
              <a:t>, pois </a:t>
            </a:r>
            <a:r>
              <a:rPr lang="pt-BR" dirty="0"/>
              <a:t>as mercadorias não apresentavam uma boa qualidade.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Lançamentos (da devolução):</a:t>
            </a:r>
            <a:endParaRPr lang="pt-BR" dirty="0"/>
          </a:p>
          <a:p>
            <a:pPr marL="362834" lvl="1" indent="0">
              <a:buNone/>
            </a:pPr>
            <a:r>
              <a:rPr lang="pt-BR" dirty="0"/>
              <a:t>D – Caixa / Bancos </a:t>
            </a:r>
            <a:r>
              <a:rPr lang="pt-BR" dirty="0" smtClean="0"/>
              <a:t>			– </a:t>
            </a:r>
            <a:r>
              <a:rPr lang="pt-BR" dirty="0"/>
              <a:t>R$ 5.000,00 (</a:t>
            </a:r>
            <a:r>
              <a:rPr lang="pt-BR" dirty="0" smtClean="0"/>
              <a:t>Ativo)</a:t>
            </a:r>
          </a:p>
          <a:p>
            <a:pPr marL="362834" lvl="1" indent="0">
              <a:buNone/>
            </a:pPr>
            <a:r>
              <a:rPr lang="pt-BR" dirty="0" smtClean="0"/>
              <a:t>C </a:t>
            </a:r>
            <a:r>
              <a:rPr lang="pt-BR" dirty="0"/>
              <a:t>– Estoque de Mercadorias </a:t>
            </a:r>
            <a:r>
              <a:rPr lang="pt-BR" dirty="0" smtClean="0"/>
              <a:t>		– </a:t>
            </a:r>
            <a:r>
              <a:rPr lang="pt-BR" dirty="0"/>
              <a:t>R$ 5.000,00 (Ativo)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patrimonial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5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5409</Words>
  <Application>Microsoft Office PowerPoint</Application>
  <PresentationFormat>Apresentação na tela (16:9)</PresentationFormat>
  <Paragraphs>767</Paragraphs>
  <Slides>61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61</vt:i4>
      </vt:variant>
    </vt:vector>
  </HeadingPairs>
  <TitlesOfParts>
    <vt:vector size="62" baseType="lpstr">
      <vt:lpstr>Tema do Office</vt:lpstr>
      <vt:lpstr>Contabilidade Introdutória</vt:lpstr>
      <vt:lpstr>Operações de compra e venda de mercadoria</vt:lpstr>
      <vt:lpstr>Contexto</vt:lpstr>
      <vt:lpstr>Impostos e contribuições (mais comuns)</vt:lpstr>
      <vt:lpstr>Exemplo 1</vt:lpstr>
      <vt:lpstr>Exemplo 1 – lançamentos</vt:lpstr>
      <vt:lpstr>Exemplo 1 - recolhimento dos impostos</vt:lpstr>
      <vt:lpstr>Devolução de compras</vt:lpstr>
      <vt:lpstr>Exemplo 2 – lançamentos de  devolução de compras</vt:lpstr>
      <vt:lpstr>Exemplo 2 - lançamento de  devolução de compras (continuação)</vt:lpstr>
      <vt:lpstr>Abatimentos sobre compras e vendas</vt:lpstr>
      <vt:lpstr>Exemplo 3 – abatimentos</vt:lpstr>
      <vt:lpstr>Exemplo 3 – abatimentos (continuação)</vt:lpstr>
      <vt:lpstr>Depreciação, amortização e exaustão</vt:lpstr>
      <vt:lpstr>Contexto</vt:lpstr>
      <vt:lpstr>Depreciação</vt:lpstr>
      <vt:lpstr>Depreciação – taxas comuns</vt:lpstr>
      <vt:lpstr>Depreciação</vt:lpstr>
      <vt:lpstr>Depreciação – exemplo 1 </vt:lpstr>
      <vt:lpstr>Depreciação – resolução do exemplo 1</vt:lpstr>
      <vt:lpstr>Depreciação – exemplo 2</vt:lpstr>
      <vt:lpstr>Depreciação – resolução do exemplo 2</vt:lpstr>
      <vt:lpstr>Valor residual do ativo</vt:lpstr>
      <vt:lpstr>Valor residual – exemplo 3</vt:lpstr>
      <vt:lpstr>Valor residual – resolução do exemplo 3</vt:lpstr>
      <vt:lpstr>Depreciação de bens usados</vt:lpstr>
      <vt:lpstr>Depreciação de bens usados – exemplo 4</vt:lpstr>
      <vt:lpstr>Depreciação de bens usados – resolução do exemplo 4</vt:lpstr>
      <vt:lpstr>Depreciação acelerada</vt:lpstr>
      <vt:lpstr>Depreciação acelerada – exemplo 5</vt:lpstr>
      <vt:lpstr>Depreciação acelerada – resolução do exemplo 5</vt:lpstr>
      <vt:lpstr>Contabilização da depreciação</vt:lpstr>
      <vt:lpstr>Exaustão</vt:lpstr>
      <vt:lpstr>Exaustão – exemplo 6</vt:lpstr>
      <vt:lpstr>Exaustão – resolução do exemplo 6</vt:lpstr>
      <vt:lpstr>Contabilização da exaustão</vt:lpstr>
      <vt:lpstr>Amortização</vt:lpstr>
      <vt:lpstr>Amortização</vt:lpstr>
      <vt:lpstr>Provisões e perdas estimadas</vt:lpstr>
      <vt:lpstr>Objetivo da aula</vt:lpstr>
      <vt:lpstr>Provisão para crédito de liquidação duvidosa</vt:lpstr>
      <vt:lpstr>Exemplo 1</vt:lpstr>
      <vt:lpstr>Exemplo 1 – resolução</vt:lpstr>
      <vt:lpstr>Exemplo 2</vt:lpstr>
      <vt:lpstr>Exemplo 2 - resolução</vt:lpstr>
      <vt:lpstr>Ajustes a valor presente de clientes</vt:lpstr>
      <vt:lpstr>Exemplo 3</vt:lpstr>
      <vt:lpstr>Exemplo 3 - resolução</vt:lpstr>
      <vt:lpstr>Provisão para ajuste ao valor de mercado</vt:lpstr>
      <vt:lpstr>Exemplo 4</vt:lpstr>
      <vt:lpstr>Exemplo 4 - resolução</vt:lpstr>
      <vt:lpstr>Provisão para perdas de investimentos</vt:lpstr>
      <vt:lpstr>Exemplo 5</vt:lpstr>
      <vt:lpstr>Exemplo 5 - resolução</vt:lpstr>
      <vt:lpstr>Duplicatas descontadas</vt:lpstr>
      <vt:lpstr>Exemplo 6</vt:lpstr>
      <vt:lpstr>Exemplo 6 - resolução</vt:lpstr>
      <vt:lpstr>Exemplo 6 - resolução</vt:lpstr>
      <vt:lpstr>Ajuste de valor presente de fornecedores</vt:lpstr>
      <vt:lpstr>Exemplo 7</vt:lpstr>
      <vt:lpstr>Exemplo 7 - resolução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136</cp:revision>
  <dcterms:created xsi:type="dcterms:W3CDTF">2019-02-06T19:16:14Z</dcterms:created>
  <dcterms:modified xsi:type="dcterms:W3CDTF">2020-09-16T02:39:19Z</dcterms:modified>
</cp:coreProperties>
</file>