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64" r:id="rId2"/>
    <p:sldId id="371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426" r:id="rId12"/>
    <p:sldId id="427" r:id="rId13"/>
    <p:sldId id="428" r:id="rId14"/>
    <p:sldId id="423" r:id="rId15"/>
    <p:sldId id="370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7" r:id="rId26"/>
    <p:sldId id="398" r:id="rId27"/>
    <p:sldId id="400" r:id="rId28"/>
    <p:sldId id="401" r:id="rId29"/>
    <p:sldId id="378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24" r:id="rId41"/>
    <p:sldId id="413" r:id="rId42"/>
    <p:sldId id="414" r:id="rId43"/>
    <p:sldId id="415" r:id="rId44"/>
    <p:sldId id="416" r:id="rId45"/>
    <p:sldId id="417" r:id="rId46"/>
    <p:sldId id="418" r:id="rId47"/>
    <p:sldId id="419" r:id="rId48"/>
    <p:sldId id="420" r:id="rId49"/>
    <p:sldId id="421" r:id="rId50"/>
    <p:sldId id="422" r:id="rId51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76" autoAdjust="0"/>
  </p:normalViewPr>
  <p:slideViewPr>
    <p:cSldViewPr>
      <p:cViewPr varScale="1">
        <p:scale>
          <a:sx n="109" d="100"/>
          <a:sy n="109" d="100"/>
        </p:scale>
        <p:origin x="-744" y="-90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Dicionário:</a:t>
            </a:r>
            <a:r>
              <a:rPr lang="pt-BR" b="1" baseline="0" dirty="0" smtClean="0"/>
              <a:t>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Intrínseco: “Que está no interior de uma coisa e lhe é próprio ou essencial. Diz-se do valor que os objetos possuem independente de qualquer convenção”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42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Teoria</a:t>
            </a:r>
            <a:r>
              <a:rPr lang="pt-BR" baseline="0" dirty="0" smtClean="0"/>
              <a:t> Down – criada por Charles H. Down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Gaps: No ambiente da análise técnica ou gráfica significa descontinuidade de preços.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7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Exemplo: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explicar melhor o segundo item, supomos que determinada ação tenha previsão de preço de R$ 10,00, no dia 2, e R$ 11,00, no dia 3.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Podemos perceber que houve uma alta, mas não uma tendência de alta. Para que haja tendência, no dia 4, o preço terá que ser maior que R$ 11,00 e assim por diante.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ponto forte deste gráfico vem justamente de sua simplicidade. Ele oferece uma forma continua e fácil de observar o comportamento dos preços. Embora o preço de fechamento seja o mais comum, este gráfico também pode considerar valores de abertura, máximas ou </a:t>
            </a:r>
            <a:r>
              <a:rPr lang="pt-BR" dirty="0" err="1" smtClean="0"/>
              <a:t>mínimas.O</a:t>
            </a:r>
            <a:r>
              <a:rPr lang="pt-BR" dirty="0" smtClean="0"/>
              <a:t> conteúdo disponibilizado na Bússola do Investidor é protegido pela legislação brasileira de direitos autorais. Não o reproduza em meios de comunicação sem </a:t>
            </a:r>
            <a:r>
              <a:rPr lang="pt-BR" dirty="0" err="1" smtClean="0"/>
              <a:t>autorização.Fonte</a:t>
            </a:r>
            <a:r>
              <a:rPr lang="pt-BR" dirty="0" smtClean="0"/>
              <a:t> original: https://www.bussoladoinvestidor.com.br/tudo-sobre-graficos-de-analise-tecnica/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73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gráfico de barras quanto a utilização é parecido com a finalidade do gráfico de linha. Apresenta a vantagem de ilustrar (do ponto de vista visual, melhor a magnitude de cada valor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4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Além de mostrar todas as informações de abertura, fechamento, máxima e mínima, os </a:t>
            </a:r>
            <a:r>
              <a:rPr lang="pt-BR" dirty="0" err="1" smtClean="0"/>
              <a:t>candlesticks</a:t>
            </a:r>
            <a:r>
              <a:rPr lang="pt-BR" dirty="0" smtClean="0"/>
              <a:t> dão destaque para as distâncias entre cada um destes valores, permitindo as chamadas análises com padrões de </a:t>
            </a:r>
            <a:r>
              <a:rPr lang="pt-BR" dirty="0" err="1" smtClean="0"/>
              <a:t>candlesticks</a:t>
            </a:r>
            <a:r>
              <a:rPr lang="pt-BR" dirty="0" smtClean="0"/>
              <a:t>. As linhas verticais são chamadas de “sombras”, enquanto o retângulo é chamado de “corpo”. O topo da sombra marca a máxima e a base a mínima do período, enquanto o topo do corpo marca a abertura, enquanto a base marca o fechamento do </a:t>
            </a:r>
            <a:r>
              <a:rPr lang="pt-BR" dirty="0" err="1" smtClean="0"/>
              <a:t>candlestick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1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4.1: Análise fundamentalista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8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Na análise fundamentalista, dois processos podem ser adotados: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i="1" dirty="0"/>
              <a:t>Top </a:t>
            </a:r>
            <a:r>
              <a:rPr lang="pt-BR" b="1" i="1" dirty="0" err="1"/>
              <a:t>down</a:t>
            </a:r>
            <a:r>
              <a:rPr lang="pt-BR" b="1" i="1" dirty="0"/>
              <a:t> </a:t>
            </a:r>
            <a:r>
              <a:rPr lang="pt-BR" b="1" dirty="0"/>
              <a:t>(de cima para baixo): </a:t>
            </a:r>
            <a:r>
              <a:rPr lang="pt-BR" dirty="0"/>
              <a:t>inicia-se a análise </a:t>
            </a:r>
            <a:r>
              <a:rPr lang="pt-BR" dirty="0" smtClean="0"/>
              <a:t>por variáveis </a:t>
            </a:r>
            <a:r>
              <a:rPr lang="pt-BR" dirty="0"/>
              <a:t>macroeconômicas, os analistas, que defendem </a:t>
            </a:r>
            <a:r>
              <a:rPr lang="pt-BR" dirty="0" smtClean="0"/>
              <a:t>tal metodologia</a:t>
            </a:r>
            <a:r>
              <a:rPr lang="pt-BR" dirty="0"/>
              <a:t>, acreditam que o que move a bolsa, no </a:t>
            </a:r>
            <a:r>
              <a:rPr lang="pt-BR" dirty="0" smtClean="0"/>
              <a:t>longo prazo</a:t>
            </a:r>
            <a:r>
              <a:rPr lang="pt-BR" dirty="0"/>
              <a:t>, são as variáveis macroeconômicas, por isso a bolsa </a:t>
            </a:r>
            <a:r>
              <a:rPr lang="pt-BR" dirty="0" smtClean="0"/>
              <a:t>de valores </a:t>
            </a:r>
            <a:r>
              <a:rPr lang="pt-BR" dirty="0"/>
              <a:t>deve refletir o comportamento da economia.</a:t>
            </a:r>
          </a:p>
          <a:p>
            <a:pPr lvl="1">
              <a:lnSpc>
                <a:spcPct val="120000"/>
              </a:lnSpc>
            </a:pPr>
            <a:endParaRPr lang="pt-BR" i="1" dirty="0" smtClean="0"/>
          </a:p>
          <a:p>
            <a:pPr lvl="1">
              <a:lnSpc>
                <a:spcPct val="120000"/>
              </a:lnSpc>
            </a:pPr>
            <a:r>
              <a:rPr lang="pt-BR" b="1" i="1" dirty="0" err="1" smtClean="0"/>
              <a:t>Botton</a:t>
            </a:r>
            <a:r>
              <a:rPr lang="pt-BR" b="1" i="1" dirty="0" smtClean="0"/>
              <a:t> </a:t>
            </a:r>
            <a:r>
              <a:rPr lang="pt-BR" b="1" i="1" dirty="0" err="1"/>
              <a:t>up</a:t>
            </a:r>
            <a:r>
              <a:rPr lang="pt-BR" b="1" i="1" dirty="0"/>
              <a:t> </a:t>
            </a:r>
            <a:r>
              <a:rPr lang="pt-BR" b="1" dirty="0"/>
              <a:t>(de baixo para cima): </a:t>
            </a:r>
            <a:r>
              <a:rPr lang="pt-BR" dirty="0"/>
              <a:t>quem utiliza tal </a:t>
            </a:r>
            <a:r>
              <a:rPr lang="pt-BR" dirty="0" smtClean="0"/>
              <a:t>metodologia defende </a:t>
            </a:r>
            <a:r>
              <a:rPr lang="pt-BR" dirty="0"/>
              <a:t>que devem ser analisados o comportamento </a:t>
            </a:r>
            <a:r>
              <a:rPr lang="pt-BR" dirty="0" smtClean="0"/>
              <a:t>e as </a:t>
            </a:r>
            <a:r>
              <a:rPr lang="pt-BR" dirty="0"/>
              <a:t>perspectivas de cada empresa para se analisar </a:t>
            </a:r>
            <a:r>
              <a:rPr lang="pt-BR" dirty="0" smtClean="0"/>
              <a:t>quais oferecem </a:t>
            </a:r>
            <a:r>
              <a:rPr lang="pt-BR" dirty="0"/>
              <a:t>melhor oportunidade de investimento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dois métodos não são </a:t>
            </a:r>
            <a:r>
              <a:rPr lang="pt-BR" dirty="0" smtClean="0"/>
              <a:t>excludentes. É interessante fazer os dois processos para verificar os resultados com mais acurácia.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61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Principais fundamentos (macroeconômicos)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Nível de atividade </a:t>
            </a:r>
            <a:r>
              <a:rPr lang="pt-BR" dirty="0" smtClean="0"/>
              <a:t>econômica / PIB / Emprego / Renda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Inflação / Preço </a:t>
            </a:r>
            <a:r>
              <a:rPr lang="pt-BR" dirty="0"/>
              <a:t>dos bens e </a:t>
            </a:r>
            <a:r>
              <a:rPr lang="pt-BR" dirty="0" smtClean="0"/>
              <a:t>ativos / Poder aquisitivo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Taxa </a:t>
            </a:r>
            <a:r>
              <a:rPr lang="pt-BR" dirty="0"/>
              <a:t>de </a:t>
            </a:r>
            <a:r>
              <a:rPr lang="pt-BR" dirty="0" smtClean="0"/>
              <a:t>juros / Custo </a:t>
            </a:r>
            <a:r>
              <a:rPr lang="pt-BR" dirty="0"/>
              <a:t>de oportunidade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/>
              <a:t>Taxa de </a:t>
            </a:r>
            <a:r>
              <a:rPr lang="pt-BR" dirty="0" smtClean="0"/>
              <a:t>câmbio / Competitividade </a:t>
            </a:r>
            <a:r>
              <a:rPr lang="pt-BR" dirty="0"/>
              <a:t>no mercado internacional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6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Principais fundamentos </a:t>
            </a:r>
            <a:br>
              <a:rPr lang="pt-BR" b="1" dirty="0" smtClean="0"/>
            </a:br>
            <a:r>
              <a:rPr lang="pt-BR" b="1" dirty="0" smtClean="0"/>
              <a:t>(setorial – mercado interno e externo)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Tamanho e </a:t>
            </a:r>
            <a:r>
              <a:rPr lang="pt-BR" dirty="0" smtClean="0"/>
              <a:t>faturamento / Dados históricos / Comparação </a:t>
            </a:r>
            <a:r>
              <a:rPr lang="pt-BR" dirty="0"/>
              <a:t>com outros </a:t>
            </a:r>
            <a:r>
              <a:rPr lang="pt-BR" dirty="0" smtClean="0"/>
              <a:t>países / Dados </a:t>
            </a:r>
            <a:r>
              <a:rPr lang="pt-BR" dirty="0"/>
              <a:t>(absolutos e per capita)</a:t>
            </a:r>
          </a:p>
          <a:p>
            <a:endParaRPr lang="pt-BR" dirty="0"/>
          </a:p>
          <a:p>
            <a:r>
              <a:rPr lang="pt-BR" dirty="0"/>
              <a:t>Capacidade </a:t>
            </a:r>
            <a:r>
              <a:rPr lang="pt-BR" dirty="0" smtClean="0"/>
              <a:t>instalada / Concorrência / Diferenciais </a:t>
            </a:r>
            <a:r>
              <a:rPr lang="pt-BR" dirty="0"/>
              <a:t>competitivos</a:t>
            </a:r>
          </a:p>
          <a:p>
            <a:endParaRPr lang="pt-BR" dirty="0"/>
          </a:p>
          <a:p>
            <a:r>
              <a:rPr lang="pt-BR" dirty="0" smtClean="0"/>
              <a:t>Tecnologia / Importação / Exportação</a:t>
            </a:r>
          </a:p>
          <a:p>
            <a:endParaRPr lang="pt-BR" dirty="0"/>
          </a:p>
          <a:p>
            <a:r>
              <a:rPr lang="pt-BR" dirty="0" smtClean="0"/>
              <a:t>Novos produtos / Novos entrantes / Barreiras de entrada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Principais fundamentos (análise da empresa)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Análise histórica da empresa (desempenho econômico-financeiro)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Balanço patrimonial / Demonstrações de Resultado / Fluxo de Caixa</a:t>
            </a:r>
          </a:p>
          <a:p>
            <a:endParaRPr lang="pt-BR" dirty="0"/>
          </a:p>
          <a:p>
            <a:r>
              <a:rPr lang="pt-BR" dirty="0" smtClean="0"/>
              <a:t>Exemplo de ferramentas utilizadas: </a:t>
            </a:r>
          </a:p>
          <a:p>
            <a:pPr lvl="1"/>
            <a:r>
              <a:rPr lang="pt-BR" dirty="0" smtClean="0"/>
              <a:t>Índices de liquidez / Retorno </a:t>
            </a:r>
            <a:r>
              <a:rPr lang="pt-BR" dirty="0"/>
              <a:t>sobre os </a:t>
            </a:r>
            <a:r>
              <a:rPr lang="pt-BR" dirty="0" smtClean="0"/>
              <a:t>ativos / Retorno </a:t>
            </a:r>
            <a:r>
              <a:rPr lang="pt-BR" dirty="0"/>
              <a:t>sobre o patrimônio </a:t>
            </a:r>
            <a:r>
              <a:rPr lang="pt-BR" dirty="0" smtClean="0"/>
              <a:t>líquido / Margem </a:t>
            </a:r>
            <a:r>
              <a:rPr lang="pt-BR" dirty="0"/>
              <a:t>líquida da </a:t>
            </a:r>
            <a:r>
              <a:rPr lang="pt-BR" dirty="0" smtClean="0"/>
              <a:t>empresa / Alavancagem financeira / Etc.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389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56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4.2: Análise gráfica (ou técnica)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952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técnica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P</a:t>
            </a:r>
            <a:r>
              <a:rPr lang="pt-BR" dirty="0" smtClean="0"/>
              <a:t>odemos </a:t>
            </a:r>
            <a:r>
              <a:rPr lang="pt-BR" dirty="0"/>
              <a:t>conceituar </a:t>
            </a:r>
            <a:r>
              <a:rPr lang="pt-BR" dirty="0" smtClean="0"/>
              <a:t>análise técnica </a:t>
            </a:r>
            <a:r>
              <a:rPr lang="pt-BR" dirty="0"/>
              <a:t>como um estudo de movimentos passados dos preços e </a:t>
            </a:r>
            <a:r>
              <a:rPr lang="pt-BR" dirty="0" smtClean="0"/>
              <a:t>dos volumes </a:t>
            </a:r>
            <a:r>
              <a:rPr lang="pt-BR" dirty="0"/>
              <a:t>de negociação de ativos financeiros, com o objetivo de </a:t>
            </a:r>
            <a:r>
              <a:rPr lang="pt-BR" dirty="0" smtClean="0"/>
              <a:t>fazer previsões </a:t>
            </a:r>
            <a:r>
              <a:rPr lang="pt-BR" dirty="0"/>
              <a:t>sobre comportamentos futuros de preços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/>
              <a:t>A análise técnica toma como base dados passados, os analisa e </a:t>
            </a:r>
            <a:r>
              <a:rPr lang="pt-BR" dirty="0" smtClean="0"/>
              <a:t>gera </a:t>
            </a:r>
            <a:r>
              <a:rPr lang="pt-BR" dirty="0"/>
              <a:t>uma tendência futura em relação aos preços e volumes de </a:t>
            </a:r>
            <a:r>
              <a:rPr lang="pt-BR" dirty="0" smtClean="0"/>
              <a:t>negócios com </a:t>
            </a:r>
            <a:r>
              <a:rPr lang="pt-BR" dirty="0"/>
              <a:t>as ações de determinada empresa ou setor.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Essa </a:t>
            </a:r>
            <a:r>
              <a:rPr lang="pt-BR" dirty="0"/>
              <a:t>análise </a:t>
            </a:r>
            <a:r>
              <a:rPr lang="pt-BR" dirty="0" smtClean="0"/>
              <a:t>se baseia </a:t>
            </a:r>
            <a:r>
              <a:rPr lang="pt-BR" dirty="0"/>
              <a:t>na premissa de que os preços de uma negociação futura </a:t>
            </a:r>
            <a:r>
              <a:rPr lang="pt-BR" dirty="0" smtClean="0"/>
              <a:t>são fortemente </a:t>
            </a:r>
            <a:r>
              <a:rPr lang="pt-BR" dirty="0"/>
              <a:t>dependentes de preços de negociações passadas, </a:t>
            </a:r>
            <a:r>
              <a:rPr lang="pt-BR" dirty="0" smtClean="0"/>
              <a:t>sendo possível</a:t>
            </a:r>
            <a:r>
              <a:rPr lang="pt-BR" dirty="0"/>
              <a:t>, assim, prever tendências de preços de ações.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704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gráfica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A análise </a:t>
            </a:r>
            <a:r>
              <a:rPr lang="pt-BR" dirty="0"/>
              <a:t>gráfica segue o conceito de que as variações de </a:t>
            </a:r>
            <a:r>
              <a:rPr lang="pt-BR" dirty="0" smtClean="0"/>
              <a:t>preços de </a:t>
            </a:r>
            <a:r>
              <a:rPr lang="pt-BR" dirty="0"/>
              <a:t>mercado são dependentes de variações passadas, </a:t>
            </a:r>
            <a:r>
              <a:rPr lang="pt-BR" dirty="0" smtClean="0"/>
              <a:t>refletindo no </a:t>
            </a:r>
            <a:r>
              <a:rPr lang="pt-BR" dirty="0"/>
              <a:t>retorno sobre o investimento de qualquer ativo estudado.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dirty="0" smtClean="0"/>
              <a:t>Informações </a:t>
            </a:r>
            <a:r>
              <a:rPr lang="pt-BR" dirty="0"/>
              <a:t>sobre lucros, dividendos, participação no mercado</a:t>
            </a:r>
            <a:r>
              <a:rPr lang="pt-BR" dirty="0" smtClean="0"/>
              <a:t>, grau </a:t>
            </a:r>
            <a:r>
              <a:rPr lang="pt-BR" dirty="0"/>
              <a:t>de endividamento ou liquidez da empresa são irrelevantes</a:t>
            </a:r>
            <a:r>
              <a:rPr lang="pt-BR" dirty="0" smtClean="0"/>
              <a:t>, o </a:t>
            </a:r>
            <a:r>
              <a:rPr lang="pt-BR" dirty="0"/>
              <a:t>que não acontece com a análise </a:t>
            </a:r>
            <a:r>
              <a:rPr lang="pt-BR" dirty="0" smtClean="0"/>
              <a:t>fundamentalista.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Por isso, a análise técnica e fundamentalista são complementares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71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técnica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 análise </a:t>
            </a:r>
            <a:r>
              <a:rPr lang="pt-BR" dirty="0"/>
              <a:t>técnica parte de </a:t>
            </a:r>
            <a:r>
              <a:rPr lang="pt-BR" dirty="0" smtClean="0"/>
              <a:t>três princípios</a:t>
            </a:r>
            <a:r>
              <a:rPr lang="pt-BR" dirty="0"/>
              <a:t>: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ação do mercado reflete todos os fatores envolvidos neste</a:t>
            </a:r>
            <a:r>
              <a:rPr lang="pt-BR" dirty="0" smtClean="0"/>
              <a:t>. Por </a:t>
            </a:r>
            <a:r>
              <a:rPr lang="pt-BR" dirty="0"/>
              <a:t>isso, a análise gráfica desse valor é tudo o que se </a:t>
            </a:r>
            <a:r>
              <a:rPr lang="pt-BR" dirty="0" smtClean="0"/>
              <a:t>necessita para </a:t>
            </a:r>
            <a:r>
              <a:rPr lang="pt-BR" dirty="0"/>
              <a:t>prever tendência, sem importar a causa disso.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preços se movimentam em tendências: o conceito </a:t>
            </a:r>
            <a:r>
              <a:rPr lang="pt-BR" dirty="0" smtClean="0"/>
              <a:t>de tendências </a:t>
            </a:r>
            <a:r>
              <a:rPr lang="pt-BR" dirty="0"/>
              <a:t>é de grande importância, pois o propósito </a:t>
            </a:r>
            <a:r>
              <a:rPr lang="pt-BR" dirty="0" smtClean="0"/>
              <a:t>da análise </a:t>
            </a:r>
            <a:r>
              <a:rPr lang="pt-BR" dirty="0"/>
              <a:t>técnica é identificar a direção que se movem os </a:t>
            </a:r>
            <a:r>
              <a:rPr lang="pt-BR" dirty="0" smtClean="0"/>
              <a:t>preços para </a:t>
            </a:r>
            <a:r>
              <a:rPr lang="pt-BR" dirty="0"/>
              <a:t>tentar assumir posições no começo da tendência.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futuro reflete o passado: a história se repete e o </a:t>
            </a:r>
            <a:r>
              <a:rPr lang="pt-BR" dirty="0" smtClean="0"/>
              <a:t>investidor tende </a:t>
            </a:r>
            <a:r>
              <a:rPr lang="pt-BR" dirty="0"/>
              <a:t>a reagir de forma similar a situações anteriores. </a:t>
            </a:r>
            <a:r>
              <a:rPr lang="pt-BR" dirty="0" smtClean="0"/>
              <a:t>A análise </a:t>
            </a:r>
            <a:r>
              <a:rPr lang="pt-BR" dirty="0"/>
              <a:t>gráfica supõe que, se determinados comportamentos</a:t>
            </a:r>
            <a:r>
              <a:rPr lang="pt-BR" dirty="0" smtClean="0"/>
              <a:t>, indicadores </a:t>
            </a:r>
            <a:r>
              <a:rPr lang="pt-BR" dirty="0"/>
              <a:t>ou oscilações funcionaram bem no passado</a:t>
            </a:r>
            <a:r>
              <a:rPr lang="pt-BR" dirty="0" smtClean="0"/>
              <a:t>, devem </a:t>
            </a:r>
            <a:r>
              <a:rPr lang="pt-BR" dirty="0"/>
              <a:t>funcionar no futuro.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305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Down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Teoria Down, com objetivo de identificar tendências </a:t>
            </a:r>
            <a:r>
              <a:rPr lang="pt-BR" dirty="0" smtClean="0"/>
              <a:t>de mercado</a:t>
            </a:r>
            <a:r>
              <a:rPr lang="pt-BR" dirty="0"/>
              <a:t>, sustenta que as ações negociadas seguem </a:t>
            </a:r>
            <a:r>
              <a:rPr lang="pt-BR" dirty="0" smtClean="0"/>
              <a:t>tendência de </a:t>
            </a:r>
            <a:r>
              <a:rPr lang="pt-BR" dirty="0"/>
              <a:t>alta ou baixa a qualquer </a:t>
            </a:r>
            <a:r>
              <a:rPr lang="pt-BR" dirty="0" smtClean="0"/>
              <a:t>momento.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Para </a:t>
            </a:r>
            <a:r>
              <a:rPr lang="pt-BR" dirty="0"/>
              <a:t>estudar o mercado </a:t>
            </a:r>
            <a:r>
              <a:rPr lang="pt-BR" dirty="0" smtClean="0"/>
              <a:t>é necessária </a:t>
            </a:r>
            <a:r>
              <a:rPr lang="pt-BR" dirty="0"/>
              <a:t>a construção de uma média da evolução dos preços, </a:t>
            </a:r>
            <a:r>
              <a:rPr lang="pt-BR" dirty="0" smtClean="0"/>
              <a:t>por meio </a:t>
            </a:r>
            <a:r>
              <a:rPr lang="pt-BR" dirty="0"/>
              <a:t>de uma amostra representativa de ativos. Essa teoria </a:t>
            </a:r>
            <a:r>
              <a:rPr lang="pt-BR" dirty="0" smtClean="0"/>
              <a:t>baseia-se em </a:t>
            </a:r>
            <a:r>
              <a:rPr lang="pt-BR" dirty="0"/>
              <a:t>dois pressupostos</a:t>
            </a:r>
            <a:r>
              <a:rPr lang="pt-BR" dirty="0" smtClean="0"/>
              <a:t>: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alterações diárias que ocorrem nos índices consideram </a:t>
            </a:r>
            <a:r>
              <a:rPr lang="pt-BR" dirty="0" smtClean="0"/>
              <a:t>o julgamento </a:t>
            </a:r>
            <a:r>
              <a:rPr lang="pt-BR" dirty="0"/>
              <a:t>de todos os investidores, portanto, essas </a:t>
            </a:r>
            <a:r>
              <a:rPr lang="pt-BR" dirty="0" smtClean="0"/>
              <a:t>alterações descontam </a:t>
            </a:r>
            <a:r>
              <a:rPr lang="pt-BR" dirty="0"/>
              <a:t>tudo o que pode afetar a oferta e demanda </a:t>
            </a:r>
            <a:r>
              <a:rPr lang="pt-BR" dirty="0" smtClean="0"/>
              <a:t>de ações</a:t>
            </a:r>
            <a:r>
              <a:rPr lang="pt-BR" dirty="0"/>
              <a:t>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mercado apresenta movimentos que oscilam em </a:t>
            </a:r>
            <a:r>
              <a:rPr lang="pt-BR" dirty="0" smtClean="0"/>
              <a:t>três tamanhos</a:t>
            </a:r>
            <a:r>
              <a:rPr lang="pt-BR" dirty="0"/>
              <a:t>: longo prazo (um ou mais anos); médio prazo (</a:t>
            </a:r>
            <a:r>
              <a:rPr lang="pt-BR" dirty="0" smtClean="0"/>
              <a:t>de três </a:t>
            </a:r>
            <a:r>
              <a:rPr lang="pt-BR" dirty="0"/>
              <a:t>semanas e menos de um ano) ou curto prazo (</a:t>
            </a:r>
            <a:r>
              <a:rPr lang="pt-BR" dirty="0" smtClean="0"/>
              <a:t>prazos menores </a:t>
            </a:r>
            <a:r>
              <a:rPr lang="pt-BR" dirty="0"/>
              <a:t>que três semanas). 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Para </a:t>
            </a:r>
            <a:r>
              <a:rPr lang="pt-BR" dirty="0"/>
              <a:t>determinar tendências, a Teoria Down utiliza técnicas </a:t>
            </a:r>
            <a:r>
              <a:rPr lang="pt-BR" dirty="0" smtClean="0"/>
              <a:t>de traçado </a:t>
            </a:r>
            <a:r>
              <a:rPr lang="pt-BR" dirty="0"/>
              <a:t>de linhas de tendência, identificando informações </a:t>
            </a:r>
            <a:r>
              <a:rPr lang="pt-BR" dirty="0" smtClean="0"/>
              <a:t>que sinalizam </a:t>
            </a:r>
            <a:r>
              <a:rPr lang="pt-BR" dirty="0"/>
              <a:t>tais tendências, e realiza o estudo de </a:t>
            </a:r>
            <a:r>
              <a:rPr lang="pt-BR" i="1" dirty="0"/>
              <a:t>gaps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48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Breve histórico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análise </a:t>
            </a:r>
            <a:r>
              <a:rPr lang="pt-BR" dirty="0" smtClean="0"/>
              <a:t>fundamentalista se </a:t>
            </a:r>
            <a:r>
              <a:rPr lang="pt-BR" dirty="0"/>
              <a:t>iniciou em 1929, durante um curso ministrado por </a:t>
            </a:r>
            <a:r>
              <a:rPr lang="pt-BR" dirty="0" smtClean="0"/>
              <a:t>Benjamin Graham</a:t>
            </a:r>
            <a:r>
              <a:rPr lang="pt-BR" dirty="0"/>
              <a:t>, professor da universidade de Columbia (New York, EUA</a:t>
            </a:r>
            <a:r>
              <a:rPr lang="pt-BR" dirty="0" smtClean="0"/>
              <a:t>).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Esse tipo de abordagem revolucionou </a:t>
            </a:r>
            <a:r>
              <a:rPr lang="pt-BR" dirty="0"/>
              <a:t>a análise de investimentos em ações e se </a:t>
            </a:r>
            <a:r>
              <a:rPr lang="pt-BR" dirty="0" smtClean="0"/>
              <a:t>mantém muito </a:t>
            </a:r>
            <a:r>
              <a:rPr lang="pt-BR" dirty="0"/>
              <a:t>importante até os dias de hoje.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Alguns </a:t>
            </a:r>
            <a:r>
              <a:rPr lang="pt-BR" dirty="0"/>
              <a:t>anos depois</a:t>
            </a:r>
            <a:r>
              <a:rPr lang="pt-BR" dirty="0" smtClean="0"/>
              <a:t>, Graham </a:t>
            </a:r>
            <a:r>
              <a:rPr lang="pt-BR" dirty="0"/>
              <a:t>propôs </a:t>
            </a:r>
            <a:r>
              <a:rPr lang="pt-BR" dirty="0" smtClean="0"/>
              <a:t>um modelo </a:t>
            </a:r>
            <a:r>
              <a:rPr lang="pt-BR" dirty="0"/>
              <a:t>de investimento diferenciado para a época e descobriu </a:t>
            </a:r>
            <a:r>
              <a:rPr lang="pt-BR" dirty="0" smtClean="0"/>
              <a:t>o valor </a:t>
            </a:r>
            <a:r>
              <a:rPr lang="pt-BR" dirty="0"/>
              <a:t>intrínseco da ação, tendo como ponto de partida os </a:t>
            </a:r>
            <a:r>
              <a:rPr lang="pt-BR" dirty="0" smtClean="0"/>
              <a:t>benefícios proporcionados </a:t>
            </a:r>
            <a:r>
              <a:rPr lang="pt-BR" dirty="0"/>
              <a:t>pelas ações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02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Down: tendências de alta e baixa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Na </a:t>
            </a:r>
            <a:r>
              <a:rPr lang="pt-BR" dirty="0"/>
              <a:t>tendência de alta, o mercado passará por três </a:t>
            </a:r>
            <a:r>
              <a:rPr lang="pt-BR" dirty="0" smtClean="0"/>
              <a:t>fases (difícil apontar o tempo de duração):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1ª fase: </a:t>
            </a:r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/>
              <a:t>acumulação; momento em que os investidores que não </a:t>
            </a:r>
            <a:r>
              <a:rPr lang="pt-BR" dirty="0" smtClean="0"/>
              <a:t>são bem </a:t>
            </a:r>
            <a:r>
              <a:rPr lang="pt-BR" dirty="0"/>
              <a:t>informados começam a adquirir grandes lotes de ações </a:t>
            </a:r>
            <a:r>
              <a:rPr lang="pt-BR" dirty="0" smtClean="0"/>
              <a:t>sem provocar </a:t>
            </a:r>
            <a:r>
              <a:rPr lang="pt-BR" dirty="0"/>
              <a:t>grandes alterações nos preços. São as compras </a:t>
            </a:r>
            <a:r>
              <a:rPr lang="pt-BR" dirty="0" smtClean="0"/>
              <a:t>realizadas em </a:t>
            </a:r>
            <a:r>
              <a:rPr lang="pt-BR" dirty="0"/>
              <a:t>períodos de antecipação.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2ª fase: </a:t>
            </a:r>
            <a:r>
              <a:rPr lang="pt-BR" dirty="0" smtClean="0"/>
              <a:t>Ocorre </a:t>
            </a:r>
            <a:r>
              <a:rPr lang="pt-BR" dirty="0"/>
              <a:t>com a entrada </a:t>
            </a:r>
            <a:r>
              <a:rPr lang="pt-BR" dirty="0" smtClean="0"/>
              <a:t>de analistas </a:t>
            </a:r>
            <a:r>
              <a:rPr lang="pt-BR" dirty="0"/>
              <a:t>de </a:t>
            </a:r>
            <a:r>
              <a:rPr lang="pt-BR" dirty="0" smtClean="0"/>
              <a:t>mercado. O volume das ordens de compras aumentam </a:t>
            </a:r>
            <a:r>
              <a:rPr lang="pt-BR" dirty="0"/>
              <a:t>e os preços começam a subir </a:t>
            </a:r>
            <a:r>
              <a:rPr lang="pt-BR" dirty="0" smtClean="0"/>
              <a:t>rapidamente. As </a:t>
            </a:r>
            <a:r>
              <a:rPr lang="pt-BR" dirty="0"/>
              <a:t>informações sobre o bom desempenho aparecem </a:t>
            </a:r>
            <a:r>
              <a:rPr lang="pt-BR" dirty="0" smtClean="0"/>
              <a:t>nas bolsas de valores(é </a:t>
            </a:r>
            <a:r>
              <a:rPr lang="pt-BR" dirty="0"/>
              <a:t>a chamada “alta sensível</a:t>
            </a:r>
            <a:r>
              <a:rPr lang="pt-BR" dirty="0" smtClean="0"/>
              <a:t>”). 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3ª fase: </a:t>
            </a:r>
            <a:r>
              <a:rPr lang="pt-BR" dirty="0" smtClean="0"/>
              <a:t>Público </a:t>
            </a:r>
            <a:r>
              <a:rPr lang="pt-BR" dirty="0"/>
              <a:t>leigo entra no mercado na expectativa </a:t>
            </a:r>
            <a:r>
              <a:rPr lang="pt-BR" dirty="0" smtClean="0"/>
              <a:t>de grandes </a:t>
            </a:r>
            <a:r>
              <a:rPr lang="pt-BR" dirty="0"/>
              <a:t>lucros. Nessa fase ocorre a alta acelerada, os volumes </a:t>
            </a:r>
            <a:r>
              <a:rPr lang="pt-BR" dirty="0" smtClean="0"/>
              <a:t>de negócios </a:t>
            </a:r>
            <a:r>
              <a:rPr lang="pt-BR" dirty="0"/>
              <a:t>e os preços das ações aumentam muito.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Na </a:t>
            </a:r>
            <a:r>
              <a:rPr lang="pt-BR" dirty="0"/>
              <a:t>tendência de </a:t>
            </a:r>
            <a:r>
              <a:rPr lang="pt-BR" dirty="0" smtClean="0"/>
              <a:t>baixa (chamada fase </a:t>
            </a:r>
            <a:r>
              <a:rPr lang="pt-BR" dirty="0"/>
              <a:t>de </a:t>
            </a:r>
            <a:r>
              <a:rPr lang="pt-BR" dirty="0" smtClean="0"/>
              <a:t>distribuição):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Inicial: </a:t>
            </a:r>
            <a:r>
              <a:rPr lang="pt-BR" dirty="0" smtClean="0"/>
              <a:t>O </a:t>
            </a:r>
            <a:r>
              <a:rPr lang="pt-BR" dirty="0"/>
              <a:t>mercado começa a apresentar sinais de fraqueza, os </a:t>
            </a:r>
            <a:r>
              <a:rPr lang="pt-BR" dirty="0" smtClean="0"/>
              <a:t>preços têm </a:t>
            </a:r>
            <a:r>
              <a:rPr lang="pt-BR" dirty="0"/>
              <a:t>pequenas quedas e as negociações aumentam.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Intermediária: </a:t>
            </a:r>
            <a:r>
              <a:rPr lang="pt-BR" dirty="0" smtClean="0"/>
              <a:t> Os </a:t>
            </a:r>
            <a:r>
              <a:rPr lang="pt-BR" dirty="0"/>
              <a:t>preços baixam muito e </a:t>
            </a:r>
            <a:r>
              <a:rPr lang="pt-BR" dirty="0" smtClean="0"/>
              <a:t>os investidores </a:t>
            </a:r>
            <a:r>
              <a:rPr lang="pt-BR" dirty="0"/>
              <a:t>começam a se desfazer das ações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Final: </a:t>
            </a:r>
            <a:r>
              <a:rPr lang="pt-BR" dirty="0" smtClean="0"/>
              <a:t> Há uma baixa </a:t>
            </a:r>
            <a:r>
              <a:rPr lang="pt-BR" dirty="0"/>
              <a:t>desacelerada e os preços voltam a se estabilizar.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678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Down: volumes e índices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Segundo a </a:t>
            </a:r>
            <a:r>
              <a:rPr lang="pt-BR" dirty="0"/>
              <a:t>Teoria Down, quando se analisa tendências</a:t>
            </a:r>
            <a:r>
              <a:rPr lang="pt-BR" dirty="0" smtClean="0"/>
              <a:t>, deve-se </a:t>
            </a:r>
            <a:r>
              <a:rPr lang="pt-BR" dirty="0"/>
              <a:t>observar volume e índices, sendo </a:t>
            </a:r>
            <a:r>
              <a:rPr lang="pt-BR" dirty="0" smtClean="0"/>
              <a:t>que: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Volume </a:t>
            </a:r>
            <a:r>
              <a:rPr lang="pt-BR" dirty="0"/>
              <a:t>deve confirmar a tendência: o volume deve </a:t>
            </a:r>
            <a:r>
              <a:rPr lang="pt-BR" dirty="0" smtClean="0"/>
              <a:t>subir se </a:t>
            </a:r>
            <a:r>
              <a:rPr lang="pt-BR" dirty="0"/>
              <a:t>os preços subirem e diminuir quando eles caírem.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Se o volume </a:t>
            </a:r>
            <a:r>
              <a:rPr lang="pt-BR" dirty="0"/>
              <a:t>cair quando os preços subirem, a tendência de </a:t>
            </a:r>
            <a:r>
              <a:rPr lang="pt-BR" dirty="0" smtClean="0"/>
              <a:t>alta está </a:t>
            </a:r>
            <a:r>
              <a:rPr lang="pt-BR" dirty="0"/>
              <a:t>perdendo força.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Se </a:t>
            </a:r>
            <a:r>
              <a:rPr lang="pt-BR" dirty="0"/>
              <a:t>os preços caírem e os volumes </a:t>
            </a:r>
            <a:r>
              <a:rPr lang="pt-BR" dirty="0" smtClean="0"/>
              <a:t>de negócios </a:t>
            </a:r>
            <a:r>
              <a:rPr lang="pt-BR" dirty="0"/>
              <a:t>aumentarem, há tendência de baixa.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índices devem confirmar-se mutuamente: nenhum </a:t>
            </a:r>
            <a:r>
              <a:rPr lang="pt-BR" dirty="0" smtClean="0"/>
              <a:t>sinal de </a:t>
            </a:r>
            <a:r>
              <a:rPr lang="pt-BR" dirty="0"/>
              <a:t>reversão de alta ou de baixa será importante caso </a:t>
            </a:r>
            <a:r>
              <a:rPr lang="pt-BR" dirty="0" smtClean="0"/>
              <a:t>não aconteça </a:t>
            </a:r>
            <a:r>
              <a:rPr lang="pt-BR" dirty="0"/>
              <a:t>nos dois indicadores em conjunto.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Os indicadores de </a:t>
            </a:r>
            <a:r>
              <a:rPr lang="pt-BR" dirty="0"/>
              <a:t>preços e volumes de negociações devem exceder </a:t>
            </a:r>
            <a:r>
              <a:rPr lang="pt-BR" dirty="0" smtClean="0"/>
              <a:t>um ponto </a:t>
            </a:r>
            <a:r>
              <a:rPr lang="pt-BR" dirty="0"/>
              <a:t>determinado do gráfico para que se considere início </a:t>
            </a:r>
            <a:r>
              <a:rPr lang="pt-BR" dirty="0" smtClean="0"/>
              <a:t>de uma </a:t>
            </a:r>
            <a:r>
              <a:rPr lang="pt-BR" dirty="0"/>
              <a:t>tendência.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17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de Elliot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É </a:t>
            </a:r>
            <a:r>
              <a:rPr lang="pt-BR" dirty="0"/>
              <a:t>uma das principais ferramentas para localizar e antecipar </a:t>
            </a:r>
            <a:r>
              <a:rPr lang="pt-BR" dirty="0" smtClean="0"/>
              <a:t>fases de </a:t>
            </a:r>
            <a:r>
              <a:rPr lang="pt-BR" dirty="0"/>
              <a:t>ciclo nas bolsas de valores.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Essa </a:t>
            </a:r>
            <a:r>
              <a:rPr lang="pt-BR" dirty="0"/>
              <a:t>teoria trabalha com o </a:t>
            </a:r>
            <a:r>
              <a:rPr lang="pt-BR" dirty="0" smtClean="0"/>
              <a:t>princípio das </a:t>
            </a:r>
            <a:r>
              <a:rPr lang="pt-BR" dirty="0"/>
              <a:t>ondas, observando que o mercado segue </a:t>
            </a:r>
            <a:r>
              <a:rPr lang="pt-BR" dirty="0" smtClean="0"/>
              <a:t>determinados tipos </a:t>
            </a:r>
            <a:r>
              <a:rPr lang="pt-BR" dirty="0"/>
              <a:t>de comportamentos identificados em formas de padrões </a:t>
            </a:r>
            <a:r>
              <a:rPr lang="pt-BR" dirty="0" smtClean="0"/>
              <a:t>ou figuras </a:t>
            </a:r>
            <a:r>
              <a:rPr lang="pt-BR" dirty="0"/>
              <a:t>(ondas).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Cada </a:t>
            </a:r>
            <a:r>
              <a:rPr lang="pt-BR" dirty="0"/>
              <a:t>decisão no mercado resulta de </a:t>
            </a:r>
            <a:r>
              <a:rPr lang="pt-BR" dirty="0" smtClean="0"/>
              <a:t>informações relevantes </a:t>
            </a:r>
            <a:r>
              <a:rPr lang="pt-BR" dirty="0"/>
              <a:t>e, por sua vez, produz informação ao mercado, o </a:t>
            </a:r>
            <a:r>
              <a:rPr lang="pt-BR" dirty="0" smtClean="0"/>
              <a:t>que significa </a:t>
            </a:r>
            <a:r>
              <a:rPr lang="pt-BR" dirty="0"/>
              <a:t>interdependência entre decisões e informações no </a:t>
            </a:r>
            <a:r>
              <a:rPr lang="pt-BR" dirty="0" smtClean="0"/>
              <a:t>mercado de </a:t>
            </a:r>
            <a:r>
              <a:rPr lang="pt-BR" dirty="0"/>
              <a:t>capitais.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comportamento dos preços das ações reflete </a:t>
            </a:r>
            <a:r>
              <a:rPr lang="pt-BR" dirty="0" smtClean="0"/>
              <a:t>o comportamento </a:t>
            </a:r>
            <a:r>
              <a:rPr lang="pt-BR" dirty="0"/>
              <a:t>dos investidores. Esses movimentos são </a:t>
            </a:r>
            <a:r>
              <a:rPr lang="pt-BR" dirty="0" smtClean="0"/>
              <a:t>repetitivos ao </a:t>
            </a:r>
            <a:r>
              <a:rPr lang="pt-BR" dirty="0"/>
              <a:t>longo do tempo e isso possibilita a previsão de tendências.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Segundo </a:t>
            </a:r>
            <a:r>
              <a:rPr lang="pt-BR" dirty="0"/>
              <a:t>a teoria de Elliott, as atividades humanas </a:t>
            </a:r>
            <a:r>
              <a:rPr lang="pt-BR" dirty="0" smtClean="0"/>
              <a:t>apresentam três </a:t>
            </a:r>
            <a:r>
              <a:rPr lang="pt-BR" dirty="0"/>
              <a:t>aspectos distintos: padrão, tempo e razão. Esses aspectos</a:t>
            </a:r>
            <a:r>
              <a:rPr lang="pt-BR" dirty="0" smtClean="0"/>
              <a:t>, expressos por meio </a:t>
            </a:r>
            <a:r>
              <a:rPr lang="pt-BR" dirty="0"/>
              <a:t>de ondas, servirão para acompanhamento do movimento </a:t>
            </a:r>
            <a:r>
              <a:rPr lang="pt-BR" dirty="0" smtClean="0"/>
              <a:t>de preços </a:t>
            </a:r>
            <a:r>
              <a:rPr lang="pt-BR" dirty="0"/>
              <a:t>de ações no mercado.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971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de Elliot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23</a:t>
            </a:fld>
            <a:endParaRPr lang="pt-B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135" y="1728929"/>
            <a:ext cx="4239543" cy="347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79273" y="2225249"/>
            <a:ext cx="3231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Finais das tendências de Alta</a:t>
            </a:r>
          </a:p>
          <a:p>
            <a:r>
              <a:rPr lang="pt-BR" dirty="0" smtClean="0"/>
              <a:t>Começo das tendências de baixa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flipH="1" flipV="1">
            <a:off x="3115578" y="2871580"/>
            <a:ext cx="1296146" cy="87430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3547626" y="2702638"/>
            <a:ext cx="157266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3403610" y="1873676"/>
            <a:ext cx="2952330" cy="50405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a livre 13"/>
          <p:cNvSpPr/>
          <p:nvPr/>
        </p:nvSpPr>
        <p:spPr>
          <a:xfrm>
            <a:off x="2971562" y="1450699"/>
            <a:ext cx="4320307" cy="667791"/>
          </a:xfrm>
          <a:custGeom>
            <a:avLst/>
            <a:gdLst>
              <a:gd name="connsiteX0" fmla="*/ 3920067 w 3920067"/>
              <a:gd name="connsiteY0" fmla="*/ 371458 h 667791"/>
              <a:gd name="connsiteX1" fmla="*/ 3175000 w 3920067"/>
              <a:gd name="connsiteY1" fmla="*/ 7391 h 667791"/>
              <a:gd name="connsiteX2" fmla="*/ 0 w 3920067"/>
              <a:gd name="connsiteY2" fmla="*/ 667791 h 667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0067" h="667791">
                <a:moveTo>
                  <a:pt x="3920067" y="371458"/>
                </a:moveTo>
                <a:cubicBezTo>
                  <a:pt x="3874205" y="164730"/>
                  <a:pt x="3828344" y="-41998"/>
                  <a:pt x="3175000" y="7391"/>
                </a:cubicBezTo>
                <a:cubicBezTo>
                  <a:pt x="2521655" y="56780"/>
                  <a:pt x="1260827" y="362285"/>
                  <a:pt x="0" y="667791"/>
                </a:cubicBezTo>
              </a:path>
            </a:pathLst>
          </a:custGeom>
          <a:noFill/>
          <a:ln w="127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7580074" y="5258052"/>
            <a:ext cx="322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Finais das tendências de Baixa</a:t>
            </a:r>
          </a:p>
          <a:p>
            <a:r>
              <a:rPr lang="pt-BR" dirty="0" smtClean="0"/>
              <a:t>Começo das tendências de Alta</a:t>
            </a:r>
            <a:endParaRPr lang="pt-BR" dirty="0"/>
          </a:p>
        </p:txBody>
      </p:sp>
      <p:cxnSp>
        <p:nvCxnSpPr>
          <p:cNvPr id="22" name="Conector de seta reta 21"/>
          <p:cNvCxnSpPr/>
          <p:nvPr/>
        </p:nvCxnSpPr>
        <p:spPr>
          <a:xfrm>
            <a:off x="4879775" y="5258052"/>
            <a:ext cx="2700299" cy="50405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5923890" y="4393956"/>
            <a:ext cx="1656184" cy="100811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6932002" y="3745886"/>
            <a:ext cx="864096" cy="151216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8084130" y="4501969"/>
            <a:ext cx="72008" cy="7560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820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de linha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24481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Consiste </a:t>
            </a:r>
            <a:r>
              <a:rPr lang="pt-BR" dirty="0"/>
              <a:t>na representação das cotações </a:t>
            </a:r>
            <a:r>
              <a:rPr lang="pt-BR" dirty="0" smtClean="0"/>
              <a:t>em intervalos </a:t>
            </a:r>
            <a:r>
              <a:rPr lang="pt-BR" dirty="0"/>
              <a:t>de tempo regulares unidas por linhas retas.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Ele registra a </a:t>
            </a:r>
            <a:r>
              <a:rPr lang="pt-BR" dirty="0"/>
              <a:t>oscilação do preço de mercado de uma ação ao </a:t>
            </a:r>
            <a:r>
              <a:rPr lang="pt-BR" dirty="0" smtClean="0"/>
              <a:t>longo do </a:t>
            </a:r>
            <a:r>
              <a:rPr lang="pt-BR" dirty="0"/>
              <a:t>período analisado e os preços são representados no </a:t>
            </a:r>
            <a:r>
              <a:rPr lang="pt-BR" dirty="0" smtClean="0"/>
              <a:t>eixo vertical </a:t>
            </a:r>
            <a:r>
              <a:rPr lang="pt-BR" dirty="0"/>
              <a:t>e o tempo no eixo horizontal.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24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40" y="4032175"/>
            <a:ext cx="3837394" cy="2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2451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de volume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24481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Consideramos </a:t>
            </a:r>
            <a:r>
              <a:rPr lang="pt-BR" dirty="0"/>
              <a:t>volume como o </a:t>
            </a:r>
            <a:r>
              <a:rPr lang="pt-BR" dirty="0" smtClean="0"/>
              <a:t>valor monetário </a:t>
            </a:r>
            <a:r>
              <a:rPr lang="pt-BR" dirty="0"/>
              <a:t>total ou número de ações negociadas </a:t>
            </a:r>
            <a:r>
              <a:rPr lang="pt-BR" dirty="0" smtClean="0"/>
              <a:t>em determinado </a:t>
            </a:r>
            <a:r>
              <a:rPr lang="pt-BR" dirty="0"/>
              <a:t>período.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gráfico de volume também </a:t>
            </a:r>
            <a:r>
              <a:rPr lang="pt-BR" dirty="0" smtClean="0"/>
              <a:t>utiliza dois </a:t>
            </a:r>
            <a:r>
              <a:rPr lang="pt-BR" dirty="0"/>
              <a:t>eixos para sua construção, sendo que o eixo </a:t>
            </a:r>
            <a:r>
              <a:rPr lang="pt-BR" dirty="0" smtClean="0"/>
              <a:t>vertical apresenta </a:t>
            </a:r>
            <a:r>
              <a:rPr lang="pt-BR" dirty="0"/>
              <a:t>o volume e o horizontal o tempo. Cada </a:t>
            </a:r>
            <a:r>
              <a:rPr lang="pt-BR" dirty="0" smtClean="0"/>
              <a:t>período será </a:t>
            </a:r>
            <a:r>
              <a:rPr lang="pt-BR" dirty="0"/>
              <a:t>representado por uma coluna vertical.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25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686" y="4032175"/>
            <a:ext cx="2824703" cy="2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5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de barras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24481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R</a:t>
            </a:r>
            <a:r>
              <a:rPr lang="pt-BR" dirty="0" smtClean="0"/>
              <a:t>egistra </a:t>
            </a:r>
            <a:r>
              <a:rPr lang="pt-BR" dirty="0"/>
              <a:t>a evolução das ações ao </a:t>
            </a:r>
            <a:r>
              <a:rPr lang="pt-BR" dirty="0" smtClean="0"/>
              <a:t>longo do </a:t>
            </a:r>
            <a:r>
              <a:rPr lang="pt-BR" dirty="0"/>
              <a:t>tempo por barras verticais. No eixo vertical, apresenta </a:t>
            </a:r>
            <a:r>
              <a:rPr lang="pt-BR" dirty="0" smtClean="0"/>
              <a:t>a cotação </a:t>
            </a:r>
            <a:r>
              <a:rPr lang="pt-BR" dirty="0"/>
              <a:t>máxima e mínima.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Nesse </a:t>
            </a:r>
            <a:r>
              <a:rPr lang="pt-BR" dirty="0"/>
              <a:t>gráfico, os preços </a:t>
            </a:r>
            <a:r>
              <a:rPr lang="pt-BR" dirty="0" smtClean="0"/>
              <a:t>de abertura </a:t>
            </a:r>
            <a:r>
              <a:rPr lang="pt-BR" dirty="0"/>
              <a:t>e fechamento são representados por um </a:t>
            </a:r>
            <a:r>
              <a:rPr lang="pt-BR" dirty="0" smtClean="0"/>
              <a:t>traço horizontal</a:t>
            </a:r>
            <a:r>
              <a:rPr lang="pt-BR" dirty="0"/>
              <a:t>. É muito utilizado por apresentar não só a </a:t>
            </a:r>
            <a:r>
              <a:rPr lang="pt-BR" dirty="0" smtClean="0"/>
              <a:t>evolução de </a:t>
            </a:r>
            <a:r>
              <a:rPr lang="pt-BR" dirty="0"/>
              <a:t>preços (abertura, fechamento, máximo e mínimo), mas</a:t>
            </a:r>
            <a:r>
              <a:rPr lang="pt-BR" dirty="0" smtClean="0"/>
              <a:t>, também</a:t>
            </a:r>
            <a:r>
              <a:rPr lang="pt-BR" dirty="0"/>
              <a:t>, permite visualizar a quantidade negociada de ações.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26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753" y="4068415"/>
            <a:ext cx="3652569" cy="2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158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Gráfico de </a:t>
            </a:r>
            <a:r>
              <a:rPr lang="pt-BR" b="1" dirty="0" err="1" smtClean="0"/>
              <a:t>candlesticks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2448126"/>
          </a:xfrm>
        </p:spPr>
        <p:txBody>
          <a:bodyPr>
            <a:normAutofit/>
          </a:bodyPr>
          <a:lstStyle/>
          <a:p>
            <a:r>
              <a:rPr lang="pt-BR" dirty="0" smtClean="0"/>
              <a:t>Ferramentas </a:t>
            </a:r>
            <a:r>
              <a:rPr lang="pt-BR" dirty="0"/>
              <a:t>de análise </a:t>
            </a:r>
            <a:r>
              <a:rPr lang="pt-BR" dirty="0" smtClean="0"/>
              <a:t>que mostram o comportamento </a:t>
            </a:r>
            <a:r>
              <a:rPr lang="pt-BR" dirty="0"/>
              <a:t>psicológico do mercado, com foco no </a:t>
            </a:r>
            <a:r>
              <a:rPr lang="pt-BR" dirty="0" smtClean="0"/>
              <a:t>curto prazo</a:t>
            </a:r>
            <a:r>
              <a:rPr lang="pt-BR" dirty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27</a:t>
            </a:fld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17" y="2817343"/>
            <a:ext cx="4979276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gráfico candlesti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41" y="2880047"/>
            <a:ext cx="4181389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3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técnica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análise técnica representada por gráficos mostrará tendências </a:t>
            </a:r>
            <a:r>
              <a:rPr lang="pt-BR" dirty="0" smtClean="0"/>
              <a:t>e estas </a:t>
            </a:r>
            <a:r>
              <a:rPr lang="pt-BR" dirty="0"/>
              <a:t>deverão ser analisadas em relação à periodicidade, comprimento</a:t>
            </a:r>
            <a:r>
              <a:rPr lang="pt-BR" dirty="0" smtClean="0"/>
              <a:t>, inclinação </a:t>
            </a:r>
            <a:r>
              <a:rPr lang="pt-BR" dirty="0"/>
              <a:t>e volume.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É </a:t>
            </a:r>
            <a:r>
              <a:rPr lang="pt-BR" dirty="0"/>
              <a:t>muito importante </a:t>
            </a:r>
            <a:r>
              <a:rPr lang="pt-BR" dirty="0" smtClean="0"/>
              <a:t>que qualquer </a:t>
            </a:r>
            <a:r>
              <a:rPr lang="pt-BR" dirty="0"/>
              <a:t>que seja o método de </a:t>
            </a:r>
            <a:r>
              <a:rPr lang="pt-BR" dirty="0" smtClean="0"/>
              <a:t>análise: </a:t>
            </a:r>
          </a:p>
          <a:p>
            <a:pPr lvl="1"/>
            <a:r>
              <a:rPr lang="pt-BR" dirty="0" smtClean="0"/>
              <a:t>Este </a:t>
            </a:r>
            <a:r>
              <a:rPr lang="pt-BR" dirty="0"/>
              <a:t>não deverá ser </a:t>
            </a:r>
            <a:r>
              <a:rPr lang="pt-BR" dirty="0" smtClean="0"/>
              <a:t>utilizado isoladamente;</a:t>
            </a:r>
          </a:p>
          <a:p>
            <a:pPr lvl="1"/>
            <a:r>
              <a:rPr lang="pt-BR" dirty="0" smtClean="0"/>
              <a:t>Dados devem ser </a:t>
            </a:r>
            <a:r>
              <a:rPr lang="pt-BR" dirty="0"/>
              <a:t>confiáveis.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294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5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Breve histórico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Depois surgiram muitas inovações no ambiente dos investimentos.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Markowitz </a:t>
            </a:r>
            <a:r>
              <a:rPr lang="pt-BR" dirty="0"/>
              <a:t>(década de 1950) </a:t>
            </a:r>
            <a:r>
              <a:rPr lang="pt-BR" dirty="0" smtClean="0"/>
              <a:t>e a </a:t>
            </a:r>
            <a:r>
              <a:rPr lang="pt-BR" dirty="0"/>
              <a:t>diversificação,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Modelo </a:t>
            </a:r>
            <a:r>
              <a:rPr lang="pt-BR" dirty="0"/>
              <a:t>CAPM (década de 1960</a:t>
            </a:r>
            <a:r>
              <a:rPr lang="pt-BR" dirty="0" smtClean="0"/>
              <a:t>),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Modelo Sharpe </a:t>
            </a:r>
            <a:r>
              <a:rPr lang="pt-BR" dirty="0"/>
              <a:t>e Modigliani (década de 1960). 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Na </a:t>
            </a:r>
            <a:r>
              <a:rPr lang="pt-BR" dirty="0"/>
              <a:t>década de 1980, devido </a:t>
            </a:r>
            <a:r>
              <a:rPr lang="pt-BR" dirty="0" smtClean="0"/>
              <a:t>à competitividade </a:t>
            </a:r>
            <a:r>
              <a:rPr lang="pt-BR" dirty="0"/>
              <a:t>nacional e internacional, barreiras para atuação </a:t>
            </a:r>
            <a:r>
              <a:rPr lang="pt-BR" dirty="0" smtClean="0"/>
              <a:t>de indústrias</a:t>
            </a:r>
            <a:r>
              <a:rPr lang="pt-BR" dirty="0"/>
              <a:t>, posicionamento estratégico de empresas, entre </a:t>
            </a:r>
            <a:r>
              <a:rPr lang="pt-BR" dirty="0" smtClean="0"/>
              <a:t>outros fatores</a:t>
            </a:r>
            <a:r>
              <a:rPr lang="pt-BR" dirty="0"/>
              <a:t>, surgiram grandes preocupações nas análises de investimentos.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744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4.3: Derivativos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948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Derivativos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Derivativos: 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O que são: </a:t>
            </a:r>
            <a:r>
              <a:rPr lang="pt-BR" dirty="0" smtClean="0"/>
              <a:t>São </a:t>
            </a:r>
            <a:r>
              <a:rPr lang="pt-BR" dirty="0"/>
              <a:t>contratos em que seus preços são ligados a outros </a:t>
            </a:r>
            <a:r>
              <a:rPr lang="pt-BR" dirty="0" smtClean="0"/>
              <a:t>ativos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Podem ser: </a:t>
            </a:r>
            <a:r>
              <a:rPr lang="pt-BR" dirty="0"/>
              <a:t>A</a:t>
            </a:r>
            <a:r>
              <a:rPr lang="pt-BR" dirty="0" smtClean="0"/>
              <a:t>ções</a:t>
            </a:r>
            <a:r>
              <a:rPr lang="pt-BR" dirty="0"/>
              <a:t>, moedas, produtos agrícolas ou </a:t>
            </a:r>
            <a:r>
              <a:rPr lang="pt-BR" dirty="0" smtClean="0"/>
              <a:t>índices.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Objetivo: </a:t>
            </a:r>
            <a:r>
              <a:rPr lang="pt-BR" dirty="0" smtClean="0"/>
              <a:t>Existem </a:t>
            </a:r>
            <a:r>
              <a:rPr lang="pt-BR" dirty="0"/>
              <a:t>pela necessidade de negociação </a:t>
            </a:r>
            <a:r>
              <a:rPr lang="pt-BR" dirty="0" smtClean="0"/>
              <a:t>antecipada, cuja finalidade é para </a:t>
            </a:r>
            <a:r>
              <a:rPr lang="pt-BR" dirty="0"/>
              <a:t>diminuir as incertezas de variações de </a:t>
            </a:r>
            <a:r>
              <a:rPr lang="pt-BR" dirty="0" smtClean="0"/>
              <a:t>preços 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Originalmente: </a:t>
            </a:r>
            <a:r>
              <a:rPr lang="pt-BR" dirty="0" smtClean="0"/>
              <a:t>Eram </a:t>
            </a:r>
            <a:r>
              <a:rPr lang="pt-BR" dirty="0"/>
              <a:t>utilizados </a:t>
            </a:r>
            <a:r>
              <a:rPr lang="pt-BR" dirty="0" smtClean="0"/>
              <a:t>nos </a:t>
            </a:r>
            <a:r>
              <a:rPr lang="pt-BR" dirty="0"/>
              <a:t>produtos agrícolas, negociando a </a:t>
            </a:r>
            <a:r>
              <a:rPr lang="pt-BR" dirty="0" smtClean="0"/>
              <a:t>safra antes </a:t>
            </a:r>
            <a:r>
              <a:rPr lang="pt-BR" dirty="0"/>
              <a:t>da </a:t>
            </a:r>
            <a:r>
              <a:rPr lang="pt-BR" dirty="0" smtClean="0"/>
              <a:t>colheita, onde os produtores garantiriam </a:t>
            </a:r>
            <a:r>
              <a:rPr lang="pt-BR" dirty="0"/>
              <a:t>a venda e os compradores garantiriam seus estoques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413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Os derivativos são negociados 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Bolsas </a:t>
            </a:r>
            <a:r>
              <a:rPr lang="pt-BR" dirty="0"/>
              <a:t>de Mercadorias e </a:t>
            </a:r>
            <a:r>
              <a:rPr lang="pt-BR" dirty="0" smtClean="0"/>
              <a:t>Futuros (</a:t>
            </a:r>
            <a:r>
              <a:rPr lang="pt-BR" dirty="0"/>
              <a:t>BM&amp;F), no Brasil a chamada BM&amp;FBOVESPA.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Além </a:t>
            </a:r>
            <a:r>
              <a:rPr lang="pt-BR" dirty="0"/>
              <a:t>de contratos </a:t>
            </a:r>
            <a:r>
              <a:rPr lang="pt-BR" dirty="0" smtClean="0"/>
              <a:t>a termos </a:t>
            </a:r>
            <a:r>
              <a:rPr lang="pt-BR" dirty="0"/>
              <a:t>e contratos futuros, pode existir o </a:t>
            </a:r>
            <a:r>
              <a:rPr lang="pt-BR" i="1" dirty="0" smtClean="0"/>
              <a:t>swap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Swap: </a:t>
            </a:r>
            <a:r>
              <a:rPr lang="pt-BR" dirty="0" smtClean="0"/>
              <a:t>um </a:t>
            </a:r>
            <a:r>
              <a:rPr lang="pt-BR" dirty="0"/>
              <a:t>contrato </a:t>
            </a:r>
            <a:r>
              <a:rPr lang="pt-BR" dirty="0" smtClean="0"/>
              <a:t>derivativo por </a:t>
            </a:r>
            <a:r>
              <a:rPr lang="pt-BR" dirty="0"/>
              <a:t>meio do qual os participantes combinam um valor de </a:t>
            </a:r>
            <a:r>
              <a:rPr lang="pt-BR" dirty="0" smtClean="0"/>
              <a:t>referência e </a:t>
            </a:r>
            <a:r>
              <a:rPr lang="pt-BR" dirty="0"/>
              <a:t>corrigem esse valor por dois índices diferentes.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vencimento</a:t>
            </a:r>
            <a:r>
              <a:rPr lang="pt-BR" dirty="0" smtClean="0"/>
              <a:t>, quem </a:t>
            </a:r>
            <a:r>
              <a:rPr lang="pt-BR" dirty="0"/>
              <a:t>perdeu paga a diferença ao outro participante.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021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Imagine que determinada empresa tenha que pagar R$ 1.000.000, </a:t>
            </a:r>
            <a:r>
              <a:rPr lang="pt-BR" dirty="0" smtClean="0"/>
              <a:t>em dólar</a:t>
            </a:r>
            <a:r>
              <a:rPr lang="pt-BR" dirty="0"/>
              <a:t>, com vencimento em um ano. </a:t>
            </a:r>
            <a:r>
              <a:rPr lang="pt-BR" dirty="0" smtClean="0"/>
              <a:t>No </a:t>
            </a:r>
            <a:r>
              <a:rPr lang="pt-BR" dirty="0"/>
              <a:t>mesmo momento, a </a:t>
            </a:r>
            <a:r>
              <a:rPr lang="pt-BR" dirty="0" smtClean="0"/>
              <a:t>empresa aposta </a:t>
            </a:r>
            <a:r>
              <a:rPr lang="pt-BR" dirty="0"/>
              <a:t>com outro participante, a taxa de juros prefixados de 15% ao ano</a:t>
            </a:r>
            <a:r>
              <a:rPr lang="pt-BR" dirty="0" smtClean="0"/>
              <a:t>. Ou </a:t>
            </a:r>
            <a:r>
              <a:rPr lang="pt-BR" dirty="0"/>
              <a:t>seja, a empresa aposta que o dólar subirá mais de 15% e a outra </a:t>
            </a:r>
            <a:r>
              <a:rPr lang="pt-BR" dirty="0" smtClean="0"/>
              <a:t>parte aposta </a:t>
            </a:r>
            <a:r>
              <a:rPr lang="pt-BR" dirty="0"/>
              <a:t>que a alteração do dólar seja menor que 15%.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Após </a:t>
            </a:r>
            <a:r>
              <a:rPr lang="pt-BR" dirty="0"/>
              <a:t>o período, vamos supor que o dólar subiu 10%. A empresa </a:t>
            </a:r>
            <a:r>
              <a:rPr lang="pt-BR" dirty="0" smtClean="0"/>
              <a:t>perdeu e </a:t>
            </a:r>
            <a:r>
              <a:rPr lang="pt-BR" dirty="0"/>
              <a:t>terá que pagar ao ganhador os 5% de diferença, ou seja, R$ 50.000.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Caso </a:t>
            </a:r>
            <a:r>
              <a:rPr lang="pt-BR" dirty="0"/>
              <a:t>ocorresse ao contrário, o dólar subisse 20%, por exemplo, </a:t>
            </a:r>
            <a:r>
              <a:rPr lang="pt-BR" dirty="0" smtClean="0"/>
              <a:t>a empresa </a:t>
            </a:r>
            <a:r>
              <a:rPr lang="pt-BR" dirty="0"/>
              <a:t>receberia R$ 50.000 (5%) referente à diferença da alta do dólar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Veja que </a:t>
            </a:r>
            <a:r>
              <a:rPr lang="pt-BR" dirty="0"/>
              <a:t>nenhum dos participantes do </a:t>
            </a:r>
            <a:r>
              <a:rPr lang="pt-BR" dirty="0" smtClean="0"/>
              <a:t>exemplo citado </a:t>
            </a:r>
            <a:r>
              <a:rPr lang="pt-BR" dirty="0"/>
              <a:t>necessitaria de dinheiro no momento da contratação; basta </a:t>
            </a:r>
            <a:r>
              <a:rPr lang="pt-BR" dirty="0" smtClean="0"/>
              <a:t>o acordo </a:t>
            </a:r>
            <a:r>
              <a:rPr lang="pt-BR" dirty="0"/>
              <a:t>entre as partes</a:t>
            </a:r>
            <a:r>
              <a:rPr lang="pt-BR" dirty="0" smtClean="0"/>
              <a:t>. </a:t>
            </a:r>
            <a:r>
              <a:rPr lang="pt-BR" dirty="0"/>
              <a:t>Os participantes devem combinar o valor </a:t>
            </a:r>
            <a:r>
              <a:rPr lang="pt-BR" dirty="0" smtClean="0"/>
              <a:t>da operação</a:t>
            </a:r>
            <a:r>
              <a:rPr lang="pt-BR" dirty="0"/>
              <a:t>, o prazo e as taxas. No Brasil, as principais taxas </a:t>
            </a:r>
            <a:r>
              <a:rPr lang="pt-BR" dirty="0" smtClean="0"/>
              <a:t>utilizadas são</a:t>
            </a:r>
            <a:r>
              <a:rPr lang="pt-BR" dirty="0"/>
              <a:t>: a taxa prefixada, o CDI e o dólar.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54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Derivativos: opções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Outro </a:t>
            </a:r>
            <a:r>
              <a:rPr lang="pt-BR" dirty="0"/>
              <a:t>derivativo </a:t>
            </a:r>
            <a:r>
              <a:rPr lang="pt-BR" dirty="0" smtClean="0"/>
              <a:t>negociado são </a:t>
            </a:r>
            <a:r>
              <a:rPr lang="pt-BR" dirty="0"/>
              <a:t>as opções, contratos em que se negociam direitos referentes </a:t>
            </a:r>
            <a:r>
              <a:rPr lang="pt-BR" dirty="0" smtClean="0"/>
              <a:t>a compras </a:t>
            </a:r>
            <a:r>
              <a:rPr lang="pt-BR" dirty="0"/>
              <a:t>ou vendas de ações, moedas, índices ou mercadorias (ativos</a:t>
            </a:r>
            <a:r>
              <a:rPr lang="pt-BR" dirty="0" smtClean="0"/>
              <a:t>), negociados </a:t>
            </a:r>
            <a:r>
              <a:rPr lang="pt-BR" dirty="0"/>
              <a:t>na BM&amp;FBOVESPA, no caso brasileiro. 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395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Derivativos: compra e venda de opções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opções </a:t>
            </a:r>
            <a:r>
              <a:rPr lang="pt-BR" dirty="0" smtClean="0"/>
              <a:t>são formadas </a:t>
            </a:r>
            <a:r>
              <a:rPr lang="pt-BR" dirty="0"/>
              <a:t>por opções de compra e opções de </a:t>
            </a:r>
            <a:r>
              <a:rPr lang="pt-BR" dirty="0" smtClean="0"/>
              <a:t>venda: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Compra </a:t>
            </a:r>
            <a:r>
              <a:rPr lang="pt-BR" b="1" dirty="0"/>
              <a:t>(</a:t>
            </a:r>
            <a:r>
              <a:rPr lang="pt-BR" b="1" i="1" dirty="0" err="1"/>
              <a:t>call</a:t>
            </a:r>
            <a:r>
              <a:rPr lang="pt-BR" b="1" dirty="0" smtClean="0"/>
              <a:t>) (aposta de alta): </a:t>
            </a:r>
            <a:r>
              <a:rPr lang="pt-BR" dirty="0" smtClean="0"/>
              <a:t>o </a:t>
            </a:r>
            <a:r>
              <a:rPr lang="pt-BR" dirty="0"/>
              <a:t>comprador paga um prêmio </a:t>
            </a:r>
            <a:r>
              <a:rPr lang="pt-BR" dirty="0" smtClean="0"/>
              <a:t>antecipado ao </a:t>
            </a:r>
            <a:r>
              <a:rPr lang="pt-BR" dirty="0"/>
              <a:t>vendedor pelo direto de comprar um ativo em data futura, a </a:t>
            </a:r>
            <a:r>
              <a:rPr lang="pt-BR" dirty="0" smtClean="0"/>
              <a:t>um preço </a:t>
            </a:r>
            <a:r>
              <a:rPr lang="pt-BR" dirty="0"/>
              <a:t>previamente combinado.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vencimento, o comprador </a:t>
            </a:r>
            <a:r>
              <a:rPr lang="pt-BR" dirty="0" smtClean="0"/>
              <a:t>deverá tomar </a:t>
            </a:r>
            <a:r>
              <a:rPr lang="pt-BR" dirty="0"/>
              <a:t>a decisão de compra, ou não, do ativo.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entanto, o </a:t>
            </a:r>
            <a:r>
              <a:rPr lang="pt-BR" dirty="0" smtClean="0"/>
              <a:t>vendedor deverá </a:t>
            </a:r>
            <a:r>
              <a:rPr lang="pt-BR" dirty="0"/>
              <a:t>vender o ativo pelo preço combinado (caso o comprador </a:t>
            </a:r>
            <a:r>
              <a:rPr lang="pt-BR" dirty="0" smtClean="0"/>
              <a:t>opte por </a:t>
            </a:r>
            <a:r>
              <a:rPr lang="pt-BR" dirty="0"/>
              <a:t>comprá-lo). 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Venda </a:t>
            </a:r>
            <a:r>
              <a:rPr lang="pt-BR" b="1" dirty="0"/>
              <a:t>(</a:t>
            </a:r>
            <a:r>
              <a:rPr lang="pt-BR" b="1" i="1" dirty="0" err="1"/>
              <a:t>put</a:t>
            </a:r>
            <a:r>
              <a:rPr lang="pt-BR" b="1" dirty="0" smtClean="0"/>
              <a:t>) (aposta de baixa): </a:t>
            </a:r>
            <a:r>
              <a:rPr lang="pt-BR" dirty="0"/>
              <a:t>o comprador paga </a:t>
            </a:r>
            <a:r>
              <a:rPr lang="pt-BR" dirty="0" smtClean="0"/>
              <a:t>um prêmio </a:t>
            </a:r>
            <a:r>
              <a:rPr lang="pt-BR" dirty="0"/>
              <a:t>antecipado ao vendedor pelo direito de vender um ativo, </a:t>
            </a:r>
            <a:r>
              <a:rPr lang="pt-BR" dirty="0" smtClean="0"/>
              <a:t>em data </a:t>
            </a:r>
            <a:r>
              <a:rPr lang="pt-BR" dirty="0"/>
              <a:t>futura, a um preço previamente combinado.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vencimento </a:t>
            </a:r>
            <a:r>
              <a:rPr lang="pt-BR" dirty="0" smtClean="0"/>
              <a:t>da opção</a:t>
            </a:r>
            <a:r>
              <a:rPr lang="pt-BR" dirty="0"/>
              <a:t>, o vendedor da opção deverá comprar o ativo, já o </a:t>
            </a:r>
            <a:r>
              <a:rPr lang="pt-BR" dirty="0" smtClean="0"/>
              <a:t>comprador terá </a:t>
            </a:r>
            <a:r>
              <a:rPr lang="pt-BR" dirty="0"/>
              <a:t>a opção de vender ou não o ativo. </a:t>
            </a:r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95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Derivativos: opções americanas e europeias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/>
              <a:t>Ainda sobre </a:t>
            </a:r>
            <a:r>
              <a:rPr lang="pt-BR" dirty="0" smtClean="0"/>
              <a:t>opções:</a:t>
            </a:r>
          </a:p>
          <a:p>
            <a:pPr lvl="1">
              <a:lnSpc>
                <a:spcPct val="110000"/>
              </a:lnSpc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/>
              <a:t>E</a:t>
            </a:r>
            <a:r>
              <a:rPr lang="pt-BR" dirty="0" smtClean="0"/>
              <a:t>las poderão ser </a:t>
            </a:r>
            <a:r>
              <a:rPr lang="pt-BR" dirty="0"/>
              <a:t>americanas, sendo que o titular poderá exercer seu direito </a:t>
            </a:r>
            <a:r>
              <a:rPr lang="pt-BR" dirty="0" smtClean="0"/>
              <a:t>a qualquer </a:t>
            </a:r>
            <a:r>
              <a:rPr lang="pt-BR" dirty="0"/>
              <a:t>momento até o vencimento, ou seja, o comprador </a:t>
            </a:r>
            <a:r>
              <a:rPr lang="pt-BR" dirty="0" smtClean="0"/>
              <a:t>poderá adquirir </a:t>
            </a:r>
            <a:r>
              <a:rPr lang="pt-BR" dirty="0"/>
              <a:t>o ativo, desde a data da negociação, até seu vencimento.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Elas podem </a:t>
            </a:r>
            <a:r>
              <a:rPr lang="pt-BR" dirty="0"/>
              <a:t>ser europeias, sendo que o titular só poderá </a:t>
            </a:r>
            <a:r>
              <a:rPr lang="pt-BR" dirty="0" smtClean="0"/>
              <a:t>exercer seu </a:t>
            </a:r>
            <a:r>
              <a:rPr lang="pt-BR" dirty="0"/>
              <a:t>direito no vencimento da opção. </a:t>
            </a:r>
            <a:endParaRPr lang="pt-BR" dirty="0" smtClean="0"/>
          </a:p>
          <a:p>
            <a:pPr lvl="1">
              <a:lnSpc>
                <a:spcPct val="110000"/>
              </a:lnSpc>
            </a:pPr>
            <a:endParaRPr lang="pt-BR" dirty="0"/>
          </a:p>
          <a:p>
            <a:pPr lvl="1">
              <a:lnSpc>
                <a:spcPct val="110000"/>
              </a:lnSpc>
            </a:pPr>
            <a:r>
              <a:rPr lang="pt-BR" dirty="0" smtClean="0"/>
              <a:t>No </a:t>
            </a:r>
            <a:r>
              <a:rPr lang="pt-BR" dirty="0"/>
              <a:t>Brasil, a </a:t>
            </a:r>
            <a:r>
              <a:rPr lang="pt-BR" dirty="0" smtClean="0"/>
              <a:t>BM&amp;FBOVESPA negocia </a:t>
            </a:r>
            <a:r>
              <a:rPr lang="pt-BR" dirty="0"/>
              <a:t>apenas opções de compras americanas e opções de </a:t>
            </a:r>
            <a:r>
              <a:rPr lang="pt-BR" dirty="0" smtClean="0"/>
              <a:t>venda europeias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440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Derivativos: classificação das opções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As opções também podem ser classificadas em relação </a:t>
            </a:r>
            <a:r>
              <a:rPr lang="pt-BR" dirty="0" smtClean="0"/>
              <a:t>ao preço </a:t>
            </a:r>
            <a:r>
              <a:rPr lang="pt-BR" dirty="0"/>
              <a:t>de exercício, ou seja, em relação ao preço da </a:t>
            </a:r>
            <a:r>
              <a:rPr lang="pt-BR" dirty="0" smtClean="0"/>
              <a:t>negociação e </a:t>
            </a:r>
            <a:r>
              <a:rPr lang="pt-BR" dirty="0"/>
              <a:t>seu preço à vista.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opções </a:t>
            </a:r>
            <a:r>
              <a:rPr lang="pt-BR" b="1" i="1" dirty="0"/>
              <a:t>in </a:t>
            </a:r>
            <a:r>
              <a:rPr lang="pt-BR" b="1" i="1" dirty="0" err="1"/>
              <a:t>the</a:t>
            </a:r>
            <a:r>
              <a:rPr lang="pt-BR" b="1" i="1" dirty="0"/>
              <a:t> </a:t>
            </a:r>
            <a:r>
              <a:rPr lang="pt-BR" b="1" i="1" dirty="0" err="1"/>
              <a:t>money</a:t>
            </a:r>
            <a:r>
              <a:rPr lang="pt-BR" b="1" i="1" dirty="0"/>
              <a:t> </a:t>
            </a:r>
            <a:r>
              <a:rPr lang="pt-BR" dirty="0"/>
              <a:t>são aquelas que </a:t>
            </a:r>
            <a:r>
              <a:rPr lang="pt-BR" dirty="0" smtClean="0"/>
              <a:t>daria exercício </a:t>
            </a:r>
            <a:r>
              <a:rPr lang="pt-BR" dirty="0"/>
              <a:t>imediato, ou seja, o preço negociado é menor que o </a:t>
            </a:r>
            <a:r>
              <a:rPr lang="pt-BR" dirty="0" smtClean="0"/>
              <a:t>preço à </a:t>
            </a:r>
            <a:r>
              <a:rPr lang="pt-BR" dirty="0"/>
              <a:t>vista.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Opções </a:t>
            </a:r>
            <a:r>
              <a:rPr lang="pt-BR" b="1" i="1" dirty="0" err="1"/>
              <a:t>at</a:t>
            </a:r>
            <a:r>
              <a:rPr lang="pt-BR" b="1" i="1" dirty="0"/>
              <a:t> </a:t>
            </a:r>
            <a:r>
              <a:rPr lang="pt-BR" b="1" i="1" dirty="0" err="1"/>
              <a:t>the</a:t>
            </a:r>
            <a:r>
              <a:rPr lang="pt-BR" b="1" i="1" dirty="0"/>
              <a:t> </a:t>
            </a:r>
            <a:r>
              <a:rPr lang="pt-BR" b="1" i="1" dirty="0" err="1"/>
              <a:t>money</a:t>
            </a:r>
            <a:r>
              <a:rPr lang="pt-BR" b="1" i="1" dirty="0"/>
              <a:t> </a:t>
            </a:r>
            <a:r>
              <a:rPr lang="pt-BR" dirty="0"/>
              <a:t>possuem preço de exercício e </a:t>
            </a:r>
            <a:r>
              <a:rPr lang="pt-BR" dirty="0" smtClean="0"/>
              <a:t>preço à </a:t>
            </a:r>
            <a:r>
              <a:rPr lang="pt-BR" dirty="0"/>
              <a:t>vista iguais.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Opções </a:t>
            </a:r>
            <a:r>
              <a:rPr lang="pt-BR" b="1" i="1" dirty="0"/>
              <a:t>out </a:t>
            </a:r>
            <a:r>
              <a:rPr lang="pt-BR" b="1" i="1" dirty="0" err="1"/>
              <a:t>the</a:t>
            </a:r>
            <a:r>
              <a:rPr lang="pt-BR" b="1" i="1" dirty="0"/>
              <a:t> </a:t>
            </a:r>
            <a:r>
              <a:rPr lang="pt-BR" b="1" i="1" dirty="0" err="1"/>
              <a:t>money</a:t>
            </a:r>
            <a:r>
              <a:rPr lang="pt-BR" b="1" i="1" dirty="0"/>
              <a:t> </a:t>
            </a:r>
            <a:r>
              <a:rPr lang="pt-BR" dirty="0"/>
              <a:t>são as que </a:t>
            </a:r>
            <a:r>
              <a:rPr lang="pt-BR" dirty="0" smtClean="0"/>
              <a:t>não dão </a:t>
            </a:r>
            <a:r>
              <a:rPr lang="pt-BR" dirty="0"/>
              <a:t>exercício imediato por seu preço de negociação ser maior </a:t>
            </a:r>
            <a:r>
              <a:rPr lang="pt-BR" dirty="0" smtClean="0"/>
              <a:t>que o </a:t>
            </a:r>
            <a:r>
              <a:rPr lang="pt-BR" dirty="0"/>
              <a:t>preço à vista.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87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Exemplo: </a:t>
            </a:r>
            <a:r>
              <a:rPr lang="pt-BR" b="1" i="1" dirty="0" smtClean="0"/>
              <a:t>in, </a:t>
            </a:r>
            <a:r>
              <a:rPr lang="pt-BR" b="1" i="1" dirty="0" err="1" smtClean="0"/>
              <a:t>at</a:t>
            </a:r>
            <a:r>
              <a:rPr lang="pt-BR" b="1" i="1" dirty="0" smtClean="0"/>
              <a:t> </a:t>
            </a:r>
            <a:r>
              <a:rPr lang="pt-BR" b="1" dirty="0" smtClean="0"/>
              <a:t>e</a:t>
            </a:r>
            <a:r>
              <a:rPr lang="pt-BR" b="1" i="1" dirty="0" smtClean="0"/>
              <a:t> out </a:t>
            </a:r>
            <a:r>
              <a:rPr lang="pt-BR" b="1" i="1" dirty="0" err="1" smtClean="0"/>
              <a:t>the</a:t>
            </a:r>
            <a:r>
              <a:rPr lang="pt-BR" b="1" i="1" dirty="0" smtClean="0"/>
              <a:t> </a:t>
            </a:r>
            <a:r>
              <a:rPr lang="pt-BR" b="1" i="1" dirty="0" err="1" smtClean="0"/>
              <a:t>money</a:t>
            </a:r>
            <a:endParaRPr lang="pt-BR" b="1" i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70172"/>
              </p:ext>
            </p:extLst>
          </p:nvPr>
        </p:nvGraphicFramePr>
        <p:xfrm>
          <a:off x="576263" y="2260783"/>
          <a:ext cx="1036955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517"/>
                <a:gridCol w="3456517"/>
                <a:gridCol w="34565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Opções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Preço de exercício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Preço à vista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 </a:t>
                      </a:r>
                      <a:r>
                        <a:rPr lang="pt-BR" dirty="0" err="1" smtClean="0"/>
                        <a:t>the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money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 </a:t>
                      </a:r>
                      <a:r>
                        <a:rPr lang="pt-BR" dirty="0" err="1" smtClean="0"/>
                        <a:t>the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money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 </a:t>
                      </a:r>
                      <a:r>
                        <a:rPr lang="pt-BR" dirty="0" err="1" smtClean="0"/>
                        <a:t>the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money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7654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Participantes do mercado de Derivativos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err="1"/>
              <a:t>Hedger</a:t>
            </a:r>
            <a:r>
              <a:rPr lang="pt-BR" b="1" dirty="0"/>
              <a:t>: </a:t>
            </a:r>
            <a:r>
              <a:rPr lang="pt-BR" dirty="0"/>
              <a:t>participante que atua para se proteger da </a:t>
            </a:r>
            <a:r>
              <a:rPr lang="pt-BR" dirty="0" smtClean="0"/>
              <a:t>incerteza em </a:t>
            </a:r>
            <a:r>
              <a:rPr lang="pt-BR" dirty="0"/>
              <a:t>relação ao preço futuro de um ativo.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Especulador</a:t>
            </a:r>
            <a:r>
              <a:rPr lang="pt-BR" b="1" dirty="0"/>
              <a:t>: </a:t>
            </a:r>
            <a:r>
              <a:rPr lang="pt-BR" dirty="0"/>
              <a:t>participante que aposta em uma tendência </a:t>
            </a:r>
            <a:r>
              <a:rPr lang="pt-BR" dirty="0" smtClean="0"/>
              <a:t>futura para </a:t>
            </a:r>
            <a:r>
              <a:rPr lang="pt-BR" dirty="0"/>
              <a:t>o preço de um ativo. Os derivativos permitem a esse </a:t>
            </a:r>
            <a:r>
              <a:rPr lang="pt-BR" dirty="0" smtClean="0"/>
              <a:t>tipo de </a:t>
            </a:r>
            <a:r>
              <a:rPr lang="pt-BR" dirty="0"/>
              <a:t>participante, alavancar seus ativos, pois não se </a:t>
            </a:r>
            <a:r>
              <a:rPr lang="pt-BR" dirty="0" smtClean="0"/>
              <a:t>imobiliza o </a:t>
            </a:r>
            <a:r>
              <a:rPr lang="pt-BR" dirty="0"/>
              <a:t>valor total e sim parte dele, além disso podem </a:t>
            </a:r>
            <a:r>
              <a:rPr lang="pt-BR" dirty="0" smtClean="0"/>
              <a:t>montar posições </a:t>
            </a:r>
            <a:r>
              <a:rPr lang="pt-BR" dirty="0"/>
              <a:t>vendidas, mesmo sem ter os ativos.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Importância: como suas posições </a:t>
            </a:r>
            <a:r>
              <a:rPr lang="pt-BR" dirty="0"/>
              <a:t>são contrárias aos </a:t>
            </a:r>
            <a:r>
              <a:rPr lang="pt-BR" i="1" dirty="0" err="1" smtClean="0"/>
              <a:t>hedgers</a:t>
            </a:r>
            <a:r>
              <a:rPr lang="pt-BR" dirty="0" smtClean="0"/>
              <a:t>, isso ajuda a fornecer liquidez </a:t>
            </a:r>
            <a:r>
              <a:rPr lang="pt-BR" dirty="0"/>
              <a:t>ao mercado.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Arbitrador</a:t>
            </a:r>
            <a:r>
              <a:rPr lang="pt-BR" b="1" dirty="0"/>
              <a:t>: </a:t>
            </a:r>
            <a:r>
              <a:rPr lang="pt-BR" dirty="0"/>
              <a:t>opera simultaneamente em dois ou </a:t>
            </a:r>
            <a:r>
              <a:rPr lang="pt-BR" dirty="0" smtClean="0"/>
              <a:t>mais mercados</a:t>
            </a:r>
            <a:r>
              <a:rPr lang="pt-BR" dirty="0"/>
              <a:t>, na busca de aproveitar distorções no preço </a:t>
            </a:r>
            <a:r>
              <a:rPr lang="pt-BR" dirty="0" smtClean="0"/>
              <a:t>de determinado </a:t>
            </a:r>
            <a:r>
              <a:rPr lang="pt-BR" dirty="0"/>
              <a:t>ativo, obtendo ganhos livres de riscos.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4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Breve histórico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Nos anos 1990, a análise fundamentalista ganha nova importância</a:t>
            </a:r>
            <a:r>
              <a:rPr lang="pt-BR" dirty="0" smtClean="0"/>
              <a:t>, com </a:t>
            </a:r>
            <a:r>
              <a:rPr lang="pt-BR" dirty="0"/>
              <a:t>a incorporação da análise quantitativa e seus </a:t>
            </a:r>
            <a:r>
              <a:rPr lang="pt-BR" dirty="0" smtClean="0"/>
              <a:t>modelos econométricos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Tais </a:t>
            </a:r>
            <a:r>
              <a:rPr lang="pt-BR" dirty="0"/>
              <a:t>modelos têm objetivos de apresentar </a:t>
            </a:r>
            <a:r>
              <a:rPr lang="pt-BR" dirty="0" smtClean="0"/>
              <a:t>previsões </a:t>
            </a:r>
            <a:r>
              <a:rPr lang="pt-BR" dirty="0"/>
              <a:t>de resultados futuros de um valor, com base em variáveis </a:t>
            </a:r>
            <a:r>
              <a:rPr lang="pt-BR" dirty="0" smtClean="0"/>
              <a:t>explicativas dele </a:t>
            </a:r>
            <a:r>
              <a:rPr lang="pt-BR" dirty="0"/>
              <a:t>mesmo.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Nos anos 1990 também </a:t>
            </a:r>
            <a:r>
              <a:rPr lang="pt-BR" dirty="0"/>
              <a:t>foram desenvolvidos conceitos de </a:t>
            </a:r>
            <a:r>
              <a:rPr lang="pt-BR" dirty="0" smtClean="0"/>
              <a:t>estudos das </a:t>
            </a:r>
            <a:r>
              <a:rPr lang="pt-BR" dirty="0"/>
              <a:t>ações e sua análise setorial em conjunto ao mercado de capitais.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Atualmente</a:t>
            </a:r>
            <a:r>
              <a:rPr lang="pt-BR" dirty="0"/>
              <a:t>, a análise fundamentalista é um importante </a:t>
            </a:r>
            <a:r>
              <a:rPr lang="pt-BR" dirty="0" smtClean="0"/>
              <a:t>instrumento para </a:t>
            </a:r>
            <a:r>
              <a:rPr lang="pt-BR" dirty="0"/>
              <a:t>análise de investimento em ações.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4093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814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4.4: Governança Corporativa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8266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Governança corporativa (“controle corporativo”): </a:t>
            </a:r>
            <a:r>
              <a:rPr lang="pt-BR" dirty="0" smtClean="0"/>
              <a:t>sistema </a:t>
            </a:r>
            <a:r>
              <a:rPr lang="pt-BR" dirty="0"/>
              <a:t>pelo qual as empresas e demais organizações são dirigidas</a:t>
            </a:r>
            <a:r>
              <a:rPr lang="pt-BR" dirty="0" smtClean="0"/>
              <a:t>, monitoradas </a:t>
            </a:r>
            <a:r>
              <a:rPr lang="pt-BR" dirty="0"/>
              <a:t>e incentivadas, envolvendo os relacionamentos </a:t>
            </a:r>
            <a:r>
              <a:rPr lang="pt-BR" dirty="0" smtClean="0"/>
              <a:t>entre sócios</a:t>
            </a:r>
            <a:r>
              <a:rPr lang="pt-BR" dirty="0"/>
              <a:t>, conselho de administração, diretoria, órgãos de </a:t>
            </a:r>
            <a:r>
              <a:rPr lang="pt-BR" dirty="0" smtClean="0"/>
              <a:t>fiscalização e </a:t>
            </a:r>
            <a:r>
              <a:rPr lang="pt-BR" dirty="0"/>
              <a:t>controle e demais partes interessadas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649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 no Brasil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No </a:t>
            </a:r>
            <a:r>
              <a:rPr lang="pt-BR" dirty="0" smtClean="0"/>
              <a:t>Brasil é </a:t>
            </a:r>
            <a:r>
              <a:rPr lang="pt-BR" dirty="0"/>
              <a:t>tratada como sinônimo de monitoramento da administração </a:t>
            </a:r>
            <a:r>
              <a:rPr lang="pt-BR" dirty="0" smtClean="0"/>
              <a:t>da empresa </a:t>
            </a:r>
            <a:r>
              <a:rPr lang="pt-BR" dirty="0"/>
              <a:t>para proteção dos </a:t>
            </a:r>
            <a:r>
              <a:rPr lang="pt-BR" i="1" dirty="0"/>
              <a:t>Stakeholders </a:t>
            </a:r>
            <a:r>
              <a:rPr lang="pt-BR" dirty="0"/>
              <a:t>que geralmente, </a:t>
            </a:r>
            <a:r>
              <a:rPr lang="pt-BR" dirty="0" smtClean="0"/>
              <a:t>possuem interesses </a:t>
            </a:r>
            <a:r>
              <a:rPr lang="pt-BR" dirty="0"/>
              <a:t>econômicos e não participam de tal administração.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assunto </a:t>
            </a:r>
            <a:r>
              <a:rPr lang="pt-BR" dirty="0"/>
              <a:t>governança corporativa está relacionado, diretamente, </a:t>
            </a:r>
            <a:r>
              <a:rPr lang="pt-BR" dirty="0" smtClean="0"/>
              <a:t>à </a:t>
            </a:r>
            <a:r>
              <a:rPr lang="pt-BR" b="1" dirty="0" smtClean="0"/>
              <a:t>transparência</a:t>
            </a:r>
            <a:r>
              <a:rPr lang="pt-BR" dirty="0" smtClean="0"/>
              <a:t> </a:t>
            </a:r>
            <a:r>
              <a:rPr lang="pt-BR" dirty="0"/>
              <a:t>que se utilizam de diversos mecanismos, internos </a:t>
            </a:r>
            <a:r>
              <a:rPr lang="pt-BR" dirty="0" smtClean="0"/>
              <a:t>e externos</a:t>
            </a:r>
            <a:r>
              <a:rPr lang="pt-BR" dirty="0"/>
              <a:t>, que permitem a realização do referido monitoramento </a:t>
            </a:r>
            <a:r>
              <a:rPr lang="pt-BR" dirty="0" smtClean="0"/>
              <a:t>e proporciona </a:t>
            </a:r>
            <a:r>
              <a:rPr lang="pt-BR" dirty="0"/>
              <a:t>maior nível de segurança ao mercado de capitais.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700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 no Brasil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 Brasil, a atenção às práticas de governança </a:t>
            </a:r>
            <a:r>
              <a:rPr lang="pt-BR" dirty="0" smtClean="0"/>
              <a:t>corporativa e </a:t>
            </a:r>
            <a:r>
              <a:rPr lang="pt-BR" dirty="0"/>
              <a:t>maior necessidade de transparência nas informações para </a:t>
            </a:r>
            <a:r>
              <a:rPr lang="pt-BR" dirty="0" smtClean="0"/>
              <a:t>os </a:t>
            </a:r>
            <a:r>
              <a:rPr lang="pt-BR" i="1" dirty="0" smtClean="0"/>
              <a:t>stakeholders</a:t>
            </a:r>
            <a:r>
              <a:rPr lang="pt-BR" dirty="0"/>
              <a:t>, principalmente investidores e interessados em </a:t>
            </a:r>
            <a:r>
              <a:rPr lang="pt-BR" dirty="0" smtClean="0"/>
              <a:t>investir no </a:t>
            </a:r>
            <a:r>
              <a:rPr lang="pt-BR" dirty="0"/>
              <a:t>mercado de capitais, iniciou-se nos anos 1990, a partir da </a:t>
            </a:r>
            <a:r>
              <a:rPr lang="pt-BR" dirty="0" smtClean="0"/>
              <a:t>abertura comercial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0028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Ela deve zelar: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Pela </a:t>
            </a:r>
            <a:r>
              <a:rPr lang="pt-BR" dirty="0"/>
              <a:t>boa administração </a:t>
            </a:r>
            <a:r>
              <a:rPr lang="pt-BR" dirty="0" smtClean="0"/>
              <a:t>empresarial;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que os </a:t>
            </a:r>
            <a:r>
              <a:rPr lang="pt-BR" dirty="0"/>
              <a:t>recursos </a:t>
            </a:r>
            <a:r>
              <a:rPr lang="pt-BR" dirty="0" smtClean="0"/>
              <a:t>utilizados gerem </a:t>
            </a:r>
            <a:r>
              <a:rPr lang="pt-BR" dirty="0"/>
              <a:t>os melhores resultados </a:t>
            </a:r>
            <a:r>
              <a:rPr lang="pt-BR" dirty="0" smtClean="0"/>
              <a:t>possíveis;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garantir </a:t>
            </a:r>
            <a:r>
              <a:rPr lang="pt-BR" dirty="0"/>
              <a:t>a </a:t>
            </a:r>
            <a:r>
              <a:rPr lang="pt-BR" dirty="0" smtClean="0"/>
              <a:t>continuidade da empresa;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garantir a saúde financeira da empresa;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garantir condições de remunerar os investimentos realizados. </a:t>
            </a:r>
          </a:p>
          <a:p>
            <a:pPr lvl="1">
              <a:lnSpc>
                <a:spcPct val="120000"/>
              </a:lnSpc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0854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Governança corporativa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governança corporativa diz respeito a tudo que a administração empresarial deve utilizar para garantir que os recursos dos quais ela se utiliza em suas atividades sejam otimizados de forma a assegurarem resultados que atendam ou superem as expectativas dos </a:t>
            </a:r>
            <a:r>
              <a:rPr lang="pt-BR" i="1" dirty="0" err="1"/>
              <a:t>stakeholders</a:t>
            </a:r>
            <a:r>
              <a:rPr lang="pt-BR" dirty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dos pontos chaves da governança corporativa é o da transparência.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4358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Para empresa atingir N1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Circulação de pelo menos </a:t>
            </a:r>
            <a:r>
              <a:rPr lang="pt-BR" dirty="0"/>
              <a:t>25% das ações da </a:t>
            </a:r>
            <a:r>
              <a:rPr lang="pt-BR" dirty="0" smtClean="0"/>
              <a:t>empresa junto ao público (pulverizadas, de forma a evitar concentração)</a:t>
            </a:r>
            <a:endParaRPr lang="pt-BR" dirty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Não </a:t>
            </a:r>
            <a:r>
              <a:rPr lang="pt-BR" dirty="0"/>
              <a:t>acumulação de cargos, o executivo principal ou o </a:t>
            </a:r>
            <a:r>
              <a:rPr lang="pt-BR" dirty="0" smtClean="0"/>
              <a:t>diretor presidente </a:t>
            </a:r>
            <a:r>
              <a:rPr lang="pt-BR" dirty="0"/>
              <a:t>não poderá ser presidente do conselho.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Reunião </a:t>
            </a:r>
            <a:r>
              <a:rPr lang="pt-BR" dirty="0"/>
              <a:t>pública anual e calendário de eventos corporativos</a:t>
            </a:r>
            <a:r>
              <a:rPr lang="pt-BR" dirty="0" smtClean="0"/>
              <a:t>. Existência </a:t>
            </a:r>
            <a:r>
              <a:rPr lang="pt-BR" dirty="0"/>
              <a:t>de uma assembleia geral anual e </a:t>
            </a:r>
            <a:r>
              <a:rPr lang="pt-BR" dirty="0" smtClean="0"/>
              <a:t>conhecimento público </a:t>
            </a:r>
            <a:r>
              <a:rPr lang="pt-BR" dirty="0"/>
              <a:t>de outras reuniões.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Devem </a:t>
            </a:r>
            <a:r>
              <a:rPr lang="pt-BR" dirty="0"/>
              <a:t>divulgar informações adicionais, nas quais mostrem </a:t>
            </a:r>
            <a:r>
              <a:rPr lang="pt-BR" dirty="0" smtClean="0"/>
              <a:t>as políticas </a:t>
            </a:r>
            <a:r>
              <a:rPr lang="pt-BR" dirty="0"/>
              <a:t>de negociações dos títulos e valores mobiliários e </a:t>
            </a:r>
            <a:r>
              <a:rPr lang="pt-BR" dirty="0" smtClean="0"/>
              <a:t>um código </a:t>
            </a:r>
            <a:r>
              <a:rPr lang="pt-BR" dirty="0"/>
              <a:t>de conduta da empresa.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556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Para empresa atingir N2 e Novo Mercado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Não devem haver cláusulas restritivas, no estatuto, que </a:t>
            </a:r>
            <a:r>
              <a:rPr lang="pt-BR" dirty="0" smtClean="0"/>
              <a:t>limitem o </a:t>
            </a:r>
            <a:r>
              <a:rPr lang="pt-BR" dirty="0"/>
              <a:t>direito a voto, que exijam fórum qualificado para votação </a:t>
            </a:r>
            <a:r>
              <a:rPr lang="pt-BR" dirty="0" smtClean="0"/>
              <a:t>ou existam </a:t>
            </a:r>
            <a:r>
              <a:rPr lang="pt-BR" dirty="0"/>
              <a:t>cláusulas que não possam ser alteradas por votação.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conselho de administração </a:t>
            </a:r>
            <a:r>
              <a:rPr lang="pt-BR" dirty="0" smtClean="0"/>
              <a:t>deve ser composto </a:t>
            </a:r>
            <a:r>
              <a:rPr lang="pt-BR" dirty="0"/>
              <a:t>de no </a:t>
            </a:r>
            <a:r>
              <a:rPr lang="pt-BR" dirty="0" smtClean="0"/>
              <a:t>mínimo 5 membros, sendo pelo menos 25% independentes </a:t>
            </a:r>
            <a:r>
              <a:rPr lang="pt-BR" dirty="0"/>
              <a:t>e com mandato de até </a:t>
            </a:r>
            <a:r>
              <a:rPr lang="pt-BR" dirty="0" smtClean="0"/>
              <a:t>2 </a:t>
            </a:r>
            <a:r>
              <a:rPr lang="pt-BR" dirty="0"/>
              <a:t>anos.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conselho de administração deverá se manifestar </a:t>
            </a:r>
            <a:r>
              <a:rPr lang="pt-BR" dirty="0" smtClean="0"/>
              <a:t>sobre qualquer </a:t>
            </a:r>
            <a:r>
              <a:rPr lang="pt-BR" dirty="0"/>
              <a:t>oferta pública de aquisições de ações da empresa.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demonstrações financeiras deverão ser traduzidas para </a:t>
            </a:r>
            <a:r>
              <a:rPr lang="pt-BR" dirty="0" smtClean="0"/>
              <a:t>o inglês.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0731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Para empresa atingir N2 e Novo Mercado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No </a:t>
            </a:r>
            <a:r>
              <a:rPr lang="pt-BR" dirty="0"/>
              <a:t>caso de cancelamento do registro na CVM ou </a:t>
            </a:r>
            <a:r>
              <a:rPr lang="pt-BR" dirty="0" smtClean="0"/>
              <a:t>saída do </a:t>
            </a:r>
            <a:r>
              <a:rPr lang="pt-BR" dirty="0"/>
              <a:t>mercado de capitais, a empresa deverá garantir a </a:t>
            </a:r>
            <a:r>
              <a:rPr lang="pt-BR" dirty="0" smtClean="0"/>
              <a:t>oferta pública </a:t>
            </a:r>
            <a:r>
              <a:rPr lang="pt-BR" dirty="0"/>
              <a:t>das ações, no mínimo pelo valor econômico.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Direito </a:t>
            </a:r>
            <a:r>
              <a:rPr lang="pt-BR" dirty="0"/>
              <a:t>a </a:t>
            </a:r>
            <a:r>
              <a:rPr lang="pt-BR" i="1" dirty="0" err="1"/>
              <a:t>tag</a:t>
            </a:r>
            <a:r>
              <a:rPr lang="pt-BR" i="1" dirty="0"/>
              <a:t> </a:t>
            </a:r>
            <a:r>
              <a:rPr lang="pt-BR" i="1" dirty="0" err="1"/>
              <a:t>along</a:t>
            </a:r>
            <a:r>
              <a:rPr lang="pt-BR" i="1" dirty="0"/>
              <a:t> </a:t>
            </a:r>
            <a:r>
              <a:rPr lang="pt-BR" dirty="0" smtClean="0"/>
              <a:t>(mecanismo </a:t>
            </a:r>
            <a:r>
              <a:rPr lang="pt-BR" dirty="0"/>
              <a:t>de proteção a </a:t>
            </a:r>
            <a:r>
              <a:rPr lang="pt-BR" dirty="0" smtClean="0"/>
              <a:t>acionistas minoritários </a:t>
            </a:r>
            <a:r>
              <a:rPr lang="pt-BR" dirty="0"/>
              <a:t>de uma companhia que garante a eles o </a:t>
            </a:r>
            <a:r>
              <a:rPr lang="pt-BR" dirty="0" smtClean="0"/>
              <a:t>direito de </a:t>
            </a:r>
            <a:r>
              <a:rPr lang="pt-BR" dirty="0"/>
              <a:t>deixarem uma sociedade, caso o controle da </a:t>
            </a:r>
            <a:r>
              <a:rPr lang="pt-BR" dirty="0" smtClean="0"/>
              <a:t>companhia seja </a:t>
            </a:r>
            <a:r>
              <a:rPr lang="pt-BR" dirty="0"/>
              <a:t>adquirido por um investidor </a:t>
            </a:r>
            <a:r>
              <a:rPr lang="pt-BR" dirty="0" smtClean="0"/>
              <a:t>externo).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Isso vale para todas </a:t>
            </a:r>
            <a:r>
              <a:rPr lang="pt-BR" dirty="0"/>
              <a:t>as </a:t>
            </a:r>
            <a:r>
              <a:rPr lang="pt-BR" dirty="0" smtClean="0"/>
              <a:t>ações.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No nível tradicional </a:t>
            </a:r>
            <a:r>
              <a:rPr lang="pt-BR" dirty="0"/>
              <a:t>e 1 </a:t>
            </a:r>
            <a:r>
              <a:rPr lang="pt-BR" dirty="0" smtClean="0"/>
              <a:t>o índice é de apenas 80</a:t>
            </a:r>
            <a:r>
              <a:rPr lang="pt-BR" dirty="0"/>
              <a:t>% das ações.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03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Análise fundamentalista: </a:t>
            </a:r>
            <a:r>
              <a:rPr lang="pt-BR" dirty="0" smtClean="0"/>
              <a:t>conceituado como estudo </a:t>
            </a:r>
            <a:r>
              <a:rPr lang="pt-BR" dirty="0"/>
              <a:t>de toda informação disponível </a:t>
            </a:r>
            <a:r>
              <a:rPr lang="pt-BR" dirty="0" smtClean="0"/>
              <a:t>no mercado </a:t>
            </a:r>
            <a:r>
              <a:rPr lang="pt-BR" dirty="0"/>
              <a:t>sobre determinada empresa, com a finalidade de obter </a:t>
            </a:r>
            <a:r>
              <a:rPr lang="pt-BR" dirty="0" smtClean="0"/>
              <a:t>seu verdadeiro </a:t>
            </a:r>
            <a:r>
              <a:rPr lang="pt-BR" dirty="0"/>
              <a:t>valor e formular uma recomendação sobre a compra </a:t>
            </a:r>
            <a:r>
              <a:rPr lang="pt-BR" dirty="0" smtClean="0"/>
              <a:t>ou a venda.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Objetivo: </a:t>
            </a:r>
            <a:r>
              <a:rPr lang="pt-BR" dirty="0" smtClean="0"/>
              <a:t>é </a:t>
            </a:r>
            <a:r>
              <a:rPr lang="pt-BR" dirty="0"/>
              <a:t>avaliar </a:t>
            </a:r>
            <a:r>
              <a:rPr lang="pt-BR" dirty="0" smtClean="0"/>
              <a:t>o comportamento </a:t>
            </a:r>
            <a:r>
              <a:rPr lang="pt-BR" dirty="0"/>
              <a:t>da empresa para determinar seu valor. Essa </a:t>
            </a:r>
            <a:r>
              <a:rPr lang="pt-BR" dirty="0" smtClean="0"/>
              <a:t>análise parte </a:t>
            </a:r>
            <a:r>
              <a:rPr lang="pt-BR" dirty="0"/>
              <a:t>do princípio que as ações possuem valor intrínseco, que </a:t>
            </a:r>
            <a:r>
              <a:rPr lang="pt-BR" dirty="0" smtClean="0"/>
              <a:t>se relaciona </a:t>
            </a:r>
            <a:r>
              <a:rPr lang="pt-BR" dirty="0"/>
              <a:t>diretamente à performance da empresa emissora e </a:t>
            </a:r>
            <a:r>
              <a:rPr lang="pt-BR" dirty="0" smtClean="0"/>
              <a:t>com a </a:t>
            </a:r>
            <a:r>
              <a:rPr lang="pt-BR" dirty="0"/>
              <a:t>situação geral da economia.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Análise fundamentalista estuda: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Fatores </a:t>
            </a:r>
            <a:r>
              <a:rPr lang="pt-BR" dirty="0"/>
              <a:t>que explicam </a:t>
            </a:r>
            <a:r>
              <a:rPr lang="pt-BR" dirty="0" smtClean="0"/>
              <a:t>o valor intrínseco da empresa e o </a:t>
            </a:r>
            <a:r>
              <a:rPr lang="pt-BR" dirty="0"/>
              <a:t>setor que </a:t>
            </a:r>
            <a:r>
              <a:rPr lang="pt-BR" dirty="0" smtClean="0"/>
              <a:t>ela atua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Fatores </a:t>
            </a:r>
            <a:r>
              <a:rPr lang="pt-BR" dirty="0"/>
              <a:t>de mercado, como preço e volume.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770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5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análise fundamentalista envolve o cálculo do valor justo </a:t>
            </a:r>
            <a:r>
              <a:rPr lang="pt-BR" dirty="0" smtClean="0"/>
              <a:t>da empresa</a:t>
            </a:r>
            <a:r>
              <a:rPr lang="pt-BR" dirty="0"/>
              <a:t>, ou seja, o valor hipotético da empresa em </a:t>
            </a:r>
            <a:r>
              <a:rPr lang="pt-BR" dirty="0" smtClean="0"/>
              <a:t>determinado momento </a:t>
            </a:r>
            <a:r>
              <a:rPr lang="pt-BR" dirty="0"/>
              <a:t>e o processo de decisão aborda a comparação </a:t>
            </a:r>
            <a:r>
              <a:rPr lang="pt-BR" dirty="0" smtClean="0"/>
              <a:t>desse valor </a:t>
            </a:r>
            <a:r>
              <a:rPr lang="pt-BR" dirty="0"/>
              <a:t>com o preço listado em bolsa de valores (preço de mercado</a:t>
            </a:r>
            <a:r>
              <a:rPr lang="pt-BR" dirty="0" smtClean="0"/>
              <a:t>).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Após avaliação, se </a:t>
            </a:r>
            <a:r>
              <a:rPr lang="pt-BR" dirty="0"/>
              <a:t>seleciona o ativo com menor preço em relação ao seu preço </a:t>
            </a:r>
            <a:r>
              <a:rPr lang="pt-BR" dirty="0" smtClean="0"/>
              <a:t>justo (</a:t>
            </a:r>
            <a:r>
              <a:rPr lang="pt-BR" dirty="0"/>
              <a:t>intrínseco).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Resumindo</a:t>
            </a:r>
            <a:r>
              <a:rPr lang="pt-BR" dirty="0"/>
              <a:t>: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análise fundamentalista informa o </a:t>
            </a:r>
            <a:r>
              <a:rPr lang="pt-BR" dirty="0" smtClean="0"/>
              <a:t>valor real </a:t>
            </a:r>
            <a:r>
              <a:rPr lang="pt-BR" dirty="0"/>
              <a:t>da empresa naquele momento e, se o preço de mercado </a:t>
            </a:r>
            <a:r>
              <a:rPr lang="pt-BR" dirty="0" smtClean="0"/>
              <a:t>estiver menor</a:t>
            </a:r>
            <a:r>
              <a:rPr lang="pt-BR" dirty="0"/>
              <a:t>, o investidor deverá comprar, pois a tendência é que a </a:t>
            </a:r>
            <a:r>
              <a:rPr lang="pt-BR" dirty="0" smtClean="0"/>
              <a:t>ação aumente </a:t>
            </a:r>
            <a:r>
              <a:rPr lang="pt-BR" dirty="0"/>
              <a:t>de valor futuramente.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Caso </a:t>
            </a:r>
            <a:r>
              <a:rPr lang="pt-BR" dirty="0"/>
              <a:t>o valor de mercado da </a:t>
            </a:r>
            <a:r>
              <a:rPr lang="pt-BR" dirty="0" smtClean="0"/>
              <a:t>ação esteja </a:t>
            </a:r>
            <a:r>
              <a:rPr lang="pt-BR" dirty="0"/>
              <a:t>maior que o valor de mercado, o investidor deverá vender </a:t>
            </a:r>
            <a:r>
              <a:rPr lang="pt-BR" dirty="0" smtClean="0"/>
              <a:t>seus títulos</a:t>
            </a:r>
            <a:r>
              <a:rPr lang="pt-BR" dirty="0"/>
              <a:t>, pois a tendência é que este título se desvalorize.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92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 análise </a:t>
            </a:r>
            <a:r>
              <a:rPr lang="pt-BR" dirty="0"/>
              <a:t>fundamentalista se </a:t>
            </a:r>
            <a:r>
              <a:rPr lang="pt-BR" dirty="0" smtClean="0"/>
              <a:t>baseia em </a:t>
            </a:r>
            <a:r>
              <a:rPr lang="pt-BR" dirty="0"/>
              <a:t>três pontos básicos: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Demonstrações </a:t>
            </a:r>
            <a:r>
              <a:rPr lang="pt-BR" dirty="0"/>
              <a:t>financeiras passadas, bem como </a:t>
            </a:r>
            <a:r>
              <a:rPr lang="pt-BR" dirty="0" smtClean="0"/>
              <a:t>outras informações </a:t>
            </a:r>
            <a:r>
              <a:rPr lang="pt-BR" dirty="0"/>
              <a:t>relevantes que permitam a projeção futura </a:t>
            </a:r>
            <a:r>
              <a:rPr lang="pt-BR" dirty="0" smtClean="0"/>
              <a:t>mais provável </a:t>
            </a:r>
            <a:r>
              <a:rPr lang="pt-BR" dirty="0"/>
              <a:t>e possível do desempenho da empresa emissora </a:t>
            </a:r>
            <a:r>
              <a:rPr lang="pt-BR" dirty="0" smtClean="0"/>
              <a:t>das ações</a:t>
            </a:r>
            <a:r>
              <a:rPr lang="pt-BR" dirty="0"/>
              <a:t>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Situação </a:t>
            </a:r>
            <a:r>
              <a:rPr lang="pt-BR" dirty="0"/>
              <a:t>atual da economia e estimativas futuras de </a:t>
            </a:r>
            <a:r>
              <a:rPr lang="pt-BR" dirty="0" smtClean="0"/>
              <a:t>variáveis com </a:t>
            </a:r>
            <a:r>
              <a:rPr lang="pt-BR" dirty="0"/>
              <a:t>indiscutível influência no preço das ações negociadas.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Grau </a:t>
            </a:r>
            <a:r>
              <a:rPr lang="pt-BR" dirty="0"/>
              <a:t>de confiança do investidor em relação ao grau </a:t>
            </a:r>
            <a:r>
              <a:rPr lang="pt-BR" dirty="0" smtClean="0"/>
              <a:t>de intervenção </a:t>
            </a:r>
            <a:r>
              <a:rPr lang="pt-BR" dirty="0"/>
              <a:t>governamental.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49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dirty="0"/>
              <a:t>Além dos três pontos básicos apresentados, a </a:t>
            </a:r>
            <a:r>
              <a:rPr lang="pt-BR" dirty="0" smtClean="0"/>
              <a:t>análise fundamentalista </a:t>
            </a:r>
            <a:r>
              <a:rPr lang="pt-BR" dirty="0"/>
              <a:t>também poderá se valer de outros fatores </a:t>
            </a:r>
            <a:r>
              <a:rPr lang="pt-BR" dirty="0" smtClean="0"/>
              <a:t>que teriam </a:t>
            </a:r>
            <a:r>
              <a:rPr lang="pt-BR" dirty="0"/>
              <a:t>influência no valor da empresa, tais como: </a:t>
            </a:r>
            <a:endParaRPr lang="pt-BR" dirty="0" smtClean="0"/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Lucros esperados em </a:t>
            </a:r>
            <a:r>
              <a:rPr lang="pt-BR" dirty="0"/>
              <a:t>períodos futuros; 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Investimentos </a:t>
            </a:r>
            <a:r>
              <a:rPr lang="pt-BR" dirty="0"/>
              <a:t>realizados </a:t>
            </a:r>
            <a:r>
              <a:rPr lang="pt-BR" dirty="0" smtClean="0"/>
              <a:t>recentemente e </a:t>
            </a:r>
            <a:r>
              <a:rPr lang="pt-BR" dirty="0"/>
              <a:t>a realizarem-se; 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Fontes </a:t>
            </a:r>
            <a:r>
              <a:rPr lang="pt-BR" dirty="0"/>
              <a:t>de captação de recursos </a:t>
            </a:r>
            <a:r>
              <a:rPr lang="pt-BR" dirty="0" smtClean="0"/>
              <a:t>para financiamentos</a:t>
            </a:r>
            <a:r>
              <a:rPr lang="pt-BR" dirty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2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Análise fundamentalista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Quem realiza uma análise fundamentalista é um </a:t>
            </a:r>
            <a:r>
              <a:rPr lang="pt-BR" dirty="0" smtClean="0"/>
              <a:t>analista fundamentalista</a:t>
            </a:r>
            <a:r>
              <a:rPr lang="pt-BR" dirty="0"/>
              <a:t>, que deverá conhecer os aspectos que envolvem </a:t>
            </a:r>
            <a:r>
              <a:rPr lang="pt-BR" dirty="0" smtClean="0"/>
              <a:t>tal análise </a:t>
            </a:r>
            <a:r>
              <a:rPr lang="pt-BR" dirty="0"/>
              <a:t>(economia, negócios da empresa, o setor da empresa, </a:t>
            </a:r>
            <a:r>
              <a:rPr lang="pt-BR" dirty="0" smtClean="0"/>
              <a:t>entre outros</a:t>
            </a:r>
            <a:r>
              <a:rPr lang="pt-BR" dirty="0"/>
              <a:t>).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Para </a:t>
            </a:r>
            <a:r>
              <a:rPr lang="pt-BR" dirty="0"/>
              <a:t>realizar uma análise fundamentalista terá que </a:t>
            </a:r>
            <a:r>
              <a:rPr lang="pt-BR" dirty="0" smtClean="0"/>
              <a:t>concluir algumas </a:t>
            </a:r>
            <a:r>
              <a:rPr lang="pt-BR" dirty="0"/>
              <a:t>etapas, </a:t>
            </a:r>
            <a:r>
              <a:rPr lang="pt-BR" dirty="0" smtClean="0"/>
              <a:t>que são: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Pesquisa: </a:t>
            </a:r>
            <a:r>
              <a:rPr lang="pt-BR" dirty="0" smtClean="0"/>
              <a:t>etapa onde dados são levantados;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Análise: </a:t>
            </a:r>
            <a:r>
              <a:rPr lang="pt-BR" dirty="0" smtClean="0"/>
              <a:t>extrair informações dos dados coletados;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Comunicação: </a:t>
            </a:r>
            <a:r>
              <a:rPr lang="pt-BR" dirty="0" smtClean="0"/>
              <a:t>relatório das informações para tomada de decisão.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345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4384</Words>
  <Application>Microsoft Office PowerPoint</Application>
  <PresentationFormat>Personalizar</PresentationFormat>
  <Paragraphs>406</Paragraphs>
  <Slides>50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Tema do Office</vt:lpstr>
      <vt:lpstr>Mercado de Capitais</vt:lpstr>
      <vt:lpstr>Breve histórico</vt:lpstr>
      <vt:lpstr>Breve histórico</vt:lpstr>
      <vt:lpstr>Breve histórico</vt:lpstr>
      <vt:lpstr>Análise fundamentalista</vt:lpstr>
      <vt:lpstr>Análise fundamentalista</vt:lpstr>
      <vt:lpstr>Análise fundamentalista</vt:lpstr>
      <vt:lpstr>Análise fundamentalista</vt:lpstr>
      <vt:lpstr>Análise fundamentalista</vt:lpstr>
      <vt:lpstr>Análise fundamentalista</vt:lpstr>
      <vt:lpstr>Principais fundamentos (macroeconômicos)</vt:lpstr>
      <vt:lpstr>Principais fundamentos  (setorial – mercado interno e externo)</vt:lpstr>
      <vt:lpstr>Principais fundamentos (análise da empresa)</vt:lpstr>
      <vt:lpstr>Dúvidas</vt:lpstr>
      <vt:lpstr>Mercado de Capitais</vt:lpstr>
      <vt:lpstr>Análise técnica</vt:lpstr>
      <vt:lpstr>Análise gráfica</vt:lpstr>
      <vt:lpstr>Análise técnica</vt:lpstr>
      <vt:lpstr>Teoria Down</vt:lpstr>
      <vt:lpstr>Teoria Down: tendências de alta e baixa</vt:lpstr>
      <vt:lpstr>Teoria Down: volumes e índices</vt:lpstr>
      <vt:lpstr>Teoria de Elliot</vt:lpstr>
      <vt:lpstr>Teoria de Elliot</vt:lpstr>
      <vt:lpstr>Gráfico de linha</vt:lpstr>
      <vt:lpstr>Gráfico de volume</vt:lpstr>
      <vt:lpstr>Gráfico de barras</vt:lpstr>
      <vt:lpstr>Gráfico de candlesticks</vt:lpstr>
      <vt:lpstr>Análise técnica</vt:lpstr>
      <vt:lpstr>Dúvidas</vt:lpstr>
      <vt:lpstr>Mercado de Capitais</vt:lpstr>
      <vt:lpstr>Derivativos</vt:lpstr>
      <vt:lpstr>Os derivativos são negociados em</vt:lpstr>
      <vt:lpstr>Exemplo</vt:lpstr>
      <vt:lpstr>Derivativos: opções</vt:lpstr>
      <vt:lpstr>Derivativos: compra e venda de opções</vt:lpstr>
      <vt:lpstr>Derivativos: opções americanas e europeias</vt:lpstr>
      <vt:lpstr>Derivativos: classificação das opções</vt:lpstr>
      <vt:lpstr>Exemplo: in, at e out the money</vt:lpstr>
      <vt:lpstr>Participantes do mercado de Derivativos</vt:lpstr>
      <vt:lpstr>Dúvidas</vt:lpstr>
      <vt:lpstr>Mercado de Capitais</vt:lpstr>
      <vt:lpstr>Governança corporativa</vt:lpstr>
      <vt:lpstr>Governança corporativa no Brasil</vt:lpstr>
      <vt:lpstr>Governança corporativa no Brasil</vt:lpstr>
      <vt:lpstr>Governança corporativa</vt:lpstr>
      <vt:lpstr>Governança corporativa</vt:lpstr>
      <vt:lpstr>Para empresa atingir N1</vt:lpstr>
      <vt:lpstr>Para empresa atingir N2 e Novo Mercado</vt:lpstr>
      <vt:lpstr>Para empresa atingir N2 e Novo Mercado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240</cp:revision>
  <dcterms:created xsi:type="dcterms:W3CDTF">2019-02-06T19:16:14Z</dcterms:created>
  <dcterms:modified xsi:type="dcterms:W3CDTF">2020-11-11T20:56:05Z</dcterms:modified>
</cp:coreProperties>
</file>