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74" r:id="rId3"/>
    <p:sldId id="275" r:id="rId4"/>
    <p:sldId id="276" r:id="rId5"/>
    <p:sldId id="277" r:id="rId6"/>
    <p:sldId id="292" r:id="rId7"/>
    <p:sldId id="278" r:id="rId8"/>
    <p:sldId id="293" r:id="rId9"/>
    <p:sldId id="294" r:id="rId10"/>
    <p:sldId id="296" r:id="rId11"/>
    <p:sldId id="279" r:id="rId12"/>
    <p:sldId id="280" r:id="rId13"/>
    <p:sldId id="297" r:id="rId14"/>
    <p:sldId id="281" r:id="rId15"/>
    <p:sldId id="298" r:id="rId16"/>
    <p:sldId id="299" r:id="rId17"/>
    <p:sldId id="300" r:id="rId18"/>
    <p:sldId id="301" r:id="rId19"/>
    <p:sldId id="282" r:id="rId20"/>
    <p:sldId id="283" r:id="rId21"/>
    <p:sldId id="284" r:id="rId22"/>
    <p:sldId id="285" r:id="rId23"/>
    <p:sldId id="286" r:id="rId24"/>
    <p:sldId id="305" r:id="rId25"/>
    <p:sldId id="307" r:id="rId26"/>
    <p:sldId id="306" r:id="rId27"/>
    <p:sldId id="287" r:id="rId28"/>
    <p:sldId id="310" r:id="rId29"/>
    <p:sldId id="311" r:id="rId30"/>
    <p:sldId id="312" r:id="rId31"/>
    <p:sldId id="313" r:id="rId32"/>
    <p:sldId id="288" r:id="rId33"/>
    <p:sldId id="289" r:id="rId34"/>
    <p:sldId id="290" r:id="rId35"/>
    <p:sldId id="314" r:id="rId36"/>
    <p:sldId id="291" r:id="rId37"/>
    <p:sldId id="315" r:id="rId38"/>
    <p:sldId id="308" r:id="rId39"/>
    <p:sldId id="309" r:id="rId40"/>
    <p:sldId id="316" r:id="rId41"/>
    <p:sldId id="317" r:id="rId42"/>
    <p:sldId id="318" r:id="rId43"/>
  </p:sldIdLst>
  <p:sldSz cx="9144000" cy="5143500" type="screen16x9"/>
  <p:notesSz cx="987425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44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6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99AC1-F98D-4F8A-ABEE-F765C1304E44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93123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4C37F-05BF-4B80-B739-C2CF5B938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38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BC3F6-E333-413B-BD75-6FC86A3E7593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51125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7425" y="3257550"/>
            <a:ext cx="7899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93123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B48FD-1171-47AB-879C-EE8360486C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9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51125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6CC1-5DEA-4926-82B7-042824DD64BB}" type="slidenum">
              <a:rPr lang="pt-BR" smtClean="0"/>
              <a:t>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pt-BR" smtClean="0"/>
              <a:t>Prof. Diego Fernandes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37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02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86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68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55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95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9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9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09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64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86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21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C80A5-AB45-4EFC-9B46-28F2FD66B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72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Métodos Quantitativos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Prof. Diego Fernandes Emiliano Silva</a:t>
            </a:r>
            <a:endParaRPr lang="pt-BR" sz="2400" dirty="0" smtClean="0"/>
          </a:p>
          <a:p>
            <a:pPr algn="l"/>
            <a:endParaRPr lang="pt-BR" sz="2400" dirty="0" smtClean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1</a:t>
            </a:fld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3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Exercício 1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795535"/>
          </a:xfrm>
        </p:spPr>
        <p:txBody>
          <a:bodyPr>
            <a:normAutofit fontScale="77500" lnSpcReduction="20000"/>
          </a:bodyPr>
          <a:lstStyle/>
          <a:p>
            <a:r>
              <a:rPr lang="pt-BR" sz="2400" dirty="0" smtClean="0"/>
              <a:t>Usando a SQ(</a:t>
            </a:r>
            <a:r>
              <a:rPr lang="pt-BR" sz="2400" dirty="0" err="1" smtClean="0"/>
              <a:t>xy</a:t>
            </a:r>
            <a:r>
              <a:rPr lang="pt-BR" sz="2400" dirty="0" smtClean="0"/>
              <a:t>) calcular o coeficiente de correlação para as variáveis apresentadas na tabela abaixo e classifique as variáveis quanto à correlação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97740"/>
              </p:ext>
            </p:extLst>
          </p:nvPr>
        </p:nvGraphicFramePr>
        <p:xfrm>
          <a:off x="1500336" y="2193708"/>
          <a:ext cx="6096000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Ano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Consumo (X)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/>
                        <a:t>Preço </a:t>
                      </a:r>
                      <a:r>
                        <a:rPr lang="pt-BR" sz="1400" dirty="0" smtClean="0"/>
                        <a:t>(Y)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1950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1951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1952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1953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1954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1955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1956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 rot="16200000">
            <a:off x="6918716" y="3180982"/>
            <a:ext cx="18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Dados hipotéticos</a:t>
            </a: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6551350" y="2176576"/>
            <a:ext cx="432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Resposta: r=-1 ; X e Y apresentam correlação negativa (perfeita)  </a:t>
            </a:r>
            <a:endParaRPr lang="pt-BR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10</a:t>
            </a:fld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2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de significância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Seção 4.2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11</a:t>
            </a:fld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7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ítulo 5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pt-BR" b="1" dirty="0" smtClean="0"/>
                  <a:t>Coeficiente de correlação (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pt-BR" b="1" dirty="0" smtClean="0"/>
                  <a:t>)</a:t>
                </a:r>
                <a:endParaRPr lang="pt-BR" b="1" dirty="0"/>
              </a:p>
            </p:txBody>
          </p:sp>
        </mc:Choice>
        <mc:Fallback>
          <p:sp>
            <p:nvSpPr>
              <p:cNvPr id="6" name="Títul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963" t="-8571" b="-29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12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pt-BR" sz="2800" dirty="0" smtClean="0"/>
                  <a:t>Se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𝑟</m:t>
                    </m:r>
                    <m:r>
                      <a:rPr lang="pt-BR" sz="2800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pt-BR" sz="2800" dirty="0" smtClean="0"/>
                  <a:t> ... Correlação positiva entre X e Y</a:t>
                </a:r>
              </a:p>
              <a:p>
                <a:pPr lvl="1"/>
                <a:r>
                  <a:rPr lang="pt-BR" sz="2400" dirty="0" smtClean="0"/>
                  <a:t>Quanto mais próximo de 1, mais forte a correlação</a:t>
                </a:r>
              </a:p>
              <a:p>
                <a:pPr lvl="1"/>
                <a:endParaRPr lang="pt-BR" sz="2400" dirty="0" smtClean="0"/>
              </a:p>
              <a:p>
                <a:r>
                  <a:rPr lang="pt-BR" sz="2800" dirty="0" smtClean="0"/>
                  <a:t>Se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𝑟</m:t>
                    </m:r>
                    <m:r>
                      <a:rPr lang="pt-BR" sz="2800" b="0" i="1" smtClean="0"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pt-BR" sz="2800" dirty="0" smtClean="0"/>
                  <a:t> ... Correlação negativa entre X e Y</a:t>
                </a:r>
              </a:p>
              <a:p>
                <a:pPr lvl="1"/>
                <a:r>
                  <a:rPr lang="pt-BR" sz="2400" dirty="0" smtClean="0"/>
                  <a:t>Quanto mais próximo de -1, mais forte a correlação</a:t>
                </a:r>
              </a:p>
              <a:p>
                <a:endParaRPr lang="pt-BR" sz="2800" dirty="0"/>
              </a:p>
              <a:p>
                <a:r>
                  <a:rPr lang="pt-BR" sz="2800" dirty="0" smtClean="0"/>
                  <a:t>Se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𝑟</m:t>
                    </m:r>
                    <m:r>
                      <a:rPr lang="pt-BR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pt-BR" sz="2800" dirty="0" smtClean="0"/>
                  <a:t> ... Não há correlação entre X e Y</a:t>
                </a:r>
              </a:p>
              <a:p>
                <a:endParaRPr lang="pt-BR" sz="2800" dirty="0"/>
              </a:p>
              <a:p>
                <a:r>
                  <a:rPr lang="pt-BR" sz="2800" dirty="0" smtClean="0"/>
                  <a:t>Se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𝑟</m:t>
                    </m:r>
                    <m:r>
                      <a:rPr lang="pt-BR" sz="2800" b="0" i="1" smtClean="0">
                        <a:latin typeface="Cambria Math"/>
                        <a:ea typeface="Cambria Math"/>
                      </a:rPr>
                      <m:t>≅0</m:t>
                    </m:r>
                  </m:oMath>
                </a14:m>
                <a:r>
                  <a:rPr lang="pt-BR" sz="2800" dirty="0" smtClean="0"/>
                  <a:t> ... Indício de não correlação</a:t>
                </a:r>
              </a:p>
              <a:p>
                <a:endParaRPr lang="pt-BR" sz="2800" dirty="0"/>
              </a:p>
              <a:p>
                <a:r>
                  <a:rPr lang="pt-BR" sz="2800" dirty="0" smtClean="0"/>
                  <a:t>Tendo isto em mente, vamos fazer teste de hipótese para checar a força de uma correlação por meio de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pt-BR" sz="2800" dirty="0" smtClean="0"/>
                  <a:t> (teste de significância)</a:t>
                </a: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2561" b="-13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Teste de significância (hipóteses)</a:t>
            </a:r>
            <a:endParaRPr lang="pt-BR" b="1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13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780147"/>
                  </p:ext>
                </p:extLst>
              </p:nvPr>
            </p:nvGraphicFramePr>
            <p:xfrm>
              <a:off x="323528" y="1116114"/>
              <a:ext cx="8568952" cy="3291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88632"/>
                    <a:gridCol w="2880320"/>
                  </a:tblGrid>
                  <a:tr h="342900">
                    <a:tc>
                      <a:txBody>
                        <a:bodyPr/>
                        <a:lstStyle/>
                        <a:p>
                          <a:r>
                            <a:rPr lang="pt-BR" sz="1800" b="1" dirty="0" smtClean="0"/>
                            <a:t>Hipóteses</a:t>
                          </a:r>
                          <a:endParaRPr lang="pt-BR" sz="18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800" b="1" dirty="0" smtClean="0"/>
                            <a:t>Lado</a:t>
                          </a:r>
                          <a:endParaRPr lang="pt-BR" sz="1800" b="1" dirty="0"/>
                        </a:p>
                      </a:txBody>
                      <a:tcPr marT="34290" marB="34290"/>
                    </a:tc>
                  </a:tr>
                  <a:tr h="982980">
                    <a:tc>
                      <a:txBody>
                        <a:bodyPr/>
                        <a:lstStyle/>
                        <a:p>
                          <a:endParaRPr lang="pt-BR" sz="1500" i="1" dirty="0" smtClean="0">
                            <a:latin typeface="Cambria Math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5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5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15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1500" b="0" i="1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pt-BR" sz="15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pt-BR" sz="1500" b="0" i="1" smtClean="0">
                                  <a:latin typeface="Cambria Math"/>
                                  <a:ea typeface="Cambria Math"/>
                                </a:rPr>
                                <m:t>≥0</m:t>
                              </m:r>
                            </m:oMath>
                          </a14:m>
                          <a:r>
                            <a:rPr lang="pt-BR" sz="1500" dirty="0" smtClean="0"/>
                            <a:t> (não há correlação</a:t>
                          </a:r>
                          <a:r>
                            <a:rPr lang="pt-BR" sz="1500" baseline="0" dirty="0" smtClean="0"/>
                            <a:t> negativa</a:t>
                          </a:r>
                          <a:r>
                            <a:rPr lang="pt-BR" sz="1500" dirty="0" smtClean="0"/>
                            <a:t> significativa)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5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5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500" b="0" i="1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pt-BR" sz="15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pt-BR" sz="1500" b="0" i="1" smtClean="0">
                                  <a:latin typeface="Cambria Math"/>
                                  <a:ea typeface="Cambria Math"/>
                                </a:rPr>
                                <m:t>&lt;0</m:t>
                              </m:r>
                            </m:oMath>
                          </a14:m>
                          <a:r>
                            <a:rPr lang="pt-BR" sz="1500" dirty="0" smtClean="0"/>
                            <a:t> (correlação negativa significativa)</a:t>
                          </a:r>
                        </a:p>
                        <a:p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500" dirty="0" smtClean="0"/>
                            <a:t>Unilateral à esquerda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</a:tr>
                  <a:tr h="982980">
                    <a:tc>
                      <a:txBody>
                        <a:bodyPr/>
                        <a:lstStyle/>
                        <a:p>
                          <a:endParaRPr lang="pt-BR" sz="1500" i="1" dirty="0" smtClean="0">
                            <a:latin typeface="Cambria Math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5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5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15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1500" b="0" i="1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pt-BR" sz="15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pt-BR" sz="1500" b="0" i="1" smtClean="0">
                                  <a:latin typeface="Cambria Math"/>
                                  <a:ea typeface="Cambria Math"/>
                                </a:rPr>
                                <m:t>≤0</m:t>
                              </m:r>
                            </m:oMath>
                          </a14:m>
                          <a:r>
                            <a:rPr lang="pt-BR" sz="1500" dirty="0" smtClean="0"/>
                            <a:t> (não há correlação</a:t>
                          </a:r>
                          <a:r>
                            <a:rPr lang="pt-BR" sz="1500" baseline="0" dirty="0" smtClean="0"/>
                            <a:t> positiva</a:t>
                          </a:r>
                          <a:r>
                            <a:rPr lang="pt-BR" sz="1500" dirty="0" smtClean="0"/>
                            <a:t> significativa)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5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5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500" b="0" i="1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pt-BR" sz="15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pt-BR" sz="1500" b="0" i="1" smtClean="0"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oMath>
                          </a14:m>
                          <a:r>
                            <a:rPr lang="pt-BR" sz="1500" dirty="0" smtClean="0"/>
                            <a:t> (correlação positiva significativa)</a:t>
                          </a:r>
                          <a:endParaRPr lang="pt-BR" sz="1500" dirty="0"/>
                        </a:p>
                        <a:p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500" dirty="0" smtClean="0"/>
                            <a:t>Unilateral à direita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</a:tr>
                  <a:tr h="982980">
                    <a:tc>
                      <a:txBody>
                        <a:bodyPr/>
                        <a:lstStyle/>
                        <a:p>
                          <a:endParaRPr lang="pt-BR" sz="1500" i="1" dirty="0" smtClean="0">
                            <a:latin typeface="Cambria Math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5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5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15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1500" b="0" i="1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pt-BR" sz="15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pt-BR" sz="1500" b="0" i="1" smtClean="0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lang="pt-BR" sz="1500" dirty="0" smtClean="0"/>
                            <a:t> (não há correlação</a:t>
                          </a:r>
                          <a:r>
                            <a:rPr lang="pt-BR" sz="1500" baseline="0" dirty="0" smtClean="0"/>
                            <a:t> </a:t>
                          </a:r>
                          <a:r>
                            <a:rPr lang="pt-BR" sz="1500" dirty="0" smtClean="0"/>
                            <a:t>significativa)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5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5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500" b="0" i="1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pt-BR" sz="15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pt-BR" sz="1500" b="0" i="1" smtClean="0">
                                  <a:latin typeface="Cambria Math"/>
                                  <a:ea typeface="Cambria Math"/>
                                </a:rPr>
                                <m:t>≠0</m:t>
                              </m:r>
                            </m:oMath>
                          </a14:m>
                          <a:r>
                            <a:rPr lang="pt-BR" sz="1500" dirty="0" smtClean="0"/>
                            <a:t> (correlação significativa)</a:t>
                          </a:r>
                          <a:endParaRPr lang="pt-BR" sz="1500" dirty="0"/>
                        </a:p>
                        <a:p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BR" sz="1500" dirty="0" smtClean="0"/>
                            <a:t>Bilateral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780147"/>
                  </p:ext>
                </p:extLst>
              </p:nvPr>
            </p:nvGraphicFramePr>
            <p:xfrm>
              <a:off x="323528" y="1488152"/>
              <a:ext cx="8568952" cy="438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88632"/>
                    <a:gridCol w="288032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pt-BR" sz="2400" b="1" dirty="0" smtClean="0"/>
                            <a:t>Hipóteses</a:t>
                          </a:r>
                          <a:endParaRPr lang="pt-BR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sz="2400" b="1" dirty="0" smtClean="0"/>
                            <a:t>Lado</a:t>
                          </a:r>
                          <a:endParaRPr lang="pt-BR" sz="2400" b="1" dirty="0"/>
                        </a:p>
                      </a:txBody>
                      <a:tcPr/>
                    </a:tc>
                  </a:tr>
                  <a:tr h="13106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38605" r="-50697" b="-20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Unilateral à esquerda</a:t>
                          </a:r>
                          <a:endParaRPr lang="pt-BR" sz="2000" dirty="0"/>
                        </a:p>
                      </a:txBody>
                      <a:tcPr anchor="ctr"/>
                    </a:tc>
                  </a:tr>
                  <a:tr h="13106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38605" r="-50697" b="-10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Unilateral à direita</a:t>
                          </a:r>
                          <a:endParaRPr lang="pt-BR" sz="2000" dirty="0"/>
                        </a:p>
                      </a:txBody>
                      <a:tcPr anchor="ctr"/>
                    </a:tc>
                  </a:tr>
                  <a:tr h="13106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238605" r="-50697" b="-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sz="2000" dirty="0" smtClean="0"/>
                            <a:t>Bilateral</a:t>
                          </a:r>
                          <a:endParaRPr lang="pt-BR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6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Fórmula para calcular hipóteses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pt-BR" sz="3400" dirty="0" smtClean="0">
                    <a:latin typeface="Cambria Math"/>
                  </a:rPr>
                  <a:t>Teste </a:t>
                </a:r>
                <a14:m>
                  <m:oMath xmlns:m="http://schemas.openxmlformats.org/officeDocument/2006/math">
                    <m:r>
                      <a:rPr lang="pt-BR" sz="3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pt-BR" sz="3400" dirty="0" smtClean="0">
                    <a:latin typeface="Cambria Math"/>
                  </a:rPr>
                  <a:t> pode ser usado</a:t>
                </a:r>
              </a:p>
              <a:p>
                <a:pPr lvl="1"/>
                <a:r>
                  <a:rPr lang="pt-BR" sz="3000" dirty="0" smtClean="0">
                    <a:latin typeface="Cambria Math"/>
                  </a:rPr>
                  <a:t>Caso de correlação entre duas variáveis ser significativa</a:t>
                </a:r>
              </a:p>
              <a:p>
                <a:pPr lvl="1"/>
                <a:r>
                  <a:rPr lang="pt-BR" sz="3000" dirty="0" smtClean="0">
                    <a:latin typeface="Cambria Math"/>
                  </a:rPr>
                  <a:t>Distribuição </a:t>
                </a:r>
                <a14:m>
                  <m:oMath xmlns:m="http://schemas.openxmlformats.org/officeDocument/2006/math">
                    <m:r>
                      <a:rPr lang="pt-BR" sz="3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pt-BR" sz="3000" dirty="0" smtClean="0">
                    <a:latin typeface="Cambria Math"/>
                  </a:rPr>
                  <a:t> com </a:t>
                </a:r>
                <a14:m>
                  <m:oMath xmlns:m="http://schemas.openxmlformats.org/officeDocument/2006/math">
                    <m:r>
                      <a:rPr lang="pt-BR" sz="3000" b="0" i="1" smtClean="0">
                        <a:latin typeface="Cambria Math"/>
                      </a:rPr>
                      <m:t>𝑛</m:t>
                    </m:r>
                    <m:r>
                      <a:rPr lang="pt-BR" sz="3000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pt-BR" sz="3000" dirty="0" smtClean="0">
                    <a:latin typeface="Cambria Math"/>
                  </a:rPr>
                  <a:t> graus de liberdade</a:t>
                </a:r>
              </a:p>
              <a:p>
                <a:pPr marL="0" indent="0">
                  <a:buNone/>
                </a:pPr>
                <a:endParaRPr lang="pt-BR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8" t="-18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14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4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Nos slides 09 e 10 foi apresentado um exemplo com relação a PIB e investimento, onde 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𝑟</m:t>
                    </m:r>
                    <m:r>
                      <a:rPr lang="pt-BR" b="0" i="1" smtClean="0">
                        <a:latin typeface="Cambria Math"/>
                      </a:rPr>
                      <m:t>=0,9423</m:t>
                    </m:r>
                  </m:oMath>
                </a14:m>
                <a:r>
                  <a:rPr lang="pt-BR" dirty="0" smtClean="0"/>
                  <a:t>. Com 95% de confiança, o valor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𝑟</m:t>
                    </m:r>
                    <m:r>
                      <a:rPr lang="pt-BR" b="0" i="1" smtClean="0">
                        <a:latin typeface="Cambria Math"/>
                      </a:rPr>
                      <m:t>=0,9423</m:t>
                    </m:r>
                  </m:oMath>
                </a14:m>
                <a:r>
                  <a:rPr lang="pt-BR" dirty="0" smtClean="0"/>
                  <a:t> indica que a correlação é significante?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2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15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7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1 - resolução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pt-BR" dirty="0" smtClean="0"/>
                  <a:t>Passo 1: elaborar hipóteses</a:t>
                </a:r>
              </a:p>
              <a:p>
                <a:pPr marL="457200" lvl="1" indent="0">
                  <a:buNone/>
                </a:pPr>
                <a:r>
                  <a:rPr lang="pt-BR" dirty="0" smtClean="0"/>
                  <a:t>Teoricamente, parece que quando investimento </a:t>
                </a:r>
                <a:r>
                  <a:rPr lang="pt-BR" dirty="0" smtClean="0">
                    <a:sym typeface="Symbol"/>
                  </a:rPr>
                  <a:t> , o PIB </a:t>
                </a:r>
                <a:endParaRPr lang="pt-BR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: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  ...  Não há correlação significante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: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pt-BR" dirty="0" smtClean="0"/>
                  <a:t>  ...  Correlação significante</a:t>
                </a:r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514350" indent="-457200"/>
                <a:r>
                  <a:rPr lang="pt-BR" dirty="0" smtClean="0"/>
                  <a:t>Passo 2: Fixar nível de significância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=100%−95%=5%</m:t>
                    </m:r>
                  </m:oMath>
                </a14:m>
                <a:r>
                  <a:rPr lang="pt-BR" dirty="0" smtClean="0"/>
                  <a:t> </a:t>
                </a:r>
              </a:p>
              <a:p>
                <a:pPr marL="457200" lvl="1" indent="0">
                  <a:buNone/>
                </a:pPr>
                <a:endParaRPr lang="pt-BR" dirty="0"/>
              </a:p>
              <a:p>
                <a:r>
                  <a:rPr lang="pt-BR" dirty="0" smtClean="0"/>
                  <a:t>Passo 3: Calcular estatística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0,9423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(0,9423)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7−2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≅6,2940</m:t>
                      </m:r>
                    </m:oMath>
                  </m:oMathPara>
                </a14:m>
                <a:endParaRPr lang="pt-BR" b="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16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1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1 - resolução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pt-BR" dirty="0" smtClean="0"/>
                  <a:t>Passo 4: Tomar decisão</a:t>
                </a:r>
              </a:p>
              <a:p>
                <a:pPr marL="457200" lvl="1" indent="0">
                  <a:buNone/>
                </a:pPr>
                <a:r>
                  <a:rPr lang="pt-BR" dirty="0"/>
                  <a:t>Como teste é </a:t>
                </a:r>
                <a:r>
                  <a:rPr lang="pt-BR" dirty="0" smtClean="0"/>
                  <a:t>bilateral, </a:t>
                </a:r>
                <a:r>
                  <a:rPr lang="pt-BR" dirty="0"/>
                  <a:t>devemos consultar a coluna 5</a:t>
                </a:r>
                <a:r>
                  <a:rPr lang="pt-BR" dirty="0" smtClean="0"/>
                  <a:t>% </a:t>
                </a:r>
                <a:r>
                  <a:rPr lang="pt-BR" dirty="0"/>
                  <a:t>na tabela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𝑡</m:t>
                    </m:r>
                  </m:oMath>
                </a14:m>
                <a:endParaRPr lang="pt-BR" dirty="0"/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:r>
                  <a:rPr lang="pt-BR" dirty="0"/>
                  <a:t>Pegando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𝑔𝑙</m:t>
                    </m:r>
                    <m:r>
                      <a:rPr lang="pt-BR" i="1">
                        <a:latin typeface="Cambria Math"/>
                      </a:rPr>
                      <m:t>=7−2</m:t>
                    </m:r>
                  </m:oMath>
                </a14:m>
                <a:r>
                  <a:rPr lang="pt-BR" dirty="0"/>
                  <a:t>, vamos na linha 5, e coluna 5</a:t>
                </a:r>
                <a:r>
                  <a:rPr lang="pt-BR" dirty="0" smtClean="0"/>
                  <a:t>%, </a:t>
                </a:r>
                <a:r>
                  <a:rPr lang="pt-BR" dirty="0"/>
                  <a:t>e dessa forma, percebemos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𝑡</m:t>
                    </m:r>
                    <m:r>
                      <a:rPr lang="pt-BR" i="1">
                        <a:latin typeface="Cambria Math"/>
                      </a:rPr>
                      <m:t>=2,571</m:t>
                    </m:r>
                  </m:oMath>
                </a14:m>
                <a:r>
                  <a:rPr lang="pt-BR" dirty="0"/>
                  <a:t>, </a:t>
                </a:r>
                <a:r>
                  <a:rPr lang="pt-BR" dirty="0" smtClean="0"/>
                  <a:t>ou </a:t>
                </a:r>
                <a:r>
                  <a:rPr lang="pt-BR" dirty="0"/>
                  <a:t>seja, nossa região crítica 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R</m:t>
                    </m:r>
                    <m:r>
                      <a:rPr lang="pt-BR" i="1">
                        <a:latin typeface="Cambria Math"/>
                      </a:rPr>
                      <m:t>𝐶</m:t>
                    </m:r>
                    <m:r>
                      <a:rPr lang="pt-BR" i="1">
                        <a:latin typeface="Cambria Math"/>
                      </a:rPr>
                      <m:t>={</m:t>
                    </m:r>
                    <m:r>
                      <a:rPr lang="pt-BR" i="1">
                        <a:latin typeface="Cambria Math"/>
                      </a:rPr>
                      <m:t>𝑇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|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pt-BR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−2,571 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𝑜𝑢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≥2,571}</m:t>
                    </m:r>
                  </m:oMath>
                </a14:m>
                <a:endParaRPr lang="pt-BR" dirty="0" smtClean="0"/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:r>
                  <a:rPr lang="pt-BR" dirty="0" smtClean="0"/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=6,2940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𝑅𝐶</m:t>
                    </m:r>
                  </m:oMath>
                </a14:m>
                <a:r>
                  <a:rPr lang="pt-BR" dirty="0" smtClean="0"/>
                  <a:t>, rejeitamos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/>
                  <a:t>, ou seja, nossa correlação entre PIB e Investimento pode ser considerada significativa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17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1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487"/>
                <a:ext cx="8229600" cy="172819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pt-BR" sz="2800" dirty="0" smtClean="0"/>
                  <a:t>Exercício 1: Obter o coeficiente de correlação entre o conjunto de dados da tabela abaixo e testar a significância de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pt-BR" sz="2800" dirty="0" smtClean="0"/>
                  <a:t> para 95% de confiança. </a:t>
                </a:r>
              </a:p>
              <a:p>
                <a:pPr lvl="1"/>
                <a:r>
                  <a:rPr lang="pt-BR" sz="2400" dirty="0" smtClean="0"/>
                  <a:t>Adotar: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𝑆𝑄</m:t>
                    </m:r>
                    <m:d>
                      <m:d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=0,4417</m:t>
                    </m:r>
                  </m:oMath>
                </a14:m>
                <a:r>
                  <a:rPr lang="pt-BR" sz="2400" dirty="0" smtClean="0"/>
                  <a:t>;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𝑆𝑄</m:t>
                    </m:r>
                    <m:d>
                      <m:d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=8,6363</m:t>
                    </m:r>
                  </m:oMath>
                </a14:m>
                <a:r>
                  <a:rPr lang="pt-BR" sz="2400" dirty="0" smtClean="0"/>
                  <a:t> ;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𝑆𝑄</m:t>
                    </m:r>
                    <m:d>
                      <m:d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𝑋𝑌</m:t>
                        </m:r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=−1,5172</m:t>
                    </m:r>
                  </m:oMath>
                </a14:m>
                <a:r>
                  <a:rPr lang="pt-BR" sz="2400" dirty="0" smtClean="0"/>
                  <a:t>. (Resposta: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</a:rPr>
                      <m:t>=−2,75821)</m:t>
                    </m:r>
                  </m:oMath>
                </a14:m>
                <a:r>
                  <a:rPr lang="pt-BR" sz="2400" dirty="0" smtClean="0"/>
                  <a:t>.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487"/>
                <a:ext cx="8229600" cy="1728191"/>
              </a:xfrm>
              <a:blipFill rotWithShape="1">
                <a:blip r:embed="rId2"/>
                <a:stretch>
                  <a:fillRect l="-1259" t="-7042" b="-24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694601"/>
              </p:ext>
            </p:extLst>
          </p:nvPr>
        </p:nvGraphicFramePr>
        <p:xfrm>
          <a:off x="395537" y="2082228"/>
          <a:ext cx="8280921" cy="288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0307"/>
                <a:gridCol w="2760307"/>
                <a:gridCol w="2760307"/>
              </a:tblGrid>
              <a:tr h="57150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Pessoa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Índice de placa bacteriana (X)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Tempo de escovação em minutos (Y)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1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0,08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2,50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2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0,18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1,20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3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0,78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0,50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4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0,03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2,80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5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0,20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1,18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6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0,00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4,00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7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0,05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2,50</a:t>
                      </a:r>
                      <a:endParaRPr lang="pt-BR" sz="17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7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Regressão linear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Seção 4.3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19</a:t>
            </a:fld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Correlação entre variáveis quantitativas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Seção 4.1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2</a:t>
            </a:fld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Regressão linear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Princípio básico: reta que melhor se ajusta a um conjunto de pontos (X,Y) observados</a:t>
            </a:r>
            <a:endParaRPr lang="pt-BR" dirty="0"/>
          </a:p>
        </p:txBody>
      </p:sp>
      <p:pic>
        <p:nvPicPr>
          <p:cNvPr id="9218" name="Picture 2" descr="http://s3.amazonaws.com/magoo/ABAAAgMfcAH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409732"/>
            <a:ext cx="46866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-msdn.sec.s-msft.com/dynimg/IC20252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09732"/>
            <a:ext cx="421022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20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7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Matematicamente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pt-BR" dirty="0" smtClean="0"/>
                  <a:t>De modo intuitivo, pensar numa função de grau 1: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𝑦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𝑎𝑥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pt-BR" dirty="0" smtClean="0"/>
                  <a:t>, em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pt-BR" dirty="0" smtClean="0"/>
                  <a:t> são números desconhecidos, e para ser uma função de grau 1,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𝑎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pt-BR" dirty="0" smtClean="0"/>
                  <a:t>.</a:t>
                </a:r>
              </a:p>
              <a:p>
                <a:endParaRPr lang="pt-BR" dirty="0"/>
              </a:p>
              <a:p>
                <a:r>
                  <a:rPr lang="pt-BR" dirty="0" smtClean="0"/>
                  <a:t>Regressão linear: Dada uma amostra de dados bivariados, vamos montar função: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pt-BR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pt-BR" sz="2400" dirty="0" smtClean="0"/>
              </a:p>
              <a:p>
                <a:pPr lvl="1"/>
                <a:r>
                  <a:rPr lang="pt-BR" dirty="0" smtClean="0"/>
                  <a:t>Como se trata de uma “reta média” entre os pontos observados, é importante perceber que existe um erro entre cada valor da amostra e da reta.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5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21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5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/>
              <a:t>Calculando os coeficientes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3200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pt-BR" sz="3200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pt-BR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32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pt-BR" sz="3200" i="1">
                          <a:latin typeface="Cambria Math"/>
                        </a:rPr>
                        <m:t>𝑥</m:t>
                      </m:r>
                      <m:r>
                        <a:rPr lang="pt-BR" sz="3200" i="1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pt-BR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3200" i="1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pt-BR" sz="32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pt-BR" sz="320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pt-BR" sz="3200" b="0" i="1" smtClean="0">
                          <a:latin typeface="Cambria Math"/>
                        </a:rPr>
                        <m:t>=</m:t>
                      </m:r>
                      <m:r>
                        <a:rPr lang="pt-BR" sz="3200" b="0" i="1" smtClean="0">
                          <a:latin typeface="Cambria Math"/>
                        </a:rPr>
                        <m:t>𝑟</m:t>
                      </m:r>
                      <m:f>
                        <m:fPr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3200" dirty="0" smtClean="0"/>
              </a:p>
              <a:p>
                <a:pPr marL="0" indent="0" algn="ctr">
                  <a:buNone/>
                </a:pPr>
                <a:endParaRPr lang="pt-BR" sz="32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pt-BR" sz="3200" b="0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pt-BR" sz="32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pt-BR" sz="3200" b="0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sz="3200" dirty="0" smtClean="0"/>
              </a:p>
              <a:p>
                <a:endParaRPr lang="pt-BR" dirty="0"/>
              </a:p>
              <a:p>
                <a:pPr marL="457200" lvl="1" indent="0">
                  <a:buNone/>
                </a:pPr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/>
                  <a:t>Legenda: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pt-BR" dirty="0"/>
                  <a:t> = coeficiente angular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pt-BR" dirty="0"/>
                  <a:t> = intercepto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𝑟</m:t>
                    </m:r>
                  </m:oMath>
                </a14:m>
                <a:r>
                  <a:rPr lang="pt-BR" dirty="0"/>
                  <a:t> = coeficiente de correlação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𝑠</m:t>
                    </m:r>
                  </m:oMath>
                </a14:m>
                <a:r>
                  <a:rPr lang="pt-BR" dirty="0"/>
                  <a:t> = desvio-padrão amostral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pt-BR" dirty="0"/>
                  <a:t> = média dos valores de Y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 = média dos valores de </a:t>
                </a:r>
                <a:r>
                  <a:rPr lang="pt-BR" dirty="0" smtClean="0"/>
                  <a:t>X</a:t>
                </a:r>
                <a:endParaRPr lang="pt-BR" dirty="0"/>
              </a:p>
            </p:txBody>
          </p:sp>
        </mc:Choice>
        <mc:Fallback xmlns="">
          <p:sp>
            <p:nvSpPr>
              <p:cNvPr id="7" name="Espaço Reservado para Conteú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719" t="-1213" r="-10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22</a:t>
            </a:fld>
            <a:endParaRPr lang="pt-BR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0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Fórmulas alternativas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pt-BR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pt-BR" i="1">
                          <a:latin typeface="Cambria Math"/>
                        </a:rPr>
                        <m:t>𝑥</m:t>
                      </m:r>
                      <m:r>
                        <a:rPr lang="pt-BR" i="1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pt-BR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𝑥𝑦</m:t>
                              </m:r>
                            </m:e>
                          </m:nary>
                          <m:r>
                            <a:rPr lang="pt-BR" b="0" i="1" smtClean="0">
                              <a:latin typeface="Cambria Math"/>
                            </a:rPr>
                            <m:t>−(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)(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(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𝑥𝑦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𝑆𝑄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pt-B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nary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nary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23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3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795535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Obter a regressão linear do conjunto de dados da tabela abaixo</a:t>
            </a:r>
            <a:r>
              <a:rPr lang="pt-BR" dirty="0" smtClean="0"/>
              <a:t>: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25432"/>
              </p:ext>
            </p:extLst>
          </p:nvPr>
        </p:nvGraphicFramePr>
        <p:xfrm>
          <a:off x="395537" y="2082228"/>
          <a:ext cx="8280921" cy="288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0307"/>
                <a:gridCol w="2760307"/>
                <a:gridCol w="2760307"/>
              </a:tblGrid>
              <a:tr h="57150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Pessoa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Índice de placa bacteriana (X)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Tempo de escovação em minutos (Y)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1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0,08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2,50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2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0,18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1,20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3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0,78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0,50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4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0,03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2,80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5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0,20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1,18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6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0,00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4,00</a:t>
                      </a:r>
                      <a:endParaRPr lang="pt-BR" sz="1700" dirty="0"/>
                    </a:p>
                  </a:txBody>
                  <a:tcPr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pt-BR" sz="1700" dirty="0" smtClean="0"/>
                        <a:t>7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0,05</a:t>
                      </a:r>
                      <a:endParaRPr lang="pt-BR" sz="17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2,50</a:t>
                      </a:r>
                      <a:endParaRPr lang="pt-BR" sz="17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8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 – resolução</a:t>
            </a:r>
            <a:endParaRPr lang="pt-BR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3978"/>
              </p:ext>
            </p:extLst>
          </p:nvPr>
        </p:nvGraphicFramePr>
        <p:xfrm>
          <a:off x="179512" y="1047750"/>
          <a:ext cx="8784972" cy="377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4162"/>
                <a:gridCol w="1464162"/>
                <a:gridCol w="1464162"/>
                <a:gridCol w="1464162"/>
                <a:gridCol w="1464162"/>
                <a:gridCol w="1464162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n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X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Y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X^2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Y^2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XY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0,08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2,50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0,0064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6,2500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0,2000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0,18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1,20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0,0324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1,4400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0,2160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0,78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0,50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0,6084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0,2500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0,3900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4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0,03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2,80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0,0009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7,8400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0,0840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5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0,20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1,18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0,0400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1,3924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0,2360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6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0,00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4,00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0,0000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16,0000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0,0000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7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0,05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2,50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0,6903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6,2500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0,1250</a:t>
                      </a:r>
                      <a:endParaRPr lang="pt-BR" sz="1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Soma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1,32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14,68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0,6906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39,4224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1,2510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Média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0,18857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2,09714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err="1" smtClean="0"/>
                        <a:t>dp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0,27132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1,19975</a:t>
                      </a:r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4836189"/>
            <a:ext cx="2133600" cy="273844"/>
          </a:xfrm>
        </p:spPr>
        <p:txBody>
          <a:bodyPr/>
          <a:lstStyle/>
          <a:p>
            <a:fld id="{4AAC80A5-AB45-4EFC-9B46-28F2FD66B5A5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53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 – resolução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/>
                        </a:rPr>
                        <m:t>𝑆𝑄</m:t>
                      </m:r>
                      <m:d>
                        <m:dPr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pt-BR" sz="1800" b="0" i="1" smtClean="0">
                          <a:latin typeface="Cambria Math"/>
                        </a:rPr>
                        <m:t>=0,6906−</m:t>
                      </m:r>
                      <m:f>
                        <m:fPr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1800" b="0" i="1" smtClean="0">
                                      <a:latin typeface="Cambria Math"/>
                                    </a:rPr>
                                    <m:t>1,32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pt-BR" sz="18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/>
                        </a:rPr>
                        <m:t>𝑆𝑄</m:t>
                      </m:r>
                      <m:r>
                        <a:rPr lang="pt-BR" sz="1800" b="0" i="1" smtClean="0">
                          <a:latin typeface="Cambria Math"/>
                        </a:rPr>
                        <m:t>(</m:t>
                      </m:r>
                      <m:r>
                        <a:rPr lang="pt-BR" sz="1800" b="0" i="1" smtClean="0">
                          <a:latin typeface="Cambria Math"/>
                        </a:rPr>
                        <m:t>𝑋</m:t>
                      </m:r>
                      <m:r>
                        <a:rPr lang="pt-BR" sz="1800" b="0" i="1" smtClean="0">
                          <a:latin typeface="Cambria Math"/>
                        </a:rPr>
                        <m:t>)=0,44169</m:t>
                      </m:r>
                    </m:oMath>
                  </m:oMathPara>
                </a14:m>
                <a:endParaRPr lang="pt-BR" sz="18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pt-BR" sz="180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/>
                        </a:rPr>
                        <m:t>𝑆𝑄</m:t>
                      </m:r>
                      <m:d>
                        <m:dPr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pt-BR" sz="1800" b="0" i="1" smtClean="0">
                          <a:latin typeface="Cambria Math"/>
                        </a:rPr>
                        <m:t>=39,4224−</m:t>
                      </m:r>
                      <m:f>
                        <m:fPr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1800" b="0" i="1" smtClean="0">
                                      <a:latin typeface="Cambria Math"/>
                                    </a:rPr>
                                    <m:t>14,68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pt-BR" sz="18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/>
                        </a:rPr>
                        <m:t>𝑆𝑄</m:t>
                      </m:r>
                      <m:r>
                        <a:rPr lang="pt-BR" sz="1800" b="0" i="1" smtClean="0">
                          <a:latin typeface="Cambria Math"/>
                        </a:rPr>
                        <m:t>(</m:t>
                      </m:r>
                      <m:r>
                        <a:rPr lang="pt-BR" sz="1800" b="0" i="1" smtClean="0">
                          <a:latin typeface="Cambria Math"/>
                        </a:rPr>
                        <m:t>𝑌</m:t>
                      </m:r>
                      <m:r>
                        <a:rPr lang="pt-BR" sz="1800" b="0" i="1" smtClean="0">
                          <a:latin typeface="Cambria Math"/>
                        </a:rPr>
                        <m:t>)=8,63634</m:t>
                      </m:r>
                    </m:oMath>
                  </m:oMathPara>
                </a14:m>
                <a:endParaRPr lang="pt-BR" sz="18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pt-BR" sz="180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/>
                        </a:rPr>
                        <m:t>𝑆𝑄</m:t>
                      </m:r>
                      <m:d>
                        <m:dPr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𝑋𝑌</m:t>
                          </m:r>
                        </m:e>
                      </m:d>
                      <m:r>
                        <a:rPr lang="pt-BR" sz="1800" b="0" i="1" smtClean="0">
                          <a:latin typeface="Cambria Math"/>
                        </a:rPr>
                        <m:t>=1,2510−</m:t>
                      </m:r>
                      <m:f>
                        <m:fPr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latin typeface="Cambria Math"/>
                                </a:rPr>
                                <m:t>1,32∗14,68</m:t>
                              </m:r>
                            </m:e>
                          </m:d>
                        </m:num>
                        <m:den>
                          <m:r>
                            <a:rPr lang="pt-BR" sz="1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pt-BR" sz="18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/>
                        </a:rPr>
                        <m:t>𝑆𝑄</m:t>
                      </m:r>
                      <m:r>
                        <a:rPr lang="pt-BR" sz="1800" b="0" i="1" smtClean="0">
                          <a:latin typeface="Cambria Math"/>
                        </a:rPr>
                        <m:t>(</m:t>
                      </m:r>
                      <m:r>
                        <a:rPr lang="pt-BR" sz="1800" b="0" i="1" smtClean="0">
                          <a:latin typeface="Cambria Math"/>
                        </a:rPr>
                        <m:t>𝑋𝑌</m:t>
                      </m:r>
                      <m:r>
                        <a:rPr lang="pt-BR" sz="1800" b="0" i="1" smtClean="0">
                          <a:latin typeface="Cambria Math"/>
                        </a:rPr>
                        <m:t>)=−1,51723</m:t>
                      </m:r>
                    </m:oMath>
                  </m:oMathPara>
                </a14:m>
                <a:endParaRPr lang="pt-BR" sz="18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pt-BR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𝑆𝑄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𝑋𝑌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𝑆𝑄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−1,51723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0,44169</m:t>
                          </m:r>
                        </m:den>
                      </m:f>
                    </m:oMath>
                  </m:oMathPara>
                </a14:m>
                <a:endParaRPr lang="pt-BR" sz="2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pt-BR" sz="2000" b="0" i="1" smtClean="0">
                          <a:latin typeface="Cambria Math"/>
                        </a:rPr>
                        <m:t>=−3,43509</m:t>
                      </m:r>
                    </m:oMath>
                  </m:oMathPara>
                </a14:m>
                <a:endParaRPr lang="pt-BR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18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pt-BR" sz="1800" i="1">
                          <a:latin typeface="Cambria Math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pt-BR" sz="1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1800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pt-BR" sz="1800" i="1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sz="1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1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pt-BR" sz="1800" i="1">
                          <a:latin typeface="Cambria Math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pt-BR" sz="1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1800" i="1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sz="1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pt-BR" sz="1800" b="0" i="1" smtClean="0">
                          <a:latin typeface="Cambria Math"/>
                        </a:rPr>
                        <m:t>=2,09714−(−3,43509)(0,18857)</m:t>
                      </m:r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pt-BR" sz="1800" b="0" i="1" smtClean="0">
                          <a:latin typeface="Cambria Math"/>
                        </a:rPr>
                        <m:t>=2,74490</m:t>
                      </m:r>
                    </m:oMath>
                  </m:oMathPara>
                </a14:m>
                <a:endParaRPr lang="pt-BR" sz="1800" dirty="0" smtClean="0"/>
              </a:p>
              <a:p>
                <a:pPr marL="0" indent="0">
                  <a:buNone/>
                </a:pPr>
                <a:endParaRPr lang="pt-B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pt-BR" sz="1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pt-BR" sz="1800" b="0" i="1" smtClean="0">
                          <a:latin typeface="Cambria Math"/>
                        </a:rPr>
                        <m:t>𝑥</m:t>
                      </m:r>
                      <m:r>
                        <a:rPr lang="pt-BR" sz="1800" b="0" i="1" smtClean="0">
                          <a:latin typeface="Cambria Math"/>
                        </a:rPr>
                        <m:t>+</m:t>
                      </m:r>
                      <m:r>
                        <a:rPr lang="pt-BR" sz="18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pt-BR" sz="1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pt-BR" sz="1800" b="0" i="1" smtClean="0">
                          <a:latin typeface="Cambria Math"/>
                        </a:rPr>
                        <m:t>=−3,43509</m:t>
                      </m:r>
                      <m:r>
                        <a:rPr lang="pt-BR" sz="1800" b="0" i="1" smtClean="0">
                          <a:latin typeface="Cambria Math"/>
                        </a:rPr>
                        <m:t>𝑥</m:t>
                      </m:r>
                      <m:r>
                        <a:rPr lang="pt-BR" sz="1800" b="0" i="1" smtClean="0">
                          <a:latin typeface="Cambria Math"/>
                        </a:rPr>
                        <m:t>+2,74490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7" name="Espaço Reservado para Conteú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26</a:t>
            </a:fld>
            <a:endParaRPr lang="pt-BR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5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Seção 4.4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Estudando os resíduos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27</a:t>
            </a:fld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8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Recapitulando - Exemplo 1</a:t>
            </a:r>
            <a:endParaRPr lang="pt-BR" b="1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005577"/>
            <a:ext cx="8229600" cy="48605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Supondo dados da tabela,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239493"/>
                  </p:ext>
                </p:extLst>
              </p:nvPr>
            </p:nvGraphicFramePr>
            <p:xfrm>
              <a:off x="251520" y="1545636"/>
              <a:ext cx="8568954" cy="29770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8159"/>
                    <a:gridCol w="1428159"/>
                    <a:gridCol w="1428159"/>
                    <a:gridCol w="1428159"/>
                    <a:gridCol w="1428159"/>
                    <a:gridCol w="1428159"/>
                  </a:tblGrid>
                  <a:tr h="3023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500" smtClean="0">
                                    <a:latin typeface="Cambria Math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5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5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5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BR" sz="15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500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z="1500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5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BR" sz="15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500" smtClean="0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pt-BR" sz="1500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5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z="1500" smtClean="0">
                                    <a:latin typeface="Cambria Math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pt-BR" sz="15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2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8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4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64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16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2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4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8,5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16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72,25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34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3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5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9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25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81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45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4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6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10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36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100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60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5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8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10,5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64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110,25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84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6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9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11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81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121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99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7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10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12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100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144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120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>
                              <a:sym typeface="Symbol"/>
                            </a:rPr>
                            <a:t>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44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69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326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692,5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458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Média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6,28571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9,85714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1500" b="1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1500" b="1" dirty="0"/>
                        </a:p>
                      </a:txBody>
                      <a:tcPr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239493"/>
                  </p:ext>
                </p:extLst>
              </p:nvPr>
            </p:nvGraphicFramePr>
            <p:xfrm>
              <a:off x="251520" y="2060848"/>
              <a:ext cx="8568954" cy="39693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8159"/>
                    <a:gridCol w="1428159"/>
                    <a:gridCol w="1428159"/>
                    <a:gridCol w="1428159"/>
                    <a:gridCol w="1428159"/>
                    <a:gridCol w="1428159"/>
                  </a:tblGrid>
                  <a:tr h="403162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r="-500855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574" r="-398723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427" r="-300427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427" r="-200427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98723" r="-99574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855" b="-913636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2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8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4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64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16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2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4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8,5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16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72,25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34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3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5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9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25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81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45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4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6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10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36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100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60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5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8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10,5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64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110,25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84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6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9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11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81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121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99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7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10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12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100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144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120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>
                              <a:sym typeface="Symbol"/>
                            </a:rPr>
                            <a:t>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44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69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326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692,5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458</a:t>
                          </a:r>
                          <a:endParaRPr lang="pt-BR" sz="2000" b="1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Média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6,28571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9,85714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0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0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28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473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Exemplo 1 – coeficiente de correlação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=326−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44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=49,42857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=692,5−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69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=12,35714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𝑥𝑦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=458−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44∗69</m:t>
                            </m:r>
                          </m:e>
                        </m:d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=24,28571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𝑟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24,28571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49,42857∗12,35714</m:t>
                            </m:r>
                          </m:e>
                        </m:rad>
                      </m:den>
                    </m:f>
                    <m:r>
                      <a:rPr lang="pt-BR" b="0" i="1" smtClean="0">
                        <a:latin typeface="Cambria Math"/>
                      </a:rPr>
                      <m:t>=0,98266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29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22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Correlação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21600"/>
            <a:ext cx="8229600" cy="3394472"/>
          </a:xfrm>
        </p:spPr>
        <p:txBody>
          <a:bodyPr/>
          <a:lstStyle/>
          <a:p>
            <a:r>
              <a:rPr lang="pt-BR" dirty="0" smtClean="0"/>
              <a:t>Duas variáveis estão correlacionadas quando existe uma relação de dependência entre elas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3</a:t>
            </a:fld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09732"/>
            <a:ext cx="6762750" cy="21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5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pt-BR" b="1" dirty="0" smtClean="0"/>
                  <a:t>Exemplo 1 -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pt-BR" b="1" dirty="0" smtClean="0"/>
                  <a:t> significante (95%)</a:t>
                </a:r>
                <a:endParaRPr lang="pt-BR" b="1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963" t="-8571" b="-29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: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	(não há correlação significante)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: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pt-BR" dirty="0" smtClean="0"/>
                  <a:t>	(há correlação significante)</a:t>
                </a:r>
              </a:p>
              <a:p>
                <a:pPr marL="0" indent="0">
                  <a:buNone/>
                </a:pPr>
                <a:endParaRPr lang="pt-B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0,98266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(0,98266)</m:t>
                                    </m:r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b="0" i="1" smtClean="0">
                                    <a:latin typeface="Cambria Math"/>
                                  </a:rPr>
                                  <m:t>7−2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pt-BR" b="0" i="1" smtClean="0">
                        <a:latin typeface="Cambria Math"/>
                      </a:rPr>
                      <m:t>=11,85022</m:t>
                    </m:r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=100%−95%=5%</m:t>
                    </m:r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𝑅𝐶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≤−2,571 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𝑜𝑢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≥2,571</m:t>
                        </m:r>
                      </m:e>
                    </m:d>
                  </m:oMath>
                </a14:m>
                <a:endParaRPr lang="pt-BR" b="0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r>
                  <a:rPr lang="pt-BR" dirty="0" smtClean="0"/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pt-BR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𝑅𝐶</m:t>
                    </m:r>
                  </m:oMath>
                </a14:m>
                <a:r>
                  <a:rPr lang="pt-BR" dirty="0" smtClean="0"/>
                  <a:t>, rejeitamos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/>
                  <a:t>, ou seja, existem indícios que permitem considerar a correlação entre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21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30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959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 – regressão linear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t-B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𝑆𝑄</m:t>
                        </m:r>
                        <m:r>
                          <a:rPr lang="pt-BR" sz="2800" b="0" i="1" smtClean="0">
                            <a:latin typeface="Cambria Math"/>
                          </a:rPr>
                          <m:t>(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𝑥𝑦</m:t>
                        </m:r>
                        <m:r>
                          <a:rPr lang="pt-BR" sz="2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𝑆𝑄</m:t>
                        </m:r>
                        <m:r>
                          <a:rPr lang="pt-BR" sz="2800" b="0" i="1" smtClean="0">
                            <a:latin typeface="Cambria Math"/>
                          </a:rPr>
                          <m:t>(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𝑥</m:t>
                        </m:r>
                        <m:r>
                          <a:rPr lang="pt-BR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pt-B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24,28571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49,42857</m:t>
                        </m:r>
                      </m:den>
                    </m:f>
                  </m:oMath>
                </a14:m>
                <a:endParaRPr lang="pt-BR" sz="2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t-BR" sz="2800" b="0" i="1" smtClean="0">
                        <a:latin typeface="Cambria Math"/>
                      </a:rPr>
                      <m:t>=0,49133</m:t>
                    </m:r>
                  </m:oMath>
                </a14:m>
                <a:endParaRPr lang="pt-BR" sz="2800" dirty="0" smtClean="0"/>
              </a:p>
              <a:p>
                <a:endParaRPr lang="pt-BR" sz="28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pt-BR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pt-BR" sz="28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t-BR" sz="2800" b="0" i="1" smtClean="0">
                        <a:latin typeface="Cambria Math"/>
                      </a:rPr>
                      <m:t>∗</m:t>
                    </m:r>
                    <m:acc>
                      <m:accPr>
                        <m:chr m:val="̅"/>
                        <m:ctrlPr>
                          <a:rPr lang="pt-BR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pt-BR" sz="2800" b="0" i="1" smtClean="0">
                        <a:latin typeface="Cambria Math"/>
                      </a:rPr>
                      <m:t>=9,85714−</m:t>
                    </m:r>
                    <m:d>
                      <m:d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/>
                          </a:rPr>
                          <m:t>0,49133∗6,28571</m:t>
                        </m:r>
                      </m:e>
                    </m:d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pt-BR" sz="2800" b="0" i="1" smtClean="0">
                        <a:latin typeface="Cambria Math"/>
                      </a:rPr>
                      <m:t>=6,76878</m:t>
                    </m:r>
                  </m:oMath>
                </a14:m>
                <a:endParaRPr lang="pt-BR" sz="2800" dirty="0" smtClean="0"/>
              </a:p>
              <a:p>
                <a:endParaRPr lang="pt-BR" sz="28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pt-BR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t-BR" sz="2800" b="0" i="1" smtClean="0">
                        <a:latin typeface="Cambria Math"/>
                      </a:rPr>
                      <m:t>𝑥</m:t>
                    </m:r>
                    <m:r>
                      <a:rPr lang="pt-BR" sz="28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pt-BR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pt-BR" sz="2800" b="0" i="1" smtClean="0">
                        <a:latin typeface="Cambria Math"/>
                      </a:rPr>
                      <m:t>=0,49133</m:t>
                    </m:r>
                    <m:r>
                      <a:rPr lang="pt-BR" sz="2800" b="0" i="1" smtClean="0">
                        <a:latin typeface="Cambria Math"/>
                      </a:rPr>
                      <m:t>𝑥</m:t>
                    </m:r>
                    <m:r>
                      <a:rPr lang="pt-BR" sz="2800" b="0" i="1" smtClean="0">
                        <a:latin typeface="Cambria Math"/>
                      </a:rPr>
                      <m:t>+6,76878</m:t>
                    </m:r>
                  </m:oMath>
                </a14:m>
                <a:endParaRPr lang="pt-BR" sz="28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31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376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Contexto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Mesmo ajustando a regressão aos dados observados, ainda assim é comum que o ajuste esteja sujeito a erros, o qual chamamos de desvios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32</a:t>
            </a:fld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0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Tipos de desvios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pt-BR" sz="2600" dirty="0" smtClean="0"/>
                  <a:t>Desvio não explicado: diferença entre valor amostrado e o valor previsto pela regressão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pt-BR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26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sz="2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2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sz="26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t-BR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600" dirty="0" smtClean="0"/>
                  <a:t>)</a:t>
                </a:r>
              </a:p>
              <a:p>
                <a:pPr lvl="1"/>
                <a:r>
                  <a:rPr lang="pt-BR" sz="2200" dirty="0" smtClean="0"/>
                  <a:t>Diferença entre valor previsto e o amostrado</a:t>
                </a:r>
              </a:p>
              <a:p>
                <a:endParaRPr lang="pt-BR" sz="2600" dirty="0"/>
              </a:p>
              <a:p>
                <a:r>
                  <a:rPr lang="pt-BR" sz="2600" dirty="0" smtClean="0"/>
                  <a:t>Desvio explicado: diferença entre o valor previsto pela regressão e o valor médio da mesma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2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sz="26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t-BR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26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pt-BR" sz="2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600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pt-BR" sz="2600" dirty="0" smtClean="0"/>
                  <a:t>)</a:t>
                </a:r>
              </a:p>
              <a:p>
                <a:pPr lvl="1"/>
                <a:r>
                  <a:rPr lang="pt-BR" sz="2200" dirty="0" smtClean="0"/>
                  <a:t>Desvio totalmente entendido pela regressão</a:t>
                </a:r>
              </a:p>
              <a:p>
                <a:endParaRPr lang="pt-BR" sz="2400" dirty="0"/>
              </a:p>
              <a:p>
                <a:r>
                  <a:rPr lang="pt-BR" sz="2400" dirty="0" smtClean="0"/>
                  <a:t>Desvio total: diferença entre o valor amostrado e o valor médio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pt-BR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pt-BR" sz="2400" dirty="0" smtClean="0"/>
                  <a:t>)</a:t>
                </a:r>
                <a:endParaRPr lang="pt-BR" sz="2400" dirty="0"/>
              </a:p>
              <a:p>
                <a:pPr lvl="1"/>
                <a:r>
                  <a:rPr lang="pt-BR" sz="2000" dirty="0" smtClean="0"/>
                  <a:t>Ou seja, desvio total = desvio explicado + desvio não explicado</a:t>
                </a:r>
                <a:endParaRPr lang="pt-BR" sz="2000" dirty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022" r="-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33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Fórmula dos desvios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𝑉𝑎𝑟𝑖𝑎</m:t>
                      </m:r>
                      <m:r>
                        <a:rPr lang="pt-BR" sz="2400" b="0" i="1" smtClean="0">
                          <a:latin typeface="Cambria Math"/>
                        </a:rPr>
                        <m:t>çã</m:t>
                      </m:r>
                      <m:r>
                        <a:rPr lang="pt-BR" sz="2400" b="0" i="1" smtClean="0">
                          <a:latin typeface="Cambria Math"/>
                        </a:rPr>
                        <m:t>𝑜</m:t>
                      </m:r>
                      <m:r>
                        <a:rPr lang="pt-BR" sz="2400" b="0" i="1" smtClean="0">
                          <a:latin typeface="Cambria Math"/>
                        </a:rPr>
                        <m:t> </m:t>
                      </m:r>
                      <m:r>
                        <a:rPr lang="pt-BR" sz="2400" b="0" i="1" smtClean="0">
                          <a:latin typeface="Cambria Math"/>
                        </a:rPr>
                        <m:t>𝑡𝑜𝑡𝑎𝑙</m:t>
                      </m:r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r>
                        <a:rPr lang="pt-BR" sz="2400" b="0" i="1" smtClean="0">
                          <a:latin typeface="Cambria Math"/>
                        </a:rPr>
                        <m:t>𝑣𝑎𝑟</m:t>
                      </m:r>
                      <m:r>
                        <a:rPr lang="pt-BR" sz="2400" b="0" i="1" smtClean="0">
                          <a:latin typeface="Cambria Math"/>
                        </a:rPr>
                        <m:t>.  </m:t>
                      </m:r>
                      <m:r>
                        <a:rPr lang="pt-BR" sz="2400" b="0" i="1" smtClean="0">
                          <a:latin typeface="Cambria Math"/>
                        </a:rPr>
                        <m:t>𝑒𝑥𝑝𝑙𝑖𝑐𝑎𝑑𝑎</m:t>
                      </m:r>
                      <m:r>
                        <a:rPr lang="pt-BR" sz="2400" b="0" i="1" smtClean="0">
                          <a:latin typeface="Cambria Math"/>
                        </a:rPr>
                        <m:t>+</m:t>
                      </m:r>
                      <m:r>
                        <a:rPr lang="pt-BR" sz="2400" b="0" i="1" smtClean="0">
                          <a:latin typeface="Cambria Math"/>
                        </a:rPr>
                        <m:t>𝑣𝑎𝑟</m:t>
                      </m:r>
                      <m:r>
                        <a:rPr lang="pt-BR" sz="2400" b="0" i="1" smtClean="0">
                          <a:latin typeface="Cambria Math"/>
                        </a:rPr>
                        <m:t>.  </m:t>
                      </m:r>
                      <m:r>
                        <a:rPr lang="pt-BR" sz="2400" b="0" i="1" smtClean="0">
                          <a:latin typeface="Cambria Math"/>
                        </a:rPr>
                        <m:t>𝑛</m:t>
                      </m:r>
                      <m:r>
                        <a:rPr lang="pt-BR" sz="2400" b="0" i="1" smtClean="0">
                          <a:latin typeface="Cambria Math"/>
                        </a:rPr>
                        <m:t>ã</m:t>
                      </m:r>
                      <m:r>
                        <a:rPr lang="pt-BR" sz="2400" b="0" i="1" smtClean="0">
                          <a:latin typeface="Cambria Math"/>
                        </a:rPr>
                        <m:t>𝑜</m:t>
                      </m:r>
                      <m:r>
                        <a:rPr lang="pt-BR" sz="2400" b="0" i="1" smtClean="0">
                          <a:latin typeface="Cambria Math"/>
                        </a:rPr>
                        <m:t> </m:t>
                      </m:r>
                      <m:r>
                        <a:rPr lang="pt-BR" sz="2400" b="0" i="1" smtClean="0">
                          <a:latin typeface="Cambria Math"/>
                        </a:rPr>
                        <m:t>𝑒𝑥𝑝𝑙𝑖𝑐𝑎𝑑𝑎</m:t>
                      </m:r>
                    </m:oMath>
                  </m:oMathPara>
                </a14:m>
                <a:endParaRPr lang="pt-BR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pt-BR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pt-BR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pt-BR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sz="2400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sz="24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4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sz="2400" dirty="0" smtClean="0"/>
              </a:p>
              <a:p>
                <a:pPr marL="0" indent="0">
                  <a:buNone/>
                </a:pPr>
                <a:endParaRPr lang="pt-BR" sz="2400" dirty="0"/>
              </a:p>
              <a:p>
                <a:pPr marL="0" indent="0">
                  <a:buNone/>
                </a:pPr>
                <a:endParaRPr lang="pt-BR" sz="2400" dirty="0" smtClean="0"/>
              </a:p>
              <a:p>
                <a:endParaRPr lang="pt-BR" sz="2000" dirty="0"/>
              </a:p>
              <a:p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34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1 - desvios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Espaço Reservado para Conteúdo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36168876"/>
                  </p:ext>
                </p:extLst>
              </p:nvPr>
            </p:nvGraphicFramePr>
            <p:xfrm>
              <a:off x="107504" y="2006360"/>
              <a:ext cx="8846640" cy="2971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5489"/>
                    <a:gridCol w="812662"/>
                    <a:gridCol w="1080120"/>
                    <a:gridCol w="1584176"/>
                    <a:gridCol w="1944216"/>
                    <a:gridCol w="1606171"/>
                    <a:gridCol w="1263806"/>
                  </a:tblGrid>
                  <a:tr h="2971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500" smtClean="0">
                                    <a:latin typeface="Cambria Math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5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5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pt-BR" sz="15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Regressão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DT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DE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DNE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2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8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7,75145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3,44898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4,43396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0,06178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2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4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8,5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8,73410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1,84184</a:t>
                          </a: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1,26122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0,05480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3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5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9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9,22543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0,73469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0,39906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0,05082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4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6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10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9,71676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0,02041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0,01971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0,08022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5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8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10,5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10,69942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0,41327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0,70943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0,03977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6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9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11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11,19075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1,30612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1,77851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0,03639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7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10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12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11,68208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4,59184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3,33040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0,10107</a:t>
                          </a:r>
                          <a:endParaRPr lang="pt-BR" sz="1500" dirty="0"/>
                        </a:p>
                      </a:txBody>
                      <a:tcPr marT="34290" marB="34290"/>
                    </a:tc>
                  </a:tr>
                  <a:tr h="29718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>
                              <a:sym typeface="Symbol"/>
                            </a:rPr>
                            <a:t>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69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-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12,3571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11,93229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0,42486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</a:tr>
                  <a:tr h="29718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Média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9,85714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-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-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-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-</a:t>
                          </a:r>
                          <a:endParaRPr lang="pt-BR" sz="1500" b="1" dirty="0"/>
                        </a:p>
                      </a:txBody>
                      <a:tcPr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Espaço Reservado para Conteúdo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36168876"/>
                  </p:ext>
                </p:extLst>
              </p:nvPr>
            </p:nvGraphicFramePr>
            <p:xfrm>
              <a:off x="107504" y="2675146"/>
              <a:ext cx="8846640" cy="3994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5489"/>
                    <a:gridCol w="812662"/>
                    <a:gridCol w="1080120"/>
                    <a:gridCol w="1584176"/>
                    <a:gridCol w="1944216"/>
                    <a:gridCol w="1606171"/>
                    <a:gridCol w="1263806"/>
                  </a:tblGrid>
                  <a:tr h="428054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99" t="-7143" r="-1494505" b="-86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9173" t="-7143" r="-922556" b="-86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6404" t="-7143" r="-589326" b="-86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Regressão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DT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DE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DNE</a:t>
                          </a:r>
                          <a:endParaRPr lang="pt-BR" sz="2000" b="1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2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8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7,75145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3,44898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4,43396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0,06178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2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4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8,5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8,73410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1,84184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1,26122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0,05480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3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5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9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9,22543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0,73469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0,39906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0,05082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4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6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10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9,71676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0,02041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0,01971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0,08022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5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8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10,5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10,69942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0,41327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0,70943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0,03977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6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9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11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11,19075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1,30612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1,77851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0,03639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7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10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12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11,68208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4,59184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3,33040</a:t>
                          </a:r>
                          <a:endParaRPr lang="pt-B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/>
                            <a:t>0,10107</a:t>
                          </a:r>
                          <a:endParaRPr lang="pt-BR" sz="2000" dirty="0"/>
                        </a:p>
                      </a:txBody>
                      <a:tcPr/>
                    </a:tc>
                  </a:tr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>
                              <a:sym typeface="Symbol"/>
                            </a:rPr>
                            <a:t></a:t>
                          </a:r>
                          <a:endParaRPr lang="pt-BR" sz="20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69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-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12,3571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11,93229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0,42486</a:t>
                          </a:r>
                          <a:endParaRPr lang="pt-BR" sz="2000" b="1" dirty="0"/>
                        </a:p>
                      </a:txBody>
                      <a:tcPr/>
                    </a:tc>
                  </a:tr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Média</a:t>
                          </a:r>
                          <a:endParaRPr lang="pt-BR" sz="20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9,85714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-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-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-</a:t>
                          </a:r>
                          <a:endParaRPr lang="pt-B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b="1" dirty="0" smtClean="0"/>
                            <a:t>-</a:t>
                          </a:r>
                          <a:endParaRPr lang="pt-BR" sz="20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395536" y="1017603"/>
                <a:ext cx="2760564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/>
                  <a:t>Desvio total: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/>
                      </a:rPr>
                      <m:t>𝐷𝑇</m:t>
                    </m:r>
                    <m:r>
                      <a:rPr lang="pt-BR" sz="1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pt-B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sz="1600" dirty="0" smtClean="0"/>
              </a:p>
              <a:p>
                <a:endParaRPr lang="pt-B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/>
                        </a:rPr>
                        <m:t>𝐷𝑇</m:t>
                      </m:r>
                      <m:r>
                        <a:rPr lang="pt-BR" sz="1600" b="0" i="1" smtClean="0">
                          <a:latin typeface="Cambria Math"/>
                        </a:rPr>
                        <m:t>=</m:t>
                      </m:r>
                      <m:r>
                        <a:rPr lang="pt-BR" sz="1600" b="0" i="1" smtClean="0">
                          <a:latin typeface="Cambria Math"/>
                        </a:rPr>
                        <m:t>𝐷𝐸</m:t>
                      </m:r>
                      <m:r>
                        <a:rPr lang="pt-BR" sz="1600" b="0" i="1" smtClean="0">
                          <a:latin typeface="Cambria Math"/>
                        </a:rPr>
                        <m:t>+</m:t>
                      </m:r>
                      <m:r>
                        <a:rPr lang="pt-BR" sz="1600" b="0" i="1" smtClean="0">
                          <a:latin typeface="Cambria Math"/>
                        </a:rPr>
                        <m:t>𝐷𝑁𝐸</m:t>
                      </m:r>
                    </m:oMath>
                  </m:oMathPara>
                </a14:m>
                <a:endParaRPr lang="pt-BR" sz="1600" dirty="0" smtClean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17603"/>
                <a:ext cx="276056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325" t="-44853" b="-102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4139953" y="1005576"/>
                <a:ext cx="3739485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/>
                  <a:t>Desvio explicado: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/>
                      </a:rPr>
                      <m:t>𝐷𝐸</m:t>
                    </m:r>
                    <m:r>
                      <a:rPr lang="pt-BR" sz="1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sz="1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pt-B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sz="1600" dirty="0" smtClean="0"/>
              </a:p>
              <a:p>
                <a:endParaRPr lang="pt-BR" sz="1600" dirty="0"/>
              </a:p>
              <a:p>
                <a:r>
                  <a:rPr lang="pt-BR" sz="1600" dirty="0" smtClean="0"/>
                  <a:t>Desvio não explicado: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/>
                      </a:rPr>
                      <m:t>𝐷𝑁𝐸</m:t>
                    </m:r>
                    <m:r>
                      <a:rPr lang="pt-BR" sz="1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sz="1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sz="16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6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6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sz="1600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3" y="1005576"/>
                <a:ext cx="3739485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814" t="-44853" b="-691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3200" b="1" dirty="0" smtClean="0"/>
              <a:t>Coeficiente de determinação (ou explicação)</a:t>
            </a:r>
            <a:endParaRPr lang="pt-B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pt-BR" sz="2400" dirty="0" smtClean="0"/>
                  <a:t>Medida que mostra em termos percentuais, quanto de Y e explicado por X. Por exemplo, se o resultado do coeficiente de determinação for 0,8:</a:t>
                </a:r>
              </a:p>
              <a:p>
                <a:pPr lvl="1"/>
                <a:r>
                  <a:rPr lang="pt-BR" sz="2000" dirty="0" smtClean="0"/>
                  <a:t>Significa que 80% da variação de Y se deve a X</a:t>
                </a:r>
              </a:p>
              <a:p>
                <a:pPr lvl="1"/>
                <a:r>
                  <a:rPr lang="pt-BR" sz="2000" dirty="0" smtClean="0"/>
                  <a:t>Significa que 20% não pode ser explicado por X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𝐶𝑜𝑒𝑓𝑖𝑐𝑖𝑒𝑛𝑡𝑒</m:t>
                      </m:r>
                      <m:r>
                        <a:rPr lang="pt-BR" sz="2400" b="0" i="1" smtClean="0">
                          <a:latin typeface="Cambria Math"/>
                        </a:rPr>
                        <m:t> </m:t>
                      </m:r>
                      <m:r>
                        <a:rPr lang="pt-BR" sz="2400" b="0" i="1" smtClean="0">
                          <a:latin typeface="Cambria Math"/>
                        </a:rPr>
                        <m:t>𝑑𝑒</m:t>
                      </m:r>
                      <m:r>
                        <a:rPr lang="pt-BR" sz="2400" b="0" i="1" smtClean="0">
                          <a:latin typeface="Cambria Math"/>
                        </a:rPr>
                        <m:t> </m:t>
                      </m:r>
                      <m:r>
                        <a:rPr lang="pt-BR" sz="2400" b="0" i="1" smtClean="0">
                          <a:latin typeface="Cambria Math"/>
                        </a:rPr>
                        <m:t>𝑑𝑒𝑡𝑒𝑟𝑚𝑖𝑛𝑎</m:t>
                      </m:r>
                      <m:r>
                        <a:rPr lang="pt-BR" sz="2400" b="0" i="1" smtClean="0">
                          <a:latin typeface="Cambria Math"/>
                        </a:rPr>
                        <m:t>çã</m:t>
                      </m:r>
                      <m:r>
                        <a:rPr lang="pt-BR" sz="2400" b="0" i="1" smtClean="0">
                          <a:latin typeface="Cambria Math"/>
                        </a:rPr>
                        <m:t>𝑜</m:t>
                      </m:r>
                      <m:r>
                        <a:rPr lang="pt-BR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𝑣𝑎𝑟𝑖𝑎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çã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𝑒𝑥𝑝𝑙𝑖𝑐𝑎𝑑𝑎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𝑣𝑎𝑟𝑖𝑎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çã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𝑡𝑜𝑡𝑎𝑙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𝐶𝑜𝑒𝑓𝑖𝑐𝑖𝑒𝑛𝑡𝑒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𝑑𝑒𝑡𝑒𝑟𝑚𝑖𝑛𝑎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çã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= 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endParaRPr lang="pt-BR" sz="2800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36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2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l"/>
                <a:r>
                  <a:rPr lang="pt-BR" sz="3600" b="1" dirty="0" smtClean="0"/>
                  <a:t>Exemplo 1 – coeficiente de determinação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600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pt-BR" sz="3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600" b="1" dirty="0" smtClean="0"/>
                  <a:t>)</a:t>
                </a:r>
                <a:endParaRPr lang="pt-BR" sz="3600" b="1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9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80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/>
                            </a:rPr>
                            <m:t>𝑣𝑎𝑟𝑖𝑎</m:t>
                          </m:r>
                          <m:r>
                            <a:rPr lang="pt-BR" sz="2800" i="1">
                              <a:latin typeface="Cambria Math"/>
                            </a:rPr>
                            <m:t>çã</m:t>
                          </m:r>
                          <m:r>
                            <a:rPr lang="pt-BR" sz="2800" i="1">
                              <a:latin typeface="Cambria Math"/>
                            </a:rPr>
                            <m:t>𝑜</m:t>
                          </m:r>
                          <m:r>
                            <a:rPr lang="pt-BR" sz="2800" i="1">
                              <a:latin typeface="Cambria Math"/>
                            </a:rPr>
                            <m:t> </m:t>
                          </m:r>
                          <m:r>
                            <a:rPr lang="pt-BR" sz="2800" i="1">
                              <a:latin typeface="Cambria Math"/>
                            </a:rPr>
                            <m:t>𝑒𝑥𝑝𝑙𝑖𝑐𝑎𝑑𝑎</m:t>
                          </m:r>
                        </m:num>
                        <m:den>
                          <m:r>
                            <a:rPr lang="pt-BR" sz="2800" i="1">
                              <a:latin typeface="Cambria Math"/>
                            </a:rPr>
                            <m:t>𝑣𝑎𝑟𝑖𝑎</m:t>
                          </m:r>
                          <m:r>
                            <a:rPr lang="pt-BR" sz="2800" i="1">
                              <a:latin typeface="Cambria Math"/>
                            </a:rPr>
                            <m:t>çã</m:t>
                          </m:r>
                          <m:r>
                            <a:rPr lang="pt-BR" sz="2800" i="1">
                              <a:latin typeface="Cambria Math"/>
                            </a:rPr>
                            <m:t>𝑜</m:t>
                          </m:r>
                          <m:r>
                            <a:rPr lang="pt-BR" sz="2800" i="1">
                              <a:latin typeface="Cambria Math"/>
                            </a:rPr>
                            <m:t> </m:t>
                          </m:r>
                          <m:r>
                            <a:rPr lang="pt-BR" sz="2800" i="1">
                              <a:latin typeface="Cambria Math"/>
                            </a:rPr>
                            <m:t>𝑡𝑜𝑡𝑎𝑙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</a:rPr>
                            <m:t>11,93229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</a:rPr>
                            <m:t>12,35714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</a:rPr>
                        <m:t>=0,96562</m:t>
                      </m:r>
                    </m:oMath>
                  </m:oMathPara>
                </a14:m>
                <a:endParaRPr lang="pt-BR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pt-BR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pt-BR" sz="2800" dirty="0" smtClean="0"/>
                  <a:t>Ou</a:t>
                </a:r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0,98266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</a:rPr>
                        <m:t>=0,96562</m:t>
                      </m:r>
                    </m:oMath>
                  </m:oMathPara>
                </a14:m>
                <a:endParaRPr lang="pt-BR" sz="2800" dirty="0" smtClean="0"/>
              </a:p>
              <a:p>
                <a:pPr marL="0" indent="0">
                  <a:buNone/>
                </a:pPr>
                <a:endParaRPr lang="pt-BR" sz="2800" dirty="0"/>
              </a:p>
              <a:p>
                <a:pPr lvl="1"/>
                <a:r>
                  <a:rPr lang="pt-BR" sz="2400" dirty="0" smtClean="0"/>
                  <a:t>Isso significa que 96,56% da variação de Y se deve a X</a:t>
                </a:r>
              </a:p>
              <a:p>
                <a:pPr lvl="1"/>
                <a:r>
                  <a:rPr lang="pt-BR" sz="2400" dirty="0" smtClean="0"/>
                  <a:t>E que 3,44% não pode ser explicado por X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37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511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Intervalo de previsão (IP)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pt-BR" dirty="0" smtClean="0"/>
                  <a:t>Intervalo de previsão: quando fazemos uma regressão linear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pt-BR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pt-BR" dirty="0" smtClean="0"/>
                  <a:t>, é natural se construir um intervalo de confiança para a estimativa</a:t>
                </a:r>
              </a:p>
              <a:p>
                <a:endParaRPr lang="pt-BR" dirty="0"/>
              </a:p>
              <a:p>
                <a:r>
                  <a:rPr lang="pt-BR" dirty="0" smtClean="0"/>
                  <a:t>Dada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pt-BR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pt-BR" dirty="0" smtClean="0"/>
                  <a:t>, para cada valor específico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/>
                  <a:t>, o intervalo de confiança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/>
                  <a:t> será: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</a:rPr>
                      <m:t>𝐸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i="1">
                        <a:latin typeface="Cambria Math"/>
                      </a:rPr>
                      <m:t>𝐸</m:t>
                    </m:r>
                  </m:oMath>
                </a14:m>
                <a:r>
                  <a:rPr lang="pt-BR" dirty="0" smtClean="0"/>
                  <a:t>, ou,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𝐸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,  </m:t>
                            </m:r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pt-BR" b="0" dirty="0" smtClean="0"/>
                  <a:t>, onde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pt-BR" b="0" dirty="0" smtClean="0"/>
                  <a:t> é a margem de erro.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38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IP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pt-BR" dirty="0" smtClean="0"/>
                  <a:t>Dada regressão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pt-BR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pt-B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/>
                      </a:rPr>
                      <m:t>.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pt-B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pt-BR" dirty="0" smtClean="0"/>
                  <a:t>, margem de erro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pt-BR" dirty="0" smtClean="0"/>
                  <a:t> para estimativa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/>
                  <a:t>, calculada a partir de um valor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/>
                  <a:t>, é dada por: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pt-BR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pt-BR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pt-BR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pt-BR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pt-BR" dirty="0" smtClean="0"/>
                  <a:t> é obtido a partir da tabela T com n-2 graus de liberdade e erro padrão da estimativa obtido pela fórmula: </a:t>
                </a:r>
              </a:p>
              <a:p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𝑏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39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15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Covariância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𝐶𝑜𝑣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28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pt-BR" sz="2800" b="0" i="1" smtClean="0">
                                  <a:latin typeface="Cambria Math"/>
                                </a:rPr>
                                <m:t>∗(</m:t>
                              </m:r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8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pt-BR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pt-BR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</a:rPr>
                        <m:t>,  </m:t>
                      </m:r>
                      <m:r>
                        <a:rPr lang="pt-BR" sz="2800" b="0" i="1" smtClean="0">
                          <a:latin typeface="Cambria Math"/>
                        </a:rPr>
                        <m:t>𝑐𝑜𝑚</m:t>
                      </m:r>
                      <m:r>
                        <a:rPr lang="pt-BR" sz="2800" b="0" i="1" smtClean="0">
                          <a:latin typeface="Cambria Math"/>
                        </a:rPr>
                        <m:t> </m:t>
                      </m:r>
                      <m:r>
                        <a:rPr lang="pt-BR" sz="2800" b="0" i="1" smtClean="0">
                          <a:latin typeface="Cambria Math"/>
                        </a:rPr>
                        <m:t>𝑛</m:t>
                      </m:r>
                      <m:r>
                        <a:rPr lang="pt-BR" sz="2800" b="0" i="1" smtClean="0"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pt-BR" sz="2800" dirty="0" smtClean="0"/>
              </a:p>
              <a:p>
                <a:pPr marL="0" indent="0">
                  <a:buNone/>
                </a:pPr>
                <a:endParaRPr lang="pt-BR" sz="2800" dirty="0" smtClean="0"/>
              </a:p>
              <a:p>
                <a:r>
                  <a:rPr lang="pt-BR" sz="2800" dirty="0" smtClean="0"/>
                  <a:t>Correlação entre as variáveis:</a:t>
                </a:r>
              </a:p>
              <a:p>
                <a:pPr lvl="1"/>
                <a:r>
                  <a:rPr lang="pt-BR" sz="2400" dirty="0" smtClean="0"/>
                  <a:t>Se </a:t>
                </a:r>
                <a:r>
                  <a:rPr lang="pt-BR" sz="2400" dirty="0" err="1" smtClean="0"/>
                  <a:t>Cov</a:t>
                </a:r>
                <a:r>
                  <a:rPr lang="pt-BR" sz="2400" dirty="0" smtClean="0"/>
                  <a:t> (X,Y) &gt; 0   ...   correlação positiva</a:t>
                </a:r>
              </a:p>
              <a:p>
                <a:pPr lvl="1"/>
                <a:r>
                  <a:rPr lang="pt-BR" sz="2400" dirty="0" smtClean="0"/>
                  <a:t>Se </a:t>
                </a:r>
                <a:r>
                  <a:rPr lang="pt-BR" sz="2400" dirty="0" err="1" smtClean="0"/>
                  <a:t>Cov</a:t>
                </a:r>
                <a:r>
                  <a:rPr lang="pt-BR" sz="2400" dirty="0" smtClean="0"/>
                  <a:t> (X,Y) &lt; 0   ...   correlação negativa</a:t>
                </a:r>
              </a:p>
              <a:p>
                <a:pPr lvl="1"/>
                <a:r>
                  <a:rPr lang="pt-BR" sz="2400" dirty="0" smtClean="0"/>
                  <a:t>Se </a:t>
                </a:r>
                <a:r>
                  <a:rPr lang="pt-BR" sz="2400" dirty="0" err="1" smtClean="0"/>
                  <a:t>Cov</a:t>
                </a:r>
                <a:r>
                  <a:rPr lang="pt-BR" sz="2400" dirty="0" smtClean="0"/>
                  <a:t> (X,Y) = 0   ...   não existe correlação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4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4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1 - IP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pt-BR" i="1">
                        <a:latin typeface="Cambria Math"/>
                      </a:rPr>
                      <m:t>=0,49133</m:t>
                    </m:r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+6,76878</m:t>
                    </m:r>
                  </m:oMath>
                </a14:m>
                <a:r>
                  <a:rPr lang="pt-BR" dirty="0" smtClean="0"/>
                  <a:t> com 95% de confiança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/>
                  <a:t>, dado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=4</m:t>
                    </m:r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 smtClean="0"/>
                  <a:t>Resolução: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=0,49133∗4+6,76879=8,73410</m:t>
                      </m:r>
                    </m:oMath>
                  </m:oMathPara>
                </a14:m>
                <a:endParaRPr lang="pt-BR" b="0" dirty="0" smtClean="0"/>
              </a:p>
              <a:p>
                <a:pPr marL="457200" lvl="1" indent="0">
                  <a:buNone/>
                </a:pPr>
                <a:endParaRPr lang="pt-BR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0,42486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7−2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=0,29150</m:t>
                      </m:r>
                    </m:oMath>
                  </m:oMathPara>
                </a14:m>
                <a:endParaRPr lang="pt-BR" dirty="0" smtClean="0"/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:endParaRPr lang="pt-BR" dirty="0" smtClean="0"/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40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043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 – IP (continuação)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=100%−95%=5%</m:t>
                    </m:r>
                  </m:oMath>
                </a14:m>
                <a:r>
                  <a:rPr lang="pt-BR" i="1" dirty="0" smtClean="0">
                    <a:latin typeface="Cambria Math"/>
                  </a:rPr>
                  <a:t>   ...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=2,571</m:t>
                    </m:r>
                  </m:oMath>
                </a14:m>
                <a:r>
                  <a:rPr lang="pt-BR" i="1" dirty="0" smtClean="0">
                    <a:latin typeface="Cambria Math"/>
                  </a:rPr>
                  <a:t> </a:t>
                </a:r>
              </a:p>
              <a:p>
                <a:endParaRPr lang="pt-BR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𝐸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pt-BR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pt-BR" i="1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pt-BR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pt-BR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pt-B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BR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pt-B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bHide m:val="on"/>
                                            <m:supHide m:val="on"/>
                                            <m:ctrlPr>
                                              <a:rPr lang="pt-BR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r>
                                              <a:rPr lang="pt-BR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pt-BR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den>
                        </m:f>
                      </m:e>
                    </m:rad>
                  </m:oMath>
                </a14:m>
                <a:endParaRPr lang="pt-BR" dirty="0" smtClean="0"/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𝐸</m:t>
                    </m:r>
                    <m:r>
                      <a:rPr lang="pt-BR" i="1">
                        <a:latin typeface="Cambria Math"/>
                      </a:rPr>
                      <m:t>=2,571∙0,29150∙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den>
                        </m:f>
                        <m:r>
                          <a:rPr lang="pt-BR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(4−6,28571)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7(326)−</m:t>
                            </m:r>
                            <m:sSup>
                              <m:sSupPr>
                                <m:ctrlP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(44)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𝐸</m:t>
                    </m:r>
                    <m:r>
                      <a:rPr lang="pt-BR" b="0" i="1" smtClean="0">
                        <a:latin typeface="Cambria Math"/>
                      </a:rPr>
                      <m:t>=0,83742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41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879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 – IP (continuação)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8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/>
                          </a:rPr>
                          <m:t>=</m:t>
                        </m:r>
                        <m:r>
                          <a:rPr lang="pt-BR" sz="2800" i="1">
                            <a:latin typeface="Cambria Math"/>
                          </a:rPr>
                          <m:t>8,73410</m:t>
                        </m:r>
                        <m:r>
                          <m:rPr>
                            <m:nor/>
                          </m:rPr>
                          <a:rPr lang="pt-BR" sz="2800" dirty="0"/>
                          <m:t> </m:t>
                        </m:r>
                        <m:r>
                          <a:rPr lang="pt-BR" sz="2800" b="0" i="1" smtClean="0">
                            <a:latin typeface="Cambria Math"/>
                          </a:rPr>
                          <m:t>;95%</m:t>
                        </m:r>
                      </m:e>
                    </m:d>
                  </m:oMath>
                </a14:m>
                <a:endParaRPr lang="pt-BR" sz="2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𝐼𝐶</m:t>
                    </m:r>
                    <m:r>
                      <a:rPr lang="pt-BR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/>
                          </a:rPr>
                          <m:t>8,73410−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𝐸</m:t>
                        </m:r>
                        <m:r>
                          <a:rPr lang="pt-BR" sz="2800" b="0" i="1" smtClean="0">
                            <a:latin typeface="Cambria Math"/>
                          </a:rPr>
                          <m:t>;8,73410+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pt-BR" sz="2800" dirty="0" smtClean="0"/>
              </a:p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𝐼𝐶</m:t>
                    </m:r>
                    <m:r>
                      <a:rPr lang="pt-BR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/>
                          </a:rPr>
                          <m:t>8,73410−</m:t>
                        </m:r>
                        <m:r>
                          <a:rPr lang="pt-BR" sz="2800" i="1">
                            <a:latin typeface="Cambria Math"/>
                          </a:rPr>
                          <m:t>0,83742</m:t>
                        </m:r>
                        <m:r>
                          <m:rPr>
                            <m:nor/>
                          </m:rPr>
                          <a:rPr lang="pt-BR" sz="2800" b="0" i="0" smtClean="0">
                            <a:latin typeface="Cambria Math"/>
                          </a:rPr>
                          <m:t>; 8,73410+</m:t>
                        </m:r>
                        <m:r>
                          <a:rPr lang="pt-BR" sz="2800" i="1">
                            <a:latin typeface="Cambria Math"/>
                          </a:rPr>
                          <m:t>0,83742</m:t>
                        </m:r>
                      </m:e>
                    </m:d>
                  </m:oMath>
                </a14:m>
                <a:endParaRPr lang="pt-BR" b="0" dirty="0" smtClean="0"/>
              </a:p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𝐼𝐶</m:t>
                    </m:r>
                    <m:r>
                      <a:rPr lang="pt-BR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/>
                          </a:rPr>
                          <m:t>7,89668;9,57152</m:t>
                        </m:r>
                      </m:e>
                    </m:d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pPr marL="0" indent="0">
                  <a:buNone/>
                </a:pPr>
                <a:r>
                  <a:rPr lang="pt-BR" dirty="0" smtClean="0"/>
                  <a:t>Conclusão: Há 95% de probabilidade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/>
                  <a:t>, calculado a partir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pt-BR" dirty="0" smtClean="0"/>
                  <a:t>, pertencer ao 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7,89668;9,57152</m:t>
                        </m:r>
                      </m:e>
                    </m:d>
                  </m:oMath>
                </a14:m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42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35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Covariância e relação das variáveis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2800" dirty="0" smtClean="0"/>
              <a:t>Com covariância tradicional podemos pensar que quanto maior a magnitude da covariância, maior o relacionamento entre as variáveis. </a:t>
            </a:r>
          </a:p>
          <a:p>
            <a:endParaRPr lang="pt-BR" sz="2800" dirty="0" smtClean="0"/>
          </a:p>
          <a:p>
            <a:r>
              <a:rPr lang="pt-BR" sz="2800" dirty="0" smtClean="0"/>
              <a:t>Isso não é verdade, dado que quanto maior o valor dos dados maior a chance disto ocorrer.</a:t>
            </a:r>
          </a:p>
          <a:p>
            <a:endParaRPr lang="pt-BR" sz="2800" dirty="0"/>
          </a:p>
          <a:p>
            <a:r>
              <a:rPr lang="pt-BR" sz="2800" dirty="0" smtClean="0"/>
              <a:t>Para corrigir tal situação, uma possibilidade é utilizar variáveis padronizadas.</a:t>
            </a:r>
          </a:p>
          <a:p>
            <a:endParaRPr lang="pt-BR" sz="2800" dirty="0" smtClean="0"/>
          </a:p>
          <a:p>
            <a:r>
              <a:rPr lang="pt-BR" sz="2800" dirty="0" smtClean="0"/>
              <a:t>Para corrigir esta questão (padronizar variáveis) utilizar o coeficiente de correlação.</a:t>
            </a:r>
            <a:endParaRPr lang="pt-BR" sz="2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5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0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Coeficiente de correlação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295577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𝑟</m:t>
                      </m:r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pt-BR" sz="28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i="1">
                              <a:latin typeface="Cambria Math"/>
                            </a:rPr>
                            <m:t>,</m:t>
                          </m:r>
                          <m:r>
                            <a:rPr lang="pt-BR" sz="2800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sz="2800" i="1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lang="pt-BR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28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sz="28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pt-BR" sz="2800" b="0" i="1" smtClean="0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pt-BR" sz="28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8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pt-BR" sz="28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num>
                            <m:den>
                              <m:r>
                                <a:rPr lang="pt-BR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num>
                        <m:den>
                          <m:r>
                            <a:rPr lang="pt-BR" sz="2800" b="0" i="1" smtClean="0">
                              <a:latin typeface="Cambria Math"/>
                            </a:rPr>
                            <m:t>𝑑𝑝</m:t>
                          </m:r>
                          <m:d>
                            <m:dPr>
                              <m:ctrlPr>
                                <a:rPr lang="pt-BR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28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𝑑𝑝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</a:rPr>
                            <m:t>𝐶𝑜𝑣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</a:rPr>
                            <m:t>𝑑𝑝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)×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𝑑𝑝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800" dirty="0" smtClean="0"/>
              </a:p>
              <a:p>
                <a:pPr marL="0" indent="0">
                  <a:buNone/>
                </a:pPr>
                <a:endParaRPr lang="pt-BR" sz="2800" dirty="0"/>
              </a:p>
              <a:p>
                <a:pPr lvl="1"/>
                <a:r>
                  <a:rPr lang="pt-BR" sz="2400" dirty="0" smtClean="0"/>
                  <a:t>Se r &gt; 0  ...  variáveis são positivamente correlacionadas</a:t>
                </a:r>
              </a:p>
              <a:p>
                <a:pPr lvl="1"/>
                <a:r>
                  <a:rPr lang="pt-BR" sz="2400" dirty="0" smtClean="0"/>
                  <a:t>Se r &lt; 0  ...  variáveis são negativamente correlacionadas</a:t>
                </a:r>
              </a:p>
              <a:p>
                <a:pPr lvl="1"/>
                <a:r>
                  <a:rPr lang="pt-BR" sz="2400" dirty="0" smtClean="0"/>
                  <a:t>Se r = 0  ...  variáveis não são correlacionadas</a:t>
                </a:r>
              </a:p>
              <a:p>
                <a:pPr lvl="1"/>
                <a:r>
                  <a:rPr lang="pt-BR" sz="2400" dirty="0" smtClean="0"/>
                  <a:t>Se r = +1  ...  correlação positiva perfeita</a:t>
                </a:r>
              </a:p>
              <a:p>
                <a:pPr lvl="1"/>
                <a:r>
                  <a:rPr lang="pt-BR" sz="2400" dirty="0" smtClean="0"/>
                  <a:t>Se r = -1  ...  correlação negativa perfeita</a:t>
                </a:r>
                <a:endParaRPr lang="pt-BR" sz="24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295577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345717" y="4117017"/>
            <a:ext cx="845256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Observação: Quanto mais próxima de +1 (relação direta) ou -1 (relação inversa), mais forte é a correlação</a:t>
            </a:r>
          </a:p>
        </p:txBody>
      </p:sp>
    </p:spTree>
    <p:extLst>
      <p:ext uri="{BB962C8B-B14F-4D97-AF65-F5344CB8AC3E}">
        <p14:creationId xmlns:p14="http://schemas.microsoft.com/office/powerpoint/2010/main" val="40560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Forma alternativa de calcular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4380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Mais prática do que as formulas anteriores. </a:t>
            </a:r>
          </a:p>
          <a:p>
            <a:r>
              <a:rPr lang="pt-BR" sz="2800" dirty="0" smtClean="0"/>
              <a:t>Usar a soma dos quadrados das variáveis.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7</a:t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4644008" y="2355726"/>
                <a:ext cx="4379212" cy="221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/>
                        </a:rPr>
                        <m:t>𝑆𝑄</m:t>
                      </m:r>
                      <m:d>
                        <m:dPr>
                          <m:ctrlPr>
                            <a:rPr lang="pt-B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2400" i="1">
                              <a:latin typeface="Cambria Math"/>
                            </a:rPr>
                            <m:t>𝑥𝑦</m:t>
                          </m:r>
                          <m:r>
                            <a:rPr lang="pt-BR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pt-BR" sz="2400" i="1">
                                      <a:latin typeface="Cambria Math"/>
                                    </a:rPr>
                                    <m:t>)(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pt-BR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pt-BR" sz="24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num>
                            <m:den>
                              <m:r>
                                <a:rPr lang="pt-BR" sz="24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sz="2400" dirty="0"/>
              </a:p>
              <a:p>
                <a:endParaRPr lang="pt-B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/>
                        </a:rPr>
                        <m:t>𝑟</m:t>
                      </m:r>
                      <m:r>
                        <a:rPr lang="pt-BR" sz="2400" i="1">
                          <a:latin typeface="Cambria Math"/>
                        </a:rPr>
                        <m:t>= </m:t>
                      </m:r>
                      <m:r>
                        <a:rPr lang="pt-BR" sz="2400" i="1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pt-B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𝑋</m:t>
                          </m:r>
                          <m:r>
                            <a:rPr lang="pt-BR" sz="2400" i="1">
                              <a:latin typeface="Cambria Math"/>
                            </a:rPr>
                            <m:t>,</m:t>
                          </m:r>
                          <m:r>
                            <a:rPr lang="pt-BR" sz="2400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𝑆𝑄</m:t>
                          </m:r>
                          <m:r>
                            <a:rPr lang="pt-BR" sz="2400" i="1">
                              <a:latin typeface="Cambria Math"/>
                            </a:rPr>
                            <m:t> (</m:t>
                          </m:r>
                          <m:r>
                            <a:rPr lang="pt-BR" sz="2400" i="1">
                              <a:latin typeface="Cambria Math"/>
                            </a:rPr>
                            <m:t>𝑥𝑦</m:t>
                          </m:r>
                          <m:r>
                            <a:rPr lang="pt-BR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𝑆𝑄</m:t>
                              </m:r>
                              <m:d>
                                <m:d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𝑆𝑄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355726"/>
                <a:ext cx="4379212" cy="2218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245930" y="2355726"/>
                <a:ext cx="4110046" cy="240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/>
                        </a:rPr>
                        <m:t>𝑆𝑄</m:t>
                      </m:r>
                      <m:d>
                        <m:dPr>
                          <m:ctrlPr>
                            <a:rPr lang="pt-B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(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pt-BR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pt-BR" sz="24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  <m:sup>
                                  <m:r>
                                    <a:rPr lang="pt-BR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4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sz="2400" dirty="0"/>
              </a:p>
              <a:p>
                <a:endParaRPr lang="pt-B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/>
                        </a:rPr>
                        <m:t>𝑆𝑄</m:t>
                      </m:r>
                      <m:d>
                        <m:dPr>
                          <m:ctrlPr>
                            <a:rPr lang="pt-B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(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pt-BR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pt-BR" sz="24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  <m:sup>
                                  <m:r>
                                    <a:rPr lang="pt-BR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4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0" y="2355726"/>
                <a:ext cx="4110046" cy="2403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0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867543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 smtClean="0"/>
              <a:t>Usando a SQ(</a:t>
            </a:r>
            <a:r>
              <a:rPr lang="pt-BR" sz="2400" dirty="0" err="1" smtClean="0"/>
              <a:t>xy</a:t>
            </a:r>
            <a:r>
              <a:rPr lang="pt-BR" sz="2400" dirty="0" smtClean="0"/>
              <a:t>) calcular o coeficiente de correlação para as variáveis apresentadas na tabela abaixo e classifique as variáveis quanto à correlação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80A5-AB45-4EFC-9B46-28F2FD66B5A5}" type="slidenum">
              <a:rPr lang="pt-BR" smtClean="0"/>
              <a:t>8</a:t>
            </a:fld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21400"/>
              </p:ext>
            </p:extLst>
          </p:nvPr>
        </p:nvGraphicFramePr>
        <p:xfrm>
          <a:off x="1500336" y="2193708"/>
          <a:ext cx="60960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Ano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PIB (X)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Investimentos em educação (Y)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1950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1951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1952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1953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1954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1955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26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1956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28</a:t>
                      </a:r>
                      <a:endParaRPr lang="pt-B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 rot="16200000">
            <a:off x="7134741" y="3036514"/>
            <a:ext cx="18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Dados hipotéticos</a:t>
            </a:r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4 | Estatística inferencial (parte II)</a:t>
            </a: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7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1 - resolução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83470"/>
                  </p:ext>
                </p:extLst>
              </p:nvPr>
            </p:nvGraphicFramePr>
            <p:xfrm>
              <a:off x="1043608" y="1005576"/>
              <a:ext cx="6984774" cy="2537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4129"/>
                    <a:gridCol w="1164129"/>
                    <a:gridCol w="1164129"/>
                    <a:gridCol w="1164129"/>
                    <a:gridCol w="1164129"/>
                    <a:gridCol w="1164129"/>
                  </a:tblGrid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Ano (n)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b="0" i="1" smtClean="0">
                                    <a:latin typeface="Cambria Math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b="0" i="1" smtClean="0">
                                    <a:latin typeface="Cambria Math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400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pt-BR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400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pt-BR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b="0" i="1" smtClean="0">
                                    <a:latin typeface="Cambria Math"/>
                                  </a:rPr>
                                  <m:t>𝑋𝑌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marT="34290" marB="34290"/>
                    </a:tc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1950 (1)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20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2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400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4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40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1951 (2)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22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2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484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4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44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1952 (3)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23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3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529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9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69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1953 (4)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25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5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625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25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125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1954 (5)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26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6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676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36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156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1955 (6)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26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8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676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64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208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1956 (7)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28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9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784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81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 smtClean="0"/>
                            <a:t>252</a:t>
                          </a:r>
                          <a:endParaRPr lang="pt-BR" sz="1400" dirty="0"/>
                        </a:p>
                      </a:txBody>
                      <a:tcPr marT="34290" marB="34290"/>
                    </a:tc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b="1" dirty="0" smtClean="0">
                              <a:sym typeface="Symbol"/>
                            </a:rPr>
                            <a:t></a:t>
                          </a:r>
                          <a:endParaRPr lang="pt-BR" sz="14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b="1" dirty="0" smtClean="0"/>
                            <a:t>170</a:t>
                          </a:r>
                          <a:endParaRPr lang="pt-BR" sz="14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b="1" dirty="0" smtClean="0"/>
                            <a:t>35</a:t>
                          </a:r>
                          <a:endParaRPr lang="pt-BR" sz="14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b="1" dirty="0" smtClean="0"/>
                            <a:t>4.174</a:t>
                          </a:r>
                          <a:endParaRPr lang="pt-BR" sz="14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b="1" dirty="0" smtClean="0"/>
                            <a:t>223</a:t>
                          </a:r>
                          <a:endParaRPr lang="pt-BR" sz="1400" b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b="1" dirty="0" smtClean="0"/>
                            <a:t>894</a:t>
                          </a:r>
                          <a:endParaRPr lang="pt-BR" sz="1400" b="1" dirty="0"/>
                        </a:p>
                      </a:txBody>
                      <a:tcPr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83470"/>
                  </p:ext>
                </p:extLst>
              </p:nvPr>
            </p:nvGraphicFramePr>
            <p:xfrm>
              <a:off x="1043608" y="1340768"/>
              <a:ext cx="6984774" cy="3337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4129"/>
                    <a:gridCol w="1164129"/>
                    <a:gridCol w="1164129"/>
                    <a:gridCol w="1164129"/>
                    <a:gridCol w="1164129"/>
                    <a:gridCol w="116412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Ano (n)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8197" r="-4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8197" r="-3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8197" r="-2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8197" r="-1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8197" b="-8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1950 (1)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20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2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400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4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40</a:t>
                          </a:r>
                          <a:endParaRPr lang="pt-BR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1951 (2)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22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2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484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4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44</a:t>
                          </a:r>
                          <a:endParaRPr lang="pt-BR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1952 (3)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23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3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529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9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69</a:t>
                          </a:r>
                          <a:endParaRPr lang="pt-BR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1953 (4)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25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5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625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25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125</a:t>
                          </a:r>
                          <a:endParaRPr lang="pt-BR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1954 (5)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26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6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676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36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156</a:t>
                          </a:r>
                          <a:endParaRPr lang="pt-BR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1955 (6)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26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8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676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64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208</a:t>
                          </a:r>
                          <a:endParaRPr lang="pt-BR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1956 (7)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28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9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784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81</a:t>
                          </a:r>
                          <a:endParaRPr lang="pt-B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252</a:t>
                          </a:r>
                          <a:endParaRPr lang="pt-BR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1" dirty="0" smtClean="0">
                              <a:sym typeface="Symbol"/>
                            </a:rPr>
                            <a:t></a:t>
                          </a:r>
                          <a:endParaRPr lang="pt-BR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1" dirty="0" smtClean="0"/>
                            <a:t>170</a:t>
                          </a:r>
                          <a:endParaRPr lang="pt-BR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1" dirty="0" smtClean="0"/>
                            <a:t>35</a:t>
                          </a:r>
                          <a:endParaRPr lang="pt-BR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1" dirty="0" smtClean="0"/>
                            <a:t>4.174</a:t>
                          </a:r>
                          <a:endParaRPr lang="pt-BR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1" dirty="0" smtClean="0"/>
                            <a:t>223</a:t>
                          </a:r>
                          <a:endParaRPr lang="pt-BR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1" dirty="0" smtClean="0"/>
                            <a:t>894</a:t>
                          </a:r>
                          <a:endParaRPr lang="pt-BR" sz="18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683568" y="3605973"/>
                <a:ext cx="3111043" cy="585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/>
                        </a:rPr>
                        <m:t>𝑆𝑄</m:t>
                      </m:r>
                      <m:d>
                        <m:dPr>
                          <m:ctrlPr>
                            <a:rPr lang="pt-BR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1600" b="0" i="1" smtClean="0">
                          <a:latin typeface="Cambria Math"/>
                        </a:rPr>
                        <m:t>=4174−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/>
                                    </a:rPr>
                                    <m:t>170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pt-BR" sz="1600" b="0" i="1" smtClean="0">
                          <a:latin typeface="Cambria Math"/>
                        </a:rPr>
                        <m:t>=45,43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05973"/>
                <a:ext cx="3111043" cy="5855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683568" y="4218453"/>
                <a:ext cx="2617832" cy="585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/>
                        </a:rPr>
                        <m:t>𝑆𝑄</m:t>
                      </m:r>
                      <m:d>
                        <m:dPr>
                          <m:ctrlPr>
                            <a:rPr lang="pt-BR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pt-BR" sz="1600" b="0" i="1" smtClean="0">
                          <a:latin typeface="Cambria Math"/>
                        </a:rPr>
                        <m:t>=223−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/>
                                    </a:rPr>
                                    <m:t>35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pt-BR" sz="1600" b="0" i="1" smtClean="0">
                          <a:latin typeface="Cambria Math"/>
                        </a:rPr>
                        <m:t>=</m:t>
                      </m:r>
                      <m:r>
                        <a:rPr lang="pt-BR" sz="1600" b="0" i="0" smtClean="0">
                          <a:latin typeface="Cambria Math"/>
                        </a:rPr>
                        <m:t>48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18453"/>
                <a:ext cx="2617832" cy="5855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4825596" y="3594569"/>
                <a:ext cx="2993448" cy="55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/>
                        </a:rPr>
                        <m:t>𝑆𝑄</m:t>
                      </m:r>
                      <m:d>
                        <m:dPr>
                          <m:ctrlPr>
                            <a:rPr lang="pt-BR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pt-BR" sz="1600" b="0" i="1" smtClean="0">
                          <a:latin typeface="Cambria Math"/>
                        </a:rPr>
                        <m:t>=894−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/>
                            </a:rPr>
                            <m:t>170∗35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pt-BR" sz="1600" b="0" i="1" smtClean="0">
                          <a:latin typeface="Cambria Math"/>
                        </a:rPr>
                        <m:t>=44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596" y="3594569"/>
                <a:ext cx="2993448" cy="559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4825597" y="4182545"/>
                <a:ext cx="3216713" cy="657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/>
                        </a:rPr>
                        <m:t>𝑟</m:t>
                      </m:r>
                      <m:r>
                        <a:rPr lang="pt-BR" sz="1600" b="0" i="1" smtClean="0">
                          <a:latin typeface="Cambria Math"/>
                        </a:rPr>
                        <m:t>=</m:t>
                      </m:r>
                      <m:r>
                        <a:rPr lang="pt-BR" sz="16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pt-BR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pt-BR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pt-BR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/>
                            </a:rPr>
                            <m:t>44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latin typeface="Cambria Math"/>
                                </a:rPr>
                                <m:t>45,43∗48</m:t>
                              </m:r>
                            </m:e>
                          </m:rad>
                        </m:den>
                      </m:f>
                      <m:r>
                        <a:rPr lang="pt-BR" sz="1600" b="0" i="1" smtClean="0">
                          <a:latin typeface="Cambria Math"/>
                        </a:rPr>
                        <m:t>=0,94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597" y="4182545"/>
                <a:ext cx="3216713" cy="6573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 rot="16200000">
            <a:off x="6299322" y="228458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X e Y são positivamente correlacionadas (correlação forte).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86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3601</Words>
  <Application>Microsoft Office PowerPoint</Application>
  <PresentationFormat>Apresentação na tela (16:9)</PresentationFormat>
  <Paragraphs>718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Métodos Quantitativos</vt:lpstr>
      <vt:lpstr>Correlação entre variáveis quantitativas</vt:lpstr>
      <vt:lpstr>Correlação</vt:lpstr>
      <vt:lpstr>Covariância</vt:lpstr>
      <vt:lpstr>Covariância e relação das variáveis</vt:lpstr>
      <vt:lpstr>Coeficiente de correlação</vt:lpstr>
      <vt:lpstr>Forma alternativa de calcular</vt:lpstr>
      <vt:lpstr>Exemplo 1 </vt:lpstr>
      <vt:lpstr>Exemplo 1 - resolução</vt:lpstr>
      <vt:lpstr>Exercício 1 </vt:lpstr>
      <vt:lpstr>Teste de significância</vt:lpstr>
      <vt:lpstr>Coeficiente de correlação (r)</vt:lpstr>
      <vt:lpstr>Teste de significância (hipóteses)</vt:lpstr>
      <vt:lpstr>Fórmula para calcular hipóteses</vt:lpstr>
      <vt:lpstr>Exemplo 1</vt:lpstr>
      <vt:lpstr>Exemplo 1 - resolução</vt:lpstr>
      <vt:lpstr>Exemplo 1 - resolução</vt:lpstr>
      <vt:lpstr>Apresentação do PowerPoint</vt:lpstr>
      <vt:lpstr>Regressão linear</vt:lpstr>
      <vt:lpstr>Regressão linear</vt:lpstr>
      <vt:lpstr>Matematicamente</vt:lpstr>
      <vt:lpstr>Calculando os coeficientes</vt:lpstr>
      <vt:lpstr>Fórmulas alternativas</vt:lpstr>
      <vt:lpstr>Exemplo 1</vt:lpstr>
      <vt:lpstr>Exemplo 1 – resolução</vt:lpstr>
      <vt:lpstr>Exemplo 1 – resolução</vt:lpstr>
      <vt:lpstr>Seção 4.4</vt:lpstr>
      <vt:lpstr>Recapitulando - Exemplo 1</vt:lpstr>
      <vt:lpstr>Exemplo 1 – coeficiente de correlação</vt:lpstr>
      <vt:lpstr>Exemplo 1 - r significante (95%)</vt:lpstr>
      <vt:lpstr>Exemplo 1 – regressão linear</vt:lpstr>
      <vt:lpstr>Contexto</vt:lpstr>
      <vt:lpstr>Tipos de desvios</vt:lpstr>
      <vt:lpstr>Fórmula dos desvios</vt:lpstr>
      <vt:lpstr>Exemplo 1 - desvios</vt:lpstr>
      <vt:lpstr>Coeficiente de determinação (ou explicação)</vt:lpstr>
      <vt:lpstr>Exemplo 1 – coeficiente de determinação (r^2)</vt:lpstr>
      <vt:lpstr>Intervalo de previsão (IP)</vt:lpstr>
      <vt:lpstr>IP</vt:lpstr>
      <vt:lpstr>Exemplo 1 - IP</vt:lpstr>
      <vt:lpstr>Exemplo 1 – IP (continuação)</vt:lpstr>
      <vt:lpstr>Exemplo 1 – IP (continuação)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Quantitativos</dc:title>
  <dc:creator>Diego Fernandes Emiliano Silva</dc:creator>
  <cp:lastModifiedBy>Diego Fernandes Emiliano Silva</cp:lastModifiedBy>
  <cp:revision>67</cp:revision>
  <cp:lastPrinted>2016-11-07T19:48:16Z</cp:lastPrinted>
  <dcterms:created xsi:type="dcterms:W3CDTF">2016-10-21T01:10:53Z</dcterms:created>
  <dcterms:modified xsi:type="dcterms:W3CDTF">2020-09-14T12:19:28Z</dcterms:modified>
</cp:coreProperties>
</file>