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5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5" r:id="rId32"/>
  </p:sldIdLst>
  <p:sldSz cx="9144000" cy="6858000" type="screen4x3"/>
  <p:notesSz cx="987425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593123" y="0"/>
            <a:ext cx="427884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BC585-1DE0-43AB-BDE2-E93D37624274}" type="datetimeFigureOut">
              <a:rPr lang="pt-BR" smtClean="0"/>
              <a:t>20/09/2020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278842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593123" y="6513910"/>
            <a:ext cx="4278842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373F3-866C-46C1-840E-4D554A4694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203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593123" y="0"/>
            <a:ext cx="427884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82726-3E64-4E7C-A5CF-53C1C67045B8}" type="datetimeFigureOut">
              <a:rPr lang="pt-BR" smtClean="0"/>
              <a:t>20/09/2020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222625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87425" y="3257550"/>
            <a:ext cx="7899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278842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593123" y="6513910"/>
            <a:ext cx="4278842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5543F-2BE8-4626-B4C5-8A541D0F56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3334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92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62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661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63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56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95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75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392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69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30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99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EADD4-0AA4-4DBB-B0CA-ACE29CF1C3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20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Planejamento Estratégico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Prof. Me. Diego Fernandes Emiliano Silva</a:t>
            </a:r>
            <a:endParaRPr lang="pt-BR" sz="2800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303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Implementação de estratégias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10</a:t>
            </a:fld>
            <a:endParaRPr lang="pt-B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00200"/>
            <a:ext cx="5173532" cy="5105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0273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Plano de ação e comunicação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SEÇÃO 4.2</a:t>
            </a:r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9429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Plano de 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Composto por um conjunto de</a:t>
            </a:r>
          </a:p>
          <a:p>
            <a:pPr lvl="1"/>
            <a:r>
              <a:rPr lang="pt-BR" dirty="0" smtClean="0"/>
              <a:t>Objetivos gerais</a:t>
            </a:r>
          </a:p>
          <a:p>
            <a:pPr lvl="1"/>
            <a:r>
              <a:rPr lang="pt-BR" dirty="0" smtClean="0"/>
              <a:t>Desdobrados em ações específicas detalhadas</a:t>
            </a:r>
          </a:p>
          <a:p>
            <a:pPr lvl="1"/>
            <a:r>
              <a:rPr lang="pt-BR" dirty="0" smtClean="0"/>
              <a:t>Desenvolvido nas unidades de negócios e/ ou</a:t>
            </a:r>
          </a:p>
          <a:p>
            <a:pPr lvl="1"/>
            <a:r>
              <a:rPr lang="pt-BR" dirty="0" smtClean="0"/>
              <a:t>Departamentos da organização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8095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38734"/>
            <a:ext cx="1090464" cy="4522514"/>
          </a:xfrm>
        </p:spPr>
        <p:txBody>
          <a:bodyPr vert="vert270">
            <a:normAutofit fontScale="90000"/>
          </a:bodyPr>
          <a:lstStyle/>
          <a:p>
            <a:r>
              <a:rPr lang="pt-BR" dirty="0" smtClean="0"/>
              <a:t>Planejamento estratégico</a:t>
            </a:r>
            <a:endParaRPr lang="pt-B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356" y="188640"/>
            <a:ext cx="6271084" cy="6485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8019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Planejamento estratégico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Na sua formulação é importante</a:t>
            </a:r>
          </a:p>
          <a:p>
            <a:pPr lvl="1"/>
            <a:r>
              <a:rPr lang="pt-BR" dirty="0" smtClean="0"/>
              <a:t>Participação do presidente</a:t>
            </a:r>
          </a:p>
          <a:p>
            <a:pPr lvl="1"/>
            <a:r>
              <a:rPr lang="pt-BR" dirty="0" smtClean="0"/>
              <a:t>Diretores</a:t>
            </a:r>
          </a:p>
          <a:p>
            <a:pPr lvl="1"/>
            <a:r>
              <a:rPr lang="pt-BR" dirty="0" smtClean="0"/>
              <a:t>Gestores de departamentos e unidades</a:t>
            </a:r>
          </a:p>
          <a:p>
            <a:pPr lvl="1"/>
            <a:r>
              <a:rPr lang="pt-BR" dirty="0" smtClean="0"/>
              <a:t>Equipes de trabalho</a:t>
            </a:r>
          </a:p>
          <a:p>
            <a:pPr lvl="1"/>
            <a:endParaRPr lang="pt-BR" dirty="0"/>
          </a:p>
          <a:p>
            <a:r>
              <a:rPr lang="pt-BR" dirty="0" smtClean="0"/>
              <a:t>Isso contribui para</a:t>
            </a:r>
          </a:p>
          <a:p>
            <a:pPr lvl="1"/>
            <a:r>
              <a:rPr lang="pt-BR" dirty="0" smtClean="0"/>
              <a:t>Melhores definições</a:t>
            </a:r>
          </a:p>
          <a:p>
            <a:pPr lvl="1"/>
            <a:r>
              <a:rPr lang="pt-BR" dirty="0" smtClean="0"/>
              <a:t>Engajamento / envolvimento</a:t>
            </a:r>
          </a:p>
          <a:p>
            <a:pPr lvl="1"/>
            <a:r>
              <a:rPr lang="pt-BR" dirty="0" smtClean="0"/>
              <a:t>Visão ampla</a:t>
            </a:r>
          </a:p>
          <a:p>
            <a:pPr lvl="1"/>
            <a:endParaRPr lang="pt-BR" dirty="0"/>
          </a:p>
          <a:p>
            <a:r>
              <a:rPr lang="pt-BR" dirty="0" smtClean="0"/>
              <a:t>Após elaboração, plano e ações de comunicação é fundamental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632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pt-BR" dirty="0" smtClean="0"/>
              <a:t>Ferramenta básica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3419872" y="1964953"/>
            <a:ext cx="2304256" cy="165618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5W2H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280937" y="908720"/>
            <a:ext cx="2304256" cy="1656184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err="1" smtClean="0">
                <a:solidFill>
                  <a:schemeClr val="tx1"/>
                </a:solidFill>
              </a:rPr>
              <a:t>How</a:t>
            </a:r>
            <a:r>
              <a:rPr lang="pt-BR" sz="2400" b="1" dirty="0" smtClean="0">
                <a:solidFill>
                  <a:schemeClr val="tx1"/>
                </a:solidFill>
              </a:rPr>
              <a:t> </a:t>
            </a:r>
            <a:r>
              <a:rPr lang="pt-BR" sz="2400" b="1" dirty="0" err="1" smtClean="0">
                <a:solidFill>
                  <a:schemeClr val="tx1"/>
                </a:solidFill>
              </a:rPr>
              <a:t>much</a:t>
            </a:r>
            <a:r>
              <a:rPr lang="pt-BR" sz="2400" b="1" dirty="0" smtClean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pt-BR" sz="2800" dirty="0" smtClean="0">
                <a:solidFill>
                  <a:schemeClr val="tx1"/>
                </a:solidFill>
              </a:rPr>
              <a:t>Quanto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107504" y="3068960"/>
            <a:ext cx="2304256" cy="1656184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err="1" smtClean="0">
                <a:solidFill>
                  <a:schemeClr val="tx1"/>
                </a:solidFill>
              </a:rPr>
              <a:t>How</a:t>
            </a:r>
            <a:r>
              <a:rPr lang="pt-BR" sz="2800" b="1" dirty="0" smtClean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pt-BR" sz="2800" dirty="0" smtClean="0">
                <a:solidFill>
                  <a:schemeClr val="tx1"/>
                </a:solidFill>
              </a:rPr>
              <a:t>Como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683568" y="5064530"/>
            <a:ext cx="2304256" cy="1656184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Who?</a:t>
            </a:r>
          </a:p>
          <a:p>
            <a:pPr algn="ctr"/>
            <a:r>
              <a:rPr lang="pt-BR" sz="2800" dirty="0" smtClean="0">
                <a:solidFill>
                  <a:schemeClr val="tx1"/>
                </a:solidFill>
              </a:rPr>
              <a:t>Quem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3419872" y="4653136"/>
            <a:ext cx="2304256" cy="1656184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err="1" smtClean="0">
                <a:solidFill>
                  <a:schemeClr val="tx1"/>
                </a:solidFill>
              </a:rPr>
              <a:t>Where</a:t>
            </a:r>
            <a:r>
              <a:rPr lang="pt-BR" sz="2800" b="1" dirty="0" smtClean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pt-BR" sz="2800" dirty="0" smtClean="0">
                <a:solidFill>
                  <a:schemeClr val="tx1"/>
                </a:solidFill>
              </a:rPr>
              <a:t>Onde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6228184" y="5064530"/>
            <a:ext cx="2304256" cy="1656184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err="1" smtClean="0">
                <a:solidFill>
                  <a:schemeClr val="tx1"/>
                </a:solidFill>
              </a:rPr>
              <a:t>When</a:t>
            </a:r>
            <a:r>
              <a:rPr lang="pt-BR" sz="2800" b="1" dirty="0" smtClean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pt-BR" sz="2800" dirty="0" smtClean="0">
                <a:solidFill>
                  <a:schemeClr val="tx1"/>
                </a:solidFill>
              </a:rPr>
              <a:t>Quando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6669779" y="3068960"/>
            <a:ext cx="2304256" cy="1656184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err="1" smtClean="0">
                <a:solidFill>
                  <a:schemeClr val="tx1"/>
                </a:solidFill>
              </a:rPr>
              <a:t>Why</a:t>
            </a:r>
            <a:r>
              <a:rPr lang="pt-BR" sz="2800" b="1" dirty="0" smtClean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pt-BR" sz="2800" dirty="0" smtClean="0">
                <a:solidFill>
                  <a:schemeClr val="tx1"/>
                </a:solidFill>
              </a:rPr>
              <a:t>Por que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6669779" y="908720"/>
            <a:ext cx="2304256" cy="1656184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err="1" smtClean="0">
                <a:solidFill>
                  <a:schemeClr val="tx1"/>
                </a:solidFill>
              </a:rPr>
              <a:t>What</a:t>
            </a:r>
            <a:r>
              <a:rPr lang="pt-BR" sz="2800" b="1" dirty="0" smtClean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pt-BR" sz="2800" dirty="0" smtClean="0">
                <a:solidFill>
                  <a:schemeClr val="tx1"/>
                </a:solidFill>
              </a:rPr>
              <a:t>O quê</a:t>
            </a:r>
            <a:endParaRPr lang="pt-BR" sz="2800" dirty="0">
              <a:solidFill>
                <a:schemeClr val="tx1"/>
              </a:solidFill>
            </a:endParaRPr>
          </a:p>
        </p:txBody>
      </p:sp>
      <p:cxnSp>
        <p:nvCxnSpPr>
          <p:cNvPr id="16" name="Conector de seta reta 15"/>
          <p:cNvCxnSpPr>
            <a:stCxn id="7" idx="7"/>
            <a:endCxn id="14" idx="2"/>
          </p:cNvCxnSpPr>
          <p:nvPr/>
        </p:nvCxnSpPr>
        <p:spPr>
          <a:xfrm flipV="1">
            <a:off x="5386678" y="1736812"/>
            <a:ext cx="1283101" cy="470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>
            <a:stCxn id="7" idx="6"/>
            <a:endCxn id="13" idx="1"/>
          </p:cNvCxnSpPr>
          <p:nvPr/>
        </p:nvCxnSpPr>
        <p:spPr>
          <a:xfrm>
            <a:off x="5724128" y="2793045"/>
            <a:ext cx="1283101" cy="5184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7" idx="5"/>
            <a:endCxn id="12" idx="1"/>
          </p:cNvCxnSpPr>
          <p:nvPr/>
        </p:nvCxnSpPr>
        <p:spPr>
          <a:xfrm>
            <a:off x="5386678" y="3378594"/>
            <a:ext cx="1178956" cy="19284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7" idx="4"/>
            <a:endCxn id="11" idx="0"/>
          </p:cNvCxnSpPr>
          <p:nvPr/>
        </p:nvCxnSpPr>
        <p:spPr>
          <a:xfrm>
            <a:off x="4572000" y="3621137"/>
            <a:ext cx="0" cy="1031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>
            <a:stCxn id="7" idx="3"/>
            <a:endCxn id="10" idx="7"/>
          </p:cNvCxnSpPr>
          <p:nvPr/>
        </p:nvCxnSpPr>
        <p:spPr>
          <a:xfrm flipH="1">
            <a:off x="2650374" y="3378594"/>
            <a:ext cx="1106948" cy="19284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7" idx="2"/>
            <a:endCxn id="9" idx="7"/>
          </p:cNvCxnSpPr>
          <p:nvPr/>
        </p:nvCxnSpPr>
        <p:spPr>
          <a:xfrm flipH="1">
            <a:off x="2074310" y="2793045"/>
            <a:ext cx="1345562" cy="5184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>
            <a:stCxn id="7" idx="1"/>
            <a:endCxn id="8" idx="6"/>
          </p:cNvCxnSpPr>
          <p:nvPr/>
        </p:nvCxnSpPr>
        <p:spPr>
          <a:xfrm flipH="1" flipV="1">
            <a:off x="2585193" y="1736812"/>
            <a:ext cx="1172129" cy="470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67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Plano de ação - </a:t>
            </a:r>
            <a:r>
              <a:rPr lang="pt-BR" dirty="0" err="1" smtClean="0"/>
              <a:t>dpto</a:t>
            </a:r>
            <a:r>
              <a:rPr lang="pt-BR" dirty="0" smtClean="0"/>
              <a:t> RH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pt-BR" sz="2400" dirty="0" smtClean="0"/>
              <a:t>Recrutamento e seleção</a:t>
            </a:r>
          </a:p>
          <a:p>
            <a:pPr lvl="1"/>
            <a:r>
              <a:rPr lang="pt-BR" sz="2400" dirty="0" smtClean="0"/>
              <a:t>Desenvolvimento de habilidades e competências</a:t>
            </a:r>
          </a:p>
          <a:p>
            <a:pPr lvl="1"/>
            <a:r>
              <a:rPr lang="pt-BR" sz="2400" dirty="0" smtClean="0"/>
              <a:t>Desenvolvimento e manutenção dos valores/ cultura organizacional</a:t>
            </a:r>
          </a:p>
          <a:p>
            <a:pPr lvl="1"/>
            <a:r>
              <a:rPr lang="pt-BR" sz="2400" dirty="0" smtClean="0"/>
              <a:t>Etc.</a:t>
            </a:r>
          </a:p>
          <a:p>
            <a:pPr lvl="1"/>
            <a:endParaRPr lang="pt-BR" sz="2400" dirty="0"/>
          </a:p>
          <a:p>
            <a:r>
              <a:rPr lang="pt-BR" sz="2800" dirty="0" smtClean="0"/>
              <a:t>Exemplo de plano a ser adotado:</a:t>
            </a:r>
            <a:endParaRPr lang="pt-BR" sz="28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410985"/>
              </p:ext>
            </p:extLst>
          </p:nvPr>
        </p:nvGraphicFramePr>
        <p:xfrm>
          <a:off x="107505" y="4797152"/>
          <a:ext cx="8856985" cy="183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1397"/>
                <a:gridCol w="1771397"/>
                <a:gridCol w="1771397"/>
                <a:gridCol w="1771397"/>
                <a:gridCol w="177139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Objetivo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Proposta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Prazo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Responsável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Recursos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Desenvolver liderança</a:t>
                      </a:r>
                      <a:r>
                        <a:rPr lang="pt-BR" baseline="0" dirty="0" smtClean="0"/>
                        <a:t> em supervisores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Promover e desenvolver liderança por meio de </a:t>
                      </a:r>
                      <a:r>
                        <a:rPr lang="pt-BR" dirty="0" err="1" smtClean="0"/>
                        <a:t>coach</a:t>
                      </a:r>
                      <a:r>
                        <a:rPr lang="pt-BR" dirty="0" smtClean="0"/>
                        <a:t> externo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Um 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r>
                        <a:rPr lang="pt-BR" baseline="0" dirty="0" smtClean="0"/>
                        <a:t> de RH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Contratação de </a:t>
                      </a:r>
                      <a:r>
                        <a:rPr lang="pt-BR" dirty="0" err="1" smtClean="0"/>
                        <a:t>coach</a:t>
                      </a:r>
                      <a:r>
                        <a:rPr lang="pt-BR" dirty="0" smtClean="0"/>
                        <a:t> externo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0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Plano de ação – </a:t>
            </a:r>
            <a:r>
              <a:rPr lang="pt-BR" dirty="0" err="1" smtClean="0"/>
              <a:t>dpto</a:t>
            </a:r>
            <a:r>
              <a:rPr lang="pt-BR" dirty="0" smtClean="0"/>
              <a:t> marketing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pt-BR" sz="2400" dirty="0" smtClean="0"/>
              <a:t>Entender cliente</a:t>
            </a:r>
          </a:p>
          <a:p>
            <a:pPr lvl="1"/>
            <a:r>
              <a:rPr lang="pt-BR" sz="2400" dirty="0" smtClean="0"/>
              <a:t>Desenvolver preços, ofertas e promoções</a:t>
            </a:r>
          </a:p>
          <a:p>
            <a:pPr lvl="1"/>
            <a:r>
              <a:rPr lang="pt-BR" sz="2400" dirty="0" smtClean="0"/>
              <a:t>Selecionar mercado-alvo</a:t>
            </a:r>
          </a:p>
          <a:p>
            <a:pPr lvl="1"/>
            <a:r>
              <a:rPr lang="pt-BR" sz="2400" dirty="0" smtClean="0"/>
              <a:t>Desenvolver comunicação e canal de distribuição</a:t>
            </a:r>
          </a:p>
          <a:p>
            <a:pPr lvl="1"/>
            <a:r>
              <a:rPr lang="pt-BR" sz="2400" dirty="0" smtClean="0"/>
              <a:t>Etc.</a:t>
            </a:r>
          </a:p>
          <a:p>
            <a:pPr lvl="1"/>
            <a:endParaRPr lang="pt-BR" sz="2400" dirty="0"/>
          </a:p>
          <a:p>
            <a:r>
              <a:rPr lang="pt-BR" sz="2800" dirty="0" smtClean="0"/>
              <a:t>Exemplo de plano de ação</a:t>
            </a:r>
            <a:endParaRPr lang="pt-BR" sz="28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318767"/>
              </p:ext>
            </p:extLst>
          </p:nvPr>
        </p:nvGraphicFramePr>
        <p:xfrm>
          <a:off x="107505" y="5013176"/>
          <a:ext cx="8856985" cy="155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1397"/>
                <a:gridCol w="1771397"/>
                <a:gridCol w="1771397"/>
                <a:gridCol w="1771397"/>
                <a:gridCol w="177139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Objetivo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Proposta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Prazo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Responsável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Recursos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Entrar em mercado novo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Produto</a:t>
                      </a:r>
                      <a:r>
                        <a:rPr lang="pt-BR" baseline="0" dirty="0" smtClean="0"/>
                        <a:t> diferenciado (lançamento)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Um 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Gerente do produto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Investimento em pesquisa e comunicação de marketing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890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Plano de ação - finanças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sz="2400" dirty="0" smtClean="0"/>
              <a:t>Declarações financeiras</a:t>
            </a:r>
          </a:p>
          <a:p>
            <a:pPr lvl="1"/>
            <a:r>
              <a:rPr lang="pt-BR" sz="2400" dirty="0" smtClean="0"/>
              <a:t>Balanço patrimonial</a:t>
            </a:r>
          </a:p>
          <a:p>
            <a:pPr lvl="1"/>
            <a:r>
              <a:rPr lang="pt-BR" sz="2400" dirty="0" smtClean="0"/>
              <a:t>Demonstrações de resultados</a:t>
            </a:r>
          </a:p>
          <a:p>
            <a:pPr lvl="1"/>
            <a:r>
              <a:rPr lang="pt-BR" sz="2400" dirty="0" smtClean="0"/>
              <a:t>Análises de investimentos</a:t>
            </a:r>
          </a:p>
          <a:p>
            <a:pPr lvl="1"/>
            <a:r>
              <a:rPr lang="pt-BR" sz="2400" dirty="0" smtClean="0"/>
              <a:t>Etc.</a:t>
            </a:r>
          </a:p>
          <a:p>
            <a:pPr lvl="1"/>
            <a:endParaRPr lang="pt-BR" sz="2400" dirty="0"/>
          </a:p>
          <a:p>
            <a:r>
              <a:rPr lang="pt-BR" sz="2800" dirty="0" smtClean="0"/>
              <a:t>Exemplo de plano de ação</a:t>
            </a:r>
            <a:endParaRPr lang="pt-BR" sz="28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896999"/>
              </p:ext>
            </p:extLst>
          </p:nvPr>
        </p:nvGraphicFramePr>
        <p:xfrm>
          <a:off x="107505" y="5013176"/>
          <a:ext cx="8856985" cy="155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1397"/>
                <a:gridCol w="1771397"/>
                <a:gridCol w="1771397"/>
                <a:gridCol w="1771397"/>
                <a:gridCol w="177139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Objetivo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Proposta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Prazo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Responsável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Recursos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Analisar viabilidade econômica de projeto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Levantar dados econômicos e projetar cenários para projeto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Um 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Diretor</a:t>
                      </a:r>
                      <a:r>
                        <a:rPr lang="pt-BR" baseline="0" dirty="0" smtClean="0"/>
                        <a:t> econômico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 + consultor financeiro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2791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Plano de ações – produção/ operações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Produção de bens e serviços</a:t>
            </a:r>
          </a:p>
          <a:p>
            <a:pPr lvl="1"/>
            <a:r>
              <a:rPr lang="pt-BR" dirty="0" smtClean="0"/>
              <a:t>Qualidade do produto</a:t>
            </a:r>
          </a:p>
          <a:p>
            <a:pPr lvl="1"/>
            <a:r>
              <a:rPr lang="pt-BR" dirty="0" smtClean="0"/>
              <a:t>Custos e processos produtivos</a:t>
            </a:r>
          </a:p>
          <a:p>
            <a:pPr lvl="1"/>
            <a:r>
              <a:rPr lang="pt-BR" dirty="0" smtClean="0"/>
              <a:t>Etc. </a:t>
            </a:r>
          </a:p>
          <a:p>
            <a:pPr lvl="1"/>
            <a:endParaRPr lang="pt-BR" dirty="0"/>
          </a:p>
          <a:p>
            <a:r>
              <a:rPr lang="pt-BR" dirty="0" smtClean="0"/>
              <a:t>Exemplo de plano de ação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320870"/>
              </p:ext>
            </p:extLst>
          </p:nvPr>
        </p:nvGraphicFramePr>
        <p:xfrm>
          <a:off x="107505" y="5013176"/>
          <a:ext cx="8856985" cy="155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1397"/>
                <a:gridCol w="1771397"/>
                <a:gridCol w="1771397"/>
                <a:gridCol w="1771397"/>
                <a:gridCol w="177139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Objetivo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Proposta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Prazo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Responsável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Recursos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Melhorar</a:t>
                      </a:r>
                      <a:r>
                        <a:rPr lang="pt-BR" baseline="0" dirty="0" smtClean="0"/>
                        <a:t> organização dos processos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Implantação de programa 5S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Um 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Diretor de produção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Investimento em treinamento e comunicação sobre 5S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999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722313" y="449539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pt-BR" dirty="0"/>
              <a:t>A estrutura e a cultura organizacional na implementação da estratégia</a:t>
            </a:r>
            <a:r>
              <a:rPr lang="pt-BR" i="1" dirty="0"/>
              <a:t/>
            </a:r>
            <a:br>
              <a:rPr lang="pt-BR" i="1" dirty="0"/>
            </a:b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4.1 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787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BALANCED SCORECARD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SEÇÃO 4.3</a:t>
            </a:r>
            <a:endParaRPr lang="pt-BR" sz="2400" i="1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1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Balanced</a:t>
            </a:r>
            <a:r>
              <a:rPr lang="pt-BR" dirty="0" smtClean="0"/>
              <a:t> Scorecard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Ferramenta desenvolvida por Robert Kaplan e David Norton (1992)</a:t>
            </a:r>
          </a:p>
          <a:p>
            <a:endParaRPr lang="pt-BR" dirty="0"/>
          </a:p>
          <a:p>
            <a:r>
              <a:rPr lang="pt-BR" dirty="0" smtClean="0"/>
              <a:t>Ferramenta baseada na evolução de indicadores tradicionais de desempenho que consideravam apenas fatores financeiros e contábeis</a:t>
            </a:r>
          </a:p>
          <a:p>
            <a:endParaRPr lang="pt-BR" dirty="0"/>
          </a:p>
          <a:p>
            <a:r>
              <a:rPr lang="pt-BR" dirty="0" smtClean="0"/>
              <a:t>Permite alinhamento estratégico de uma empresa em todos os seus níveis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890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BSC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22</a:t>
            </a:fld>
            <a:endParaRPr lang="pt-B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560"/>
            <a:ext cx="8902877" cy="3744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de seta reta 7"/>
          <p:cNvCxnSpPr/>
          <p:nvPr/>
        </p:nvCxnSpPr>
        <p:spPr>
          <a:xfrm>
            <a:off x="6552304" y="2276872"/>
            <a:ext cx="756000" cy="7560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H="1">
            <a:off x="1925664" y="2276872"/>
            <a:ext cx="756000" cy="7560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flipV="1">
            <a:off x="6552304" y="4133913"/>
            <a:ext cx="756000" cy="7560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flipH="1" flipV="1">
            <a:off x="1925664" y="4133913"/>
            <a:ext cx="756000" cy="7560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83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BSC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10304"/>
              </p:ext>
            </p:extLst>
          </p:nvPr>
        </p:nvGraphicFramePr>
        <p:xfrm>
          <a:off x="144016" y="1600200"/>
          <a:ext cx="8820472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5118"/>
                <a:gridCol w="2205118"/>
                <a:gridCol w="2205118"/>
                <a:gridCol w="2205118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Perspectivas do BSC</a:t>
                      </a:r>
                      <a:endParaRPr lang="pt-B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Financeira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Cliente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Processos internos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Aprendizado e crescimento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t-BR" sz="2000" dirty="0" smtClean="0"/>
                        <a:t>Evolução receita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sz="2000" dirty="0" smtClean="0"/>
                        <a:t>Evolução custos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sz="2000" dirty="0" smtClean="0"/>
                        <a:t>Lucros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sz="2000" dirty="0" smtClean="0"/>
                        <a:t>Uso dos ativos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t-BR" sz="2000" dirty="0" smtClean="0"/>
                        <a:t>% de mercado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sz="2000" dirty="0" smtClean="0"/>
                        <a:t>Retenção</a:t>
                      </a:r>
                      <a:r>
                        <a:rPr lang="pt-BR" sz="2000" baseline="0" dirty="0" smtClean="0"/>
                        <a:t> clientes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sz="2000" baseline="0" dirty="0" smtClean="0"/>
                        <a:t>Satisfação clientes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sz="2000" baseline="0" dirty="0" smtClean="0"/>
                        <a:t>Imagem / reputação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sz="2000" baseline="0" dirty="0" smtClean="0"/>
                        <a:t>Relação com cliente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t-BR" sz="2000" dirty="0" smtClean="0"/>
                        <a:t>Inovação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sz="2000" dirty="0" smtClean="0"/>
                        <a:t>Operações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sz="2000" dirty="0" smtClean="0"/>
                        <a:t>Pós-venda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t-BR" sz="2000" baseline="0" dirty="0" smtClean="0"/>
                        <a:t>Capacitação dos funcionários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sz="2000" baseline="0" dirty="0" smtClean="0"/>
                        <a:t>Motivação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sz="2000" baseline="0" dirty="0" smtClean="0"/>
                        <a:t>Capacidade SI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68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BSC – exemplo de objetivos e medidas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699820"/>
              </p:ext>
            </p:extLst>
          </p:nvPr>
        </p:nvGraphicFramePr>
        <p:xfrm>
          <a:off x="107504" y="1484784"/>
          <a:ext cx="8856984" cy="441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2328"/>
                <a:gridCol w="2952328"/>
                <a:gridCol w="295232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Perspectiva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Objetivos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Indicador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Financeira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Aumentar receita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Crescimento das receitas dos novos produtos</a:t>
                      </a:r>
                    </a:p>
                    <a:p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Cliente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Ofertar produtos inovadores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Atributos inovadores do produto</a:t>
                      </a:r>
                    </a:p>
                    <a:p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Processo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Aumentar lançamentos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Efetividade dos processos de inovação</a:t>
                      </a:r>
                    </a:p>
                    <a:p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Aprendizado/ crescimento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Aprimorar processo interno de inovação</a:t>
                      </a:r>
                    </a:p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Efetividade dos SI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59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BSC – voos comerciais 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DF657-4359-4ADA-9895-D037BAB47778}" type="slidenum">
              <a:rPr lang="en-US" smtClean="0"/>
              <a:t>25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628800"/>
            <a:ext cx="8604448" cy="405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8682335" y="2904727"/>
            <a:ext cx="461665" cy="375936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pt-BR" dirty="0" smtClean="0"/>
              <a:t>Figura: BEVILACQUA; BITU, 2003, p. 36.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Unidade 4 | Implementação e controle do planejamento estratégico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61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MAPA </a:t>
            </a:r>
            <a:r>
              <a:rPr lang="pt-BR" dirty="0" err="1" smtClean="0"/>
              <a:t>ESTRATÉgico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4.4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3621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Lembrando BSC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27</a:t>
            </a:fld>
            <a:endParaRPr lang="pt-B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315889"/>
            <a:ext cx="9005131" cy="477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21391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Mapa estratégico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Figura que procura mostrar</a:t>
            </a:r>
          </a:p>
          <a:p>
            <a:pPr lvl="1"/>
            <a:r>
              <a:rPr lang="pt-BR" dirty="0" smtClean="0"/>
              <a:t>Relacionamentos</a:t>
            </a:r>
          </a:p>
          <a:p>
            <a:pPr lvl="1"/>
            <a:r>
              <a:rPr lang="pt-BR" dirty="0" smtClean="0"/>
              <a:t>Relações de causa e efeito</a:t>
            </a:r>
          </a:p>
          <a:p>
            <a:pPr lvl="1"/>
            <a:r>
              <a:rPr lang="pt-BR" dirty="0" smtClean="0"/>
              <a:t>Contribui para impulsionar o desempenho da empresa no comprimento de seus objetivos</a:t>
            </a:r>
          </a:p>
          <a:p>
            <a:pPr lvl="1"/>
            <a:r>
              <a:rPr lang="pt-BR" dirty="0" smtClean="0"/>
              <a:t>Auxilia na descrição e gerenciamento de uma empresa no entorno de objetivos e metas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246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89" y="90456"/>
            <a:ext cx="8912378" cy="66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25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organizacional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Especifica as relações hierárquicas</a:t>
            </a:r>
          </a:p>
          <a:p>
            <a:endParaRPr lang="pt-BR" dirty="0" smtClean="0"/>
          </a:p>
          <a:p>
            <a:r>
              <a:rPr lang="pt-BR" dirty="0" smtClean="0"/>
              <a:t>Procedimentos</a:t>
            </a:r>
          </a:p>
          <a:p>
            <a:endParaRPr lang="pt-BR" dirty="0" smtClean="0"/>
          </a:p>
          <a:p>
            <a:r>
              <a:rPr lang="pt-BR" dirty="0" smtClean="0"/>
              <a:t>Controles</a:t>
            </a:r>
          </a:p>
          <a:p>
            <a:endParaRPr lang="pt-BR" dirty="0" smtClean="0"/>
          </a:p>
          <a:p>
            <a:r>
              <a:rPr lang="pt-BR" dirty="0" smtClean="0"/>
              <a:t>Autoridade</a:t>
            </a:r>
          </a:p>
          <a:p>
            <a:endParaRPr lang="pt-BR" dirty="0" smtClean="0"/>
          </a:p>
          <a:p>
            <a:r>
              <a:rPr lang="pt-BR" dirty="0" smtClean="0"/>
              <a:t>Processos de tomada de decisão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17277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Mapa estratégico - genérico</a:t>
            </a:r>
            <a:endParaRPr lang="pt-BR" dirty="0"/>
          </a:p>
        </p:txBody>
      </p:sp>
      <p:pic>
        <p:nvPicPr>
          <p:cNvPr id="5122" name="Picture 2" descr="Resultado de imagem para mapa estrategic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250010"/>
            <a:ext cx="8625169" cy="549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8676456" y="-27384"/>
            <a:ext cx="461665" cy="683475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pt-BR" dirty="0"/>
              <a:t>https://qualidadeonline.wordpress.com/2010/07/21/mapa-estrategico/</a:t>
            </a:r>
          </a:p>
        </p:txBody>
      </p:sp>
    </p:spTree>
    <p:extLst>
      <p:ext uri="{BB962C8B-B14F-4D97-AF65-F5344CB8AC3E}">
        <p14:creationId xmlns:p14="http://schemas.microsoft.com/office/powerpoint/2010/main" val="110821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Exemplo de mapa estratégico</a:t>
            </a:r>
            <a:br>
              <a:rPr lang="pt-BR" dirty="0" smtClean="0"/>
            </a:br>
            <a:r>
              <a:rPr lang="pt-BR" dirty="0" smtClean="0"/>
              <a:t>SABESP</a:t>
            </a:r>
            <a:endParaRPr lang="pt-BR" dirty="0"/>
          </a:p>
        </p:txBody>
      </p:sp>
      <p:pic>
        <p:nvPicPr>
          <p:cNvPr id="3074" name="Picture 2" descr="Resultado de imagem para mapa estrategic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70" y="1215031"/>
            <a:ext cx="7790762" cy="459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/>
          <p:cNvSpPr/>
          <p:nvPr/>
        </p:nvSpPr>
        <p:spPr>
          <a:xfrm>
            <a:off x="72009" y="5890046"/>
            <a:ext cx="9036495" cy="52322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pt-BR" sz="1400" dirty="0"/>
              <a:t>http://www.sabesp.com.br/Calandraweb/CalandraRedirect/?temp=4&amp;proj=investidoresnovo&amp;pub=T&amp;docid=C4859F0185CE6CCE832577A100538290&amp;docidPai=1698C08F24239E5A8325768C00517EF8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Unidade 4 | Implementação e controle do planejamento estratégico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309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estruturas - simples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dirty="0" smtClean="0"/>
              <a:t>Proprietário-gerente + funcionários</a:t>
            </a:r>
          </a:p>
          <a:p>
            <a:pPr lvl="1"/>
            <a:r>
              <a:rPr lang="pt-BR" dirty="0" smtClean="0"/>
              <a:t>Relações informais</a:t>
            </a:r>
          </a:p>
          <a:p>
            <a:pPr lvl="1"/>
            <a:r>
              <a:rPr lang="pt-BR" dirty="0" smtClean="0"/>
              <a:t>Poucas regras</a:t>
            </a:r>
          </a:p>
          <a:p>
            <a:pPr lvl="1"/>
            <a:r>
              <a:rPr lang="pt-BR" dirty="0" smtClean="0"/>
              <a:t>Pouca especialização</a:t>
            </a:r>
          </a:p>
          <a:p>
            <a:pPr lvl="1"/>
            <a:r>
              <a:rPr lang="pt-BR" dirty="0" smtClean="0"/>
              <a:t>SI pouco sofisticado</a:t>
            </a:r>
          </a:p>
          <a:p>
            <a:pPr lvl="1"/>
            <a:r>
              <a:rPr lang="pt-BR" dirty="0" smtClean="0"/>
              <a:t>Proprietário-gerente toma principais decisões</a:t>
            </a:r>
          </a:p>
          <a:p>
            <a:pPr lvl="1"/>
            <a:r>
              <a:rPr lang="pt-BR" dirty="0" smtClean="0"/>
              <a:t>Funcionários servem como “extensão” de sua autoridade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721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estruturas - funcional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lvl="1"/>
            <a:r>
              <a:rPr lang="pt-BR" dirty="0" smtClean="0"/>
              <a:t>Parecida com simples, só que com presidente</a:t>
            </a:r>
          </a:p>
          <a:p>
            <a:pPr lvl="1"/>
            <a:r>
              <a:rPr lang="pt-BR" dirty="0" smtClean="0"/>
              <a:t>Quadro limitado de funcionários organizados em departamentos: marketing e produção por exemplo</a:t>
            </a:r>
          </a:p>
          <a:p>
            <a:pPr lvl="1"/>
            <a:r>
              <a:rPr lang="pt-BR" dirty="0" smtClean="0"/>
              <a:t>É verificada a especialização nas áreas</a:t>
            </a:r>
          </a:p>
          <a:p>
            <a:pPr lvl="1"/>
            <a:r>
              <a:rPr lang="pt-BR" dirty="0" smtClean="0"/>
              <a:t>Costuma apresentar problemas de coordenação entre departamentos, o que dificulta implementação de estratégias</a:t>
            </a:r>
          </a:p>
          <a:p>
            <a:pPr lvl="1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617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Tipos de estruturas - multidivisional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Usado em empresas diversificadas</a:t>
            </a:r>
          </a:p>
          <a:p>
            <a:pPr lvl="2"/>
            <a:r>
              <a:rPr lang="pt-BR" dirty="0" smtClean="0"/>
              <a:t>Negócios independentes</a:t>
            </a:r>
          </a:p>
          <a:p>
            <a:pPr lvl="1"/>
            <a:r>
              <a:rPr lang="pt-BR" dirty="0" smtClean="0"/>
              <a:t>Responsáveis corporativos gerem melhor o desempenho de cada divisão</a:t>
            </a:r>
          </a:p>
          <a:p>
            <a:pPr lvl="1"/>
            <a:r>
              <a:rPr lang="pt-BR" dirty="0" smtClean="0"/>
              <a:t>Cada divisão possui hierarquia definida</a:t>
            </a:r>
          </a:p>
          <a:p>
            <a:pPr lvl="1"/>
            <a:r>
              <a:rPr lang="pt-BR" dirty="0" smtClean="0"/>
              <a:t>Cada divisão também costuma formular suas estratégias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500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Tipos de estruturas – unidade estratégica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Utilizada no caso da gestão de muitas divisões se tornar inviável</a:t>
            </a:r>
          </a:p>
          <a:p>
            <a:pPr lvl="1"/>
            <a:r>
              <a:rPr lang="pt-BR" dirty="0" smtClean="0"/>
              <a:t>Divisões são agrupadas em torno de semelhanças</a:t>
            </a:r>
          </a:p>
          <a:p>
            <a:pPr lvl="2"/>
            <a:r>
              <a:rPr lang="pt-BR" dirty="0" smtClean="0"/>
              <a:t>Região</a:t>
            </a:r>
          </a:p>
          <a:p>
            <a:pPr lvl="2"/>
            <a:r>
              <a:rPr lang="pt-BR" dirty="0" smtClean="0"/>
              <a:t>Oportunidades</a:t>
            </a:r>
          </a:p>
          <a:p>
            <a:pPr lvl="2"/>
            <a:r>
              <a:rPr lang="pt-BR" dirty="0" smtClean="0"/>
              <a:t>Problemas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815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estruturas - matricial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Permite que diretores de áreas funcionais se envolvam e assumam responsabilidades junto com gerentes de projetos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219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Cultura organizacional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Definida como conjunto de valores e crenças</a:t>
            </a:r>
          </a:p>
          <a:p>
            <a:pPr lvl="1"/>
            <a:r>
              <a:rPr lang="pt-BR" dirty="0" smtClean="0"/>
              <a:t>Construídas basicamente pelos líderes</a:t>
            </a:r>
          </a:p>
          <a:p>
            <a:pPr lvl="1"/>
            <a:r>
              <a:rPr lang="pt-BR" dirty="0" smtClean="0"/>
              <a:t>Líderes tem papel importante em reforçar tais elementos</a:t>
            </a:r>
          </a:p>
          <a:p>
            <a:pPr lvl="2"/>
            <a:r>
              <a:rPr lang="pt-BR" dirty="0" smtClean="0"/>
              <a:t>Exemplos</a:t>
            </a:r>
          </a:p>
          <a:p>
            <a:pPr lvl="2"/>
            <a:r>
              <a:rPr lang="pt-BR" dirty="0" smtClean="0"/>
              <a:t>Recompensas</a:t>
            </a:r>
          </a:p>
          <a:p>
            <a:pPr lvl="2"/>
            <a:r>
              <a:rPr lang="pt-BR" dirty="0" smtClean="0"/>
              <a:t>Etc.</a:t>
            </a:r>
          </a:p>
          <a:p>
            <a:endParaRPr lang="pt-BR" dirty="0"/>
          </a:p>
          <a:p>
            <a:r>
              <a:rPr lang="pt-BR" dirty="0" smtClean="0"/>
              <a:t>Importante na formulação de estratégias</a:t>
            </a:r>
          </a:p>
          <a:p>
            <a:pPr lvl="1"/>
            <a:r>
              <a:rPr lang="pt-BR" dirty="0" smtClean="0"/>
              <a:t>Influi sobre comportamento/ motivação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Implementação e controle do planejamento estratégico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ADD4-0AA4-4DBB-B0CA-ACE29CF1C3C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03203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1188</Words>
  <Application>Microsoft Office PowerPoint</Application>
  <PresentationFormat>Apresentação na tela (4:3)</PresentationFormat>
  <Paragraphs>296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Planejamento Estratégico </vt:lpstr>
      <vt:lpstr>A estrutura e a cultura organizacional na implementação da estratégia </vt:lpstr>
      <vt:lpstr>Estrutura organizacional</vt:lpstr>
      <vt:lpstr>Tipos de estruturas - simples</vt:lpstr>
      <vt:lpstr>Tipos de estruturas - funcional</vt:lpstr>
      <vt:lpstr>Tipos de estruturas - multidivisional</vt:lpstr>
      <vt:lpstr>Tipos de estruturas – unidade estratégica</vt:lpstr>
      <vt:lpstr>Tipos de estruturas - matricial</vt:lpstr>
      <vt:lpstr>Cultura organizacional</vt:lpstr>
      <vt:lpstr>Implementação de estratégias</vt:lpstr>
      <vt:lpstr>Plano de ação e comunicação</vt:lpstr>
      <vt:lpstr>Plano de ação</vt:lpstr>
      <vt:lpstr>Planejamento estratégico</vt:lpstr>
      <vt:lpstr>Planejamento estratégico</vt:lpstr>
      <vt:lpstr>Ferramenta básica</vt:lpstr>
      <vt:lpstr>Plano de ação - dpto RH</vt:lpstr>
      <vt:lpstr>Plano de ação – dpto marketing</vt:lpstr>
      <vt:lpstr>Plano de ação - finanças</vt:lpstr>
      <vt:lpstr>Plano de ações – produção/ operações</vt:lpstr>
      <vt:lpstr>BALANCED SCORECARD</vt:lpstr>
      <vt:lpstr>Balanced Scorecard</vt:lpstr>
      <vt:lpstr>BSC</vt:lpstr>
      <vt:lpstr>BSC</vt:lpstr>
      <vt:lpstr>BSC – exemplo de objetivos e medidas</vt:lpstr>
      <vt:lpstr>Exemplo de BSC – voos comerciais </vt:lpstr>
      <vt:lpstr>MAPA ESTRATÉgico</vt:lpstr>
      <vt:lpstr>Lembrando BSC</vt:lpstr>
      <vt:lpstr>Mapa estratégico</vt:lpstr>
      <vt:lpstr>Apresentação do PowerPoint</vt:lpstr>
      <vt:lpstr>Mapa estratégico - genérico</vt:lpstr>
      <vt:lpstr>Exemplo de mapa estratégico SABESP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Estratégico</dc:title>
  <dc:creator>Diego Fernandes Emiliano Silva</dc:creator>
  <cp:lastModifiedBy>Diego Fernandes Emiliano Silva</cp:lastModifiedBy>
  <cp:revision>61</cp:revision>
  <cp:lastPrinted>2016-10-27T01:19:12Z</cp:lastPrinted>
  <dcterms:created xsi:type="dcterms:W3CDTF">2016-08-02T19:19:33Z</dcterms:created>
  <dcterms:modified xsi:type="dcterms:W3CDTF">2020-09-20T17:17:26Z</dcterms:modified>
</cp:coreProperties>
</file>